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753600" cy="5486400"/>
  <p:notesSz cx="6858000" cy="9144000"/>
  <p:embeddedFontLs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Work Sans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3465"/>
  </p:normalViewPr>
  <p:slideViewPr>
    <p:cSldViewPr snapToGrid="0" snapToObjects="1">
      <p:cViewPr varScale="1">
        <p:scale>
          <a:sx n="96" d="100"/>
          <a:sy n="96" d="100"/>
        </p:scale>
        <p:origin x="129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53" y="936861"/>
            <a:ext cx="6487795" cy="1992983"/>
          </a:xfrm>
        </p:spPr>
        <p:txBody>
          <a:bodyPr anchor="b"/>
          <a:lstStyle>
            <a:lvl1pPr algn="ctr">
              <a:defRPr sz="50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4088" y="3006701"/>
            <a:ext cx="5724525" cy="1382101"/>
          </a:xfrm>
        </p:spPr>
        <p:txBody>
          <a:bodyPr/>
          <a:lstStyle>
            <a:lvl1pPr marL="0" indent="0" algn="ctr">
              <a:buNone/>
              <a:defRPr sz="2003"/>
            </a:lvl1pPr>
            <a:lvl2pPr marL="381625" indent="0" algn="ctr">
              <a:buNone/>
              <a:defRPr sz="1669"/>
            </a:lvl2pPr>
            <a:lvl3pPr marL="763250" indent="0" algn="ctr">
              <a:buNone/>
              <a:defRPr sz="1502"/>
            </a:lvl3pPr>
            <a:lvl4pPr marL="1144875" indent="0" algn="ctr">
              <a:buNone/>
              <a:defRPr sz="1336"/>
            </a:lvl4pPr>
            <a:lvl5pPr marL="1526499" indent="0" algn="ctr">
              <a:buNone/>
              <a:defRPr sz="1336"/>
            </a:lvl5pPr>
            <a:lvl6pPr marL="1908124" indent="0" algn="ctr">
              <a:buNone/>
              <a:defRPr sz="1336"/>
            </a:lvl6pPr>
            <a:lvl7pPr marL="2289749" indent="0" algn="ctr">
              <a:buNone/>
              <a:defRPr sz="1336"/>
            </a:lvl7pPr>
            <a:lvl8pPr marL="2671374" indent="0" algn="ctr">
              <a:buNone/>
              <a:defRPr sz="1336"/>
            </a:lvl8pPr>
            <a:lvl9pPr marL="3052999" indent="0" algn="ctr">
              <a:buNone/>
              <a:defRPr sz="133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0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4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62151" y="304778"/>
            <a:ext cx="1645801" cy="48512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4749" y="304778"/>
            <a:ext cx="4841994" cy="48512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4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8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73" y="1427158"/>
            <a:ext cx="6583204" cy="2381243"/>
          </a:xfrm>
        </p:spPr>
        <p:txBody>
          <a:bodyPr anchor="b"/>
          <a:lstStyle>
            <a:lvl1pPr>
              <a:defRPr sz="50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73" y="3830928"/>
            <a:ext cx="6583204" cy="1252239"/>
          </a:xfrm>
        </p:spPr>
        <p:txBody>
          <a:bodyPr/>
          <a:lstStyle>
            <a:lvl1pPr marL="0" indent="0">
              <a:buNone/>
              <a:defRPr sz="2003">
                <a:solidFill>
                  <a:schemeClr val="tx1"/>
                </a:solidFill>
              </a:defRPr>
            </a:lvl1pPr>
            <a:lvl2pPr marL="381625" indent="0">
              <a:buNone/>
              <a:defRPr sz="1669">
                <a:solidFill>
                  <a:schemeClr val="tx1">
                    <a:tint val="75000"/>
                  </a:schemeClr>
                </a:solidFill>
              </a:defRPr>
            </a:lvl2pPr>
            <a:lvl3pPr marL="763250" indent="0">
              <a:buNone/>
              <a:defRPr sz="1502">
                <a:solidFill>
                  <a:schemeClr val="tx1">
                    <a:tint val="75000"/>
                  </a:schemeClr>
                </a:solidFill>
              </a:defRPr>
            </a:lvl3pPr>
            <a:lvl4pPr marL="1144875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4pPr>
            <a:lvl5pPr marL="1526499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5pPr>
            <a:lvl6pPr marL="1908124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6pPr>
            <a:lvl7pPr marL="2289749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7pPr>
            <a:lvl8pPr marL="2671374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8pPr>
            <a:lvl9pPr marL="3052999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49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4748" y="1523890"/>
            <a:ext cx="3243898" cy="36321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4054" y="1523890"/>
            <a:ext cx="3243898" cy="36321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5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42" y="304779"/>
            <a:ext cx="6583204" cy="11064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43" y="1403304"/>
            <a:ext cx="3228989" cy="687738"/>
          </a:xfrm>
        </p:spPr>
        <p:txBody>
          <a:bodyPr anchor="b"/>
          <a:lstStyle>
            <a:lvl1pPr marL="0" indent="0">
              <a:buNone/>
              <a:defRPr sz="2003" b="1"/>
            </a:lvl1pPr>
            <a:lvl2pPr marL="381625" indent="0">
              <a:buNone/>
              <a:defRPr sz="1669" b="1"/>
            </a:lvl2pPr>
            <a:lvl3pPr marL="763250" indent="0">
              <a:buNone/>
              <a:defRPr sz="1502" b="1"/>
            </a:lvl3pPr>
            <a:lvl4pPr marL="1144875" indent="0">
              <a:buNone/>
              <a:defRPr sz="1336" b="1"/>
            </a:lvl4pPr>
            <a:lvl5pPr marL="1526499" indent="0">
              <a:buNone/>
              <a:defRPr sz="1336" b="1"/>
            </a:lvl5pPr>
            <a:lvl6pPr marL="1908124" indent="0">
              <a:buNone/>
              <a:defRPr sz="1336" b="1"/>
            </a:lvl6pPr>
            <a:lvl7pPr marL="2289749" indent="0">
              <a:buNone/>
              <a:defRPr sz="1336" b="1"/>
            </a:lvl7pPr>
            <a:lvl8pPr marL="2671374" indent="0">
              <a:buNone/>
              <a:defRPr sz="1336" b="1"/>
            </a:lvl8pPr>
            <a:lvl9pPr marL="3052999" indent="0">
              <a:buNone/>
              <a:defRPr sz="13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43" y="2091042"/>
            <a:ext cx="3228989" cy="3075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4055" y="1403304"/>
            <a:ext cx="3244892" cy="687738"/>
          </a:xfrm>
        </p:spPr>
        <p:txBody>
          <a:bodyPr anchor="b"/>
          <a:lstStyle>
            <a:lvl1pPr marL="0" indent="0">
              <a:buNone/>
              <a:defRPr sz="2003" b="1"/>
            </a:lvl1pPr>
            <a:lvl2pPr marL="381625" indent="0">
              <a:buNone/>
              <a:defRPr sz="1669" b="1"/>
            </a:lvl2pPr>
            <a:lvl3pPr marL="763250" indent="0">
              <a:buNone/>
              <a:defRPr sz="1502" b="1"/>
            </a:lvl3pPr>
            <a:lvl4pPr marL="1144875" indent="0">
              <a:buNone/>
              <a:defRPr sz="1336" b="1"/>
            </a:lvl4pPr>
            <a:lvl5pPr marL="1526499" indent="0">
              <a:buNone/>
              <a:defRPr sz="1336" b="1"/>
            </a:lvl5pPr>
            <a:lvl6pPr marL="1908124" indent="0">
              <a:buNone/>
              <a:defRPr sz="1336" b="1"/>
            </a:lvl6pPr>
            <a:lvl7pPr marL="2289749" indent="0">
              <a:buNone/>
              <a:defRPr sz="1336" b="1"/>
            </a:lvl7pPr>
            <a:lvl8pPr marL="2671374" indent="0">
              <a:buNone/>
              <a:defRPr sz="1336" b="1"/>
            </a:lvl8pPr>
            <a:lvl9pPr marL="3052999" indent="0">
              <a:buNone/>
              <a:defRPr sz="13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4055" y="2091042"/>
            <a:ext cx="3244892" cy="3075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0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9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42" y="381635"/>
            <a:ext cx="2461744" cy="1335723"/>
          </a:xfrm>
        </p:spPr>
        <p:txBody>
          <a:bodyPr anchor="b"/>
          <a:lstStyle>
            <a:lvl1pPr>
              <a:defRPr sz="267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892" y="824227"/>
            <a:ext cx="3864054" cy="4068123"/>
          </a:xfrm>
        </p:spPr>
        <p:txBody>
          <a:bodyPr/>
          <a:lstStyle>
            <a:lvl1pPr>
              <a:defRPr sz="2671"/>
            </a:lvl1pPr>
            <a:lvl2pPr>
              <a:defRPr sz="2337"/>
            </a:lvl2pPr>
            <a:lvl3pPr>
              <a:defRPr sz="2003"/>
            </a:lvl3pPr>
            <a:lvl4pPr>
              <a:defRPr sz="1669"/>
            </a:lvl4pPr>
            <a:lvl5pPr>
              <a:defRPr sz="1669"/>
            </a:lvl5pPr>
            <a:lvl6pPr>
              <a:defRPr sz="1669"/>
            </a:lvl6pPr>
            <a:lvl7pPr>
              <a:defRPr sz="1669"/>
            </a:lvl7pPr>
            <a:lvl8pPr>
              <a:defRPr sz="1669"/>
            </a:lvl8pPr>
            <a:lvl9pPr>
              <a:defRPr sz="16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42" y="1717358"/>
            <a:ext cx="2461744" cy="3181617"/>
          </a:xfrm>
        </p:spPr>
        <p:txBody>
          <a:bodyPr/>
          <a:lstStyle>
            <a:lvl1pPr marL="0" indent="0">
              <a:buNone/>
              <a:defRPr sz="1336"/>
            </a:lvl1pPr>
            <a:lvl2pPr marL="381625" indent="0">
              <a:buNone/>
              <a:defRPr sz="1169"/>
            </a:lvl2pPr>
            <a:lvl3pPr marL="763250" indent="0">
              <a:buNone/>
              <a:defRPr sz="1002"/>
            </a:lvl3pPr>
            <a:lvl4pPr marL="1144875" indent="0">
              <a:buNone/>
              <a:defRPr sz="835"/>
            </a:lvl4pPr>
            <a:lvl5pPr marL="1526499" indent="0">
              <a:buNone/>
              <a:defRPr sz="835"/>
            </a:lvl5pPr>
            <a:lvl6pPr marL="1908124" indent="0">
              <a:buNone/>
              <a:defRPr sz="835"/>
            </a:lvl6pPr>
            <a:lvl7pPr marL="2289749" indent="0">
              <a:buNone/>
              <a:defRPr sz="835"/>
            </a:lvl7pPr>
            <a:lvl8pPr marL="2671374" indent="0">
              <a:buNone/>
              <a:defRPr sz="835"/>
            </a:lvl8pPr>
            <a:lvl9pPr marL="3052999" indent="0">
              <a:buNone/>
              <a:defRPr sz="8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3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42" y="381635"/>
            <a:ext cx="2461744" cy="1335723"/>
          </a:xfrm>
        </p:spPr>
        <p:txBody>
          <a:bodyPr anchor="b"/>
          <a:lstStyle>
            <a:lvl1pPr>
              <a:defRPr sz="267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44892" y="824227"/>
            <a:ext cx="3864054" cy="4068123"/>
          </a:xfrm>
        </p:spPr>
        <p:txBody>
          <a:bodyPr anchor="t"/>
          <a:lstStyle>
            <a:lvl1pPr marL="0" indent="0">
              <a:buNone/>
              <a:defRPr sz="2671"/>
            </a:lvl1pPr>
            <a:lvl2pPr marL="381625" indent="0">
              <a:buNone/>
              <a:defRPr sz="2337"/>
            </a:lvl2pPr>
            <a:lvl3pPr marL="763250" indent="0">
              <a:buNone/>
              <a:defRPr sz="2003"/>
            </a:lvl3pPr>
            <a:lvl4pPr marL="1144875" indent="0">
              <a:buNone/>
              <a:defRPr sz="1669"/>
            </a:lvl4pPr>
            <a:lvl5pPr marL="1526499" indent="0">
              <a:buNone/>
              <a:defRPr sz="1669"/>
            </a:lvl5pPr>
            <a:lvl6pPr marL="1908124" indent="0">
              <a:buNone/>
              <a:defRPr sz="1669"/>
            </a:lvl6pPr>
            <a:lvl7pPr marL="2289749" indent="0">
              <a:buNone/>
              <a:defRPr sz="1669"/>
            </a:lvl7pPr>
            <a:lvl8pPr marL="2671374" indent="0">
              <a:buNone/>
              <a:defRPr sz="1669"/>
            </a:lvl8pPr>
            <a:lvl9pPr marL="3052999" indent="0">
              <a:buNone/>
              <a:defRPr sz="166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42" y="1717358"/>
            <a:ext cx="2461744" cy="3181617"/>
          </a:xfrm>
        </p:spPr>
        <p:txBody>
          <a:bodyPr/>
          <a:lstStyle>
            <a:lvl1pPr marL="0" indent="0">
              <a:buNone/>
              <a:defRPr sz="1336"/>
            </a:lvl1pPr>
            <a:lvl2pPr marL="381625" indent="0">
              <a:buNone/>
              <a:defRPr sz="1169"/>
            </a:lvl2pPr>
            <a:lvl3pPr marL="763250" indent="0">
              <a:buNone/>
              <a:defRPr sz="1002"/>
            </a:lvl3pPr>
            <a:lvl4pPr marL="1144875" indent="0">
              <a:buNone/>
              <a:defRPr sz="835"/>
            </a:lvl4pPr>
            <a:lvl5pPr marL="1526499" indent="0">
              <a:buNone/>
              <a:defRPr sz="835"/>
            </a:lvl5pPr>
            <a:lvl6pPr marL="1908124" indent="0">
              <a:buNone/>
              <a:defRPr sz="835"/>
            </a:lvl6pPr>
            <a:lvl7pPr marL="2289749" indent="0">
              <a:buNone/>
              <a:defRPr sz="835"/>
            </a:lvl7pPr>
            <a:lvl8pPr marL="2671374" indent="0">
              <a:buNone/>
              <a:defRPr sz="835"/>
            </a:lvl8pPr>
            <a:lvl9pPr marL="3052999" indent="0">
              <a:buNone/>
              <a:defRPr sz="8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0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4748" y="304779"/>
            <a:ext cx="6583204" cy="1106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748" y="1523890"/>
            <a:ext cx="6583204" cy="3632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4748" y="5305788"/>
            <a:ext cx="1717358" cy="304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950DF-CD20-6846-B942-C3FE0C0FE064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8332" y="5305788"/>
            <a:ext cx="2576036" cy="304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90594" y="5305788"/>
            <a:ext cx="1717358" cy="304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0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63250" rtl="0" eaLnBrk="1" latinLnBrk="0" hangingPunct="1">
        <a:lnSpc>
          <a:spcPct val="90000"/>
        </a:lnSpc>
        <a:spcBef>
          <a:spcPct val="0"/>
        </a:spcBef>
        <a:buNone/>
        <a:defRPr sz="36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812" indent="-190812" algn="l" defTabSz="763250" rtl="0" eaLnBrk="1" latinLnBrk="0" hangingPunct="1">
        <a:lnSpc>
          <a:spcPct val="90000"/>
        </a:lnSpc>
        <a:spcBef>
          <a:spcPts val="835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1pPr>
      <a:lvl2pPr marL="572437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3" kern="1200">
          <a:solidFill>
            <a:schemeClr val="tx1"/>
          </a:solidFill>
          <a:latin typeface="+mn-lt"/>
          <a:ea typeface="+mn-ea"/>
          <a:cs typeface="+mn-cs"/>
        </a:defRPr>
      </a:lvl2pPr>
      <a:lvl3pPr marL="954062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9" kern="1200">
          <a:solidFill>
            <a:schemeClr val="tx1"/>
          </a:solidFill>
          <a:latin typeface="+mn-lt"/>
          <a:ea typeface="+mn-ea"/>
          <a:cs typeface="+mn-cs"/>
        </a:defRPr>
      </a:lvl3pPr>
      <a:lvl4pPr marL="1335687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4pPr>
      <a:lvl5pPr marL="1717312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5pPr>
      <a:lvl6pPr marL="2098937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6pPr>
      <a:lvl7pPr marL="2480561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7pPr>
      <a:lvl8pPr marL="2862186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8pPr>
      <a:lvl9pPr marL="3243811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1pPr>
      <a:lvl2pPr marL="381625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2pPr>
      <a:lvl3pPr marL="763250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3pPr>
      <a:lvl4pPr marL="1144875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4pPr>
      <a:lvl5pPr marL="1526499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5pPr>
      <a:lvl6pPr marL="1908124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6pPr>
      <a:lvl7pPr marL="2289749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7pPr>
      <a:lvl8pPr marL="2671374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8pPr>
      <a:lvl9pPr marL="3052999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www.naccho.org/programs/public-health-infrastructure/performance-improvement/performance-management" TargetMode="External"/><Relationship Id="rId7" Type="http://schemas.openxmlformats.org/officeDocument/2006/relationships/hyperlink" Target="https://dhssnet.state.mo.us/qi/" TargetMode="External"/><Relationship Id="rId2" Type="http://schemas.openxmlformats.org/officeDocument/2006/relationships/hyperlink" Target="https://mailto:brenna.davidson@health.mo.gov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stho.org/topic/public-health-infrastructure/performance-management/" TargetMode="External"/><Relationship Id="rId5" Type="http://schemas.openxmlformats.org/officeDocument/2006/relationships/hyperlink" Target="https://www.cdc.gov/public-health-gateway/php/communications-resources/performance-management-quality-improvement-public-health-improvement-journey.html" TargetMode="External"/><Relationship Id="rId4" Type="http://schemas.openxmlformats.org/officeDocument/2006/relationships/hyperlink" Target="https://phf.org/tools-resources/performance-management-toolkit/" TargetMode="Externa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21600000">
            <a:off x="242888" y="435750"/>
            <a:ext cx="9267825" cy="7240488"/>
            <a:chOff x="242888" y="435750"/>
            <a:chExt cx="9267825" cy="7240488"/>
          </a:xfrm>
        </p:grpSpPr>
        <p:sp>
          <p:nvSpPr>
            <p:cNvPr id="2" name="Freeform 2"/>
            <p:cNvSpPr/>
            <p:nvPr/>
          </p:nvSpPr>
          <p:spPr>
            <a:xfrm>
              <a:off x="242888" y="435750"/>
              <a:ext cx="9267825" cy="7240488"/>
            </a:xfrm>
            <a:custGeom>
              <a:avLst/>
              <a:gdLst/>
              <a:ahLst/>
              <a:cxnLst/>
              <a:rect l="0" t="0" r="0" b="0"/>
              <a:pathLst>
                <a:path w="302914" h="235791">
                  <a:moveTo>
                    <a:pt x="292408" y="0"/>
                  </a:moveTo>
                  <a:lnTo>
                    <a:pt x="10487" y="0"/>
                  </a:lnTo>
                  <a:cubicBezTo>
                    <a:pt x="4705" y="0"/>
                    <a:pt x="0" y="4705"/>
                    <a:pt x="0" y="10497"/>
                  </a:cubicBezTo>
                  <a:lnTo>
                    <a:pt x="0" y="225295"/>
                  </a:lnTo>
                  <a:cubicBezTo>
                    <a:pt x="0" y="231067"/>
                    <a:pt x="4705" y="235791"/>
                    <a:pt x="10497" y="235791"/>
                  </a:cubicBezTo>
                  <a:lnTo>
                    <a:pt x="292417" y="235791"/>
                  </a:lnTo>
                  <a:cubicBezTo>
                    <a:pt x="298199" y="235791"/>
                    <a:pt x="302914" y="231076"/>
                    <a:pt x="302914" y="225295"/>
                  </a:cubicBezTo>
                  <a:lnTo>
                    <a:pt x="302914" y="10497"/>
                  </a:lnTo>
                  <a:cubicBezTo>
                    <a:pt x="302895" y="4705"/>
                    <a:pt x="298190" y="0"/>
                    <a:pt x="292408" y="0"/>
                  </a:cubicBezTo>
                  <a:close/>
                </a:path>
              </a:pathLst>
            </a:custGeom>
            <a:solidFill>
              <a:srgbClr val="E7F3FF">
                <a:alpha val="10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 rot="21600000">
            <a:off x="-34909" y="5007616"/>
            <a:ext cx="9823450" cy="527050"/>
            <a:chOff x="-34909" y="5007616"/>
            <a:chExt cx="9823450" cy="527050"/>
          </a:xfrm>
        </p:grpSpPr>
        <p:sp>
          <p:nvSpPr>
            <p:cNvPr id="4" name="Freeform 4"/>
            <p:cNvSpPr/>
            <p:nvPr/>
          </p:nvSpPr>
          <p:spPr>
            <a:xfrm>
              <a:off x="-34909" y="5007616"/>
              <a:ext cx="9823450" cy="52705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1B5">
                <a:alpha val="10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 rot="21600000">
            <a:off x="560099" y="1864995"/>
            <a:ext cx="4255293" cy="1352550"/>
          </a:xfrm>
          <a:prstGeom prst="rect">
            <a:avLst/>
          </a:prstGeom>
        </p:spPr>
        <p:txBody>
          <a:bodyPr lIns="0" tIns="46800" rIns="0" bIns="0" rtlCol="0" anchor="t"/>
          <a:lstStyle/>
          <a:p>
            <a:pPr algn="l">
              <a:lnSpc>
                <a:spcPts val="3543"/>
              </a:lnSpc>
            </a:pPr>
            <a:r>
              <a:rPr lang="en-US" sz="3221" b="1" i="0" spc="0">
                <a:solidFill>
                  <a:srgbClr val="0051B5">
                    <a:alpha val="100000"/>
                  </a:srgbClr>
                </a:solidFill>
                <a:latin typeface="Open Sans"/>
              </a:rPr>
              <a:t>Public Health Performance Management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rot="21600000">
            <a:off x="7212273" y="600054"/>
            <a:ext cx="1947891" cy="22461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 rot="21600000">
            <a:off x="6191688" y="2370401"/>
            <a:ext cx="1947891" cy="22461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 rot="21600000">
            <a:off x="5159693" y="600027"/>
            <a:ext cx="1947891" cy="224614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 rot="21600000">
            <a:off x="8212455" y="5170646"/>
            <a:ext cx="1111967" cy="161925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r">
              <a:lnSpc>
                <a:spcPts val="1238"/>
              </a:lnSpc>
            </a:pPr>
            <a:r>
              <a:rPr lang="en-US" sz="1125" b="0" i="0" spc="0">
                <a:solidFill>
                  <a:srgbClr val="FFFFFF">
                    <a:alpha val="100000"/>
                  </a:srgbClr>
                </a:solidFill>
                <a:latin typeface="Work Sans"/>
              </a:rPr>
              <a:t>July 2025</a:t>
            </a:r>
          </a:p>
        </p:txBody>
      </p:sp>
      <p:sp>
        <p:nvSpPr>
          <p:cNvPr id="11" name="TextBox 11"/>
          <p:cNvSpPr txBox="1"/>
          <p:nvPr/>
        </p:nvSpPr>
        <p:spPr>
          <a:xfrm rot="21600000">
            <a:off x="590626" y="3493770"/>
            <a:ext cx="4293374" cy="762000"/>
          </a:xfrm>
          <a:prstGeom prst="rect">
            <a:avLst/>
          </a:prstGeom>
        </p:spPr>
        <p:txBody>
          <a:bodyPr lIns="0" tIns="28800" rIns="0" bIns="0" rtlCol="0" anchor="t"/>
          <a:lstStyle/>
          <a:p>
            <a:pPr algn="l">
              <a:lnSpc>
                <a:spcPts val="2983"/>
              </a:lnSpc>
            </a:pPr>
            <a:r>
              <a:rPr lang="en-US" sz="2131" b="0" i="0" spc="0">
                <a:solidFill>
                  <a:srgbClr val="0051B5">
                    <a:alpha val="100000"/>
                  </a:srgbClr>
                </a:solidFill>
                <a:latin typeface="Open Sans"/>
              </a:rPr>
              <a:t>A framework for accountability, transparency, and trust</a:t>
            </a:r>
          </a:p>
        </p:txBody>
      </p:sp>
      <p:sp>
        <p:nvSpPr>
          <p:cNvPr id="12" name="TextBox 12"/>
          <p:cNvSpPr txBox="1"/>
          <p:nvPr/>
        </p:nvSpPr>
        <p:spPr>
          <a:xfrm rot="21600000">
            <a:off x="383857" y="5175409"/>
            <a:ext cx="4607642" cy="15240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238"/>
              </a:lnSpc>
            </a:pPr>
            <a:r>
              <a:rPr lang="en-US" sz="1125" b="0" i="0" spc="0">
                <a:solidFill>
                  <a:srgbClr val="FFFFFF">
                    <a:alpha val="100000"/>
                  </a:srgbClr>
                </a:solidFill>
                <a:latin typeface="Work Sans"/>
              </a:rPr>
              <a:t>Missouri Department of Health and Senior Services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alphaModFix/>
          </a:blip>
          <a:srcRect/>
          <a:stretch>
            <a:fillRect/>
          </a:stretch>
        </p:blipFill>
        <p:spPr>
          <a:xfrm rot="21600000">
            <a:off x="476250" y="600075"/>
            <a:ext cx="2276475" cy="9047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21600000">
            <a:off x="-35033" y="804596"/>
            <a:ext cx="7010305" cy="3552758"/>
            <a:chOff x="-35033" y="804596"/>
            <a:chExt cx="7010305" cy="3552758"/>
          </a:xfrm>
        </p:grpSpPr>
        <p:sp>
          <p:nvSpPr>
            <p:cNvPr id="2" name="Freeform 2"/>
            <p:cNvSpPr/>
            <p:nvPr/>
          </p:nvSpPr>
          <p:spPr>
            <a:xfrm>
              <a:off x="-35033" y="804596"/>
              <a:ext cx="7010305" cy="3552758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1B5">
                <a:alpha val="10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 rot="21600000">
            <a:off x="-255832" y="4352744"/>
            <a:ext cx="10639330" cy="1209589"/>
            <a:chOff x="-255832" y="4352744"/>
            <a:chExt cx="10639330" cy="1209589"/>
          </a:xfrm>
        </p:grpSpPr>
        <p:sp>
          <p:nvSpPr>
            <p:cNvPr id="4" name="Freeform 4"/>
            <p:cNvSpPr/>
            <p:nvPr/>
          </p:nvSpPr>
          <p:spPr>
            <a:xfrm>
              <a:off x="-255832" y="4352744"/>
              <a:ext cx="10639330" cy="1209589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3FF">
                <a:alpha val="10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 rot="21600000">
            <a:off x="202882" y="141922"/>
            <a:ext cx="6131689" cy="514350"/>
          </a:xfrm>
          <a:prstGeom prst="rect">
            <a:avLst/>
          </a:prstGeom>
        </p:spPr>
        <p:txBody>
          <a:bodyPr lIns="0" tIns="39600" rIns="0" bIns="0" rtlCol="0" anchor="t"/>
          <a:lstStyle/>
          <a:p>
            <a:pPr algn="l">
              <a:lnSpc>
                <a:spcPts val="4050"/>
              </a:lnSpc>
            </a:pPr>
            <a:r>
              <a:rPr lang="en-US" sz="2700" b="0" i="0" spc="0">
                <a:solidFill>
                  <a:srgbClr val="0051B5">
                    <a:alpha val="100000"/>
                  </a:srgbClr>
                </a:solidFill>
                <a:latin typeface="Work Sans"/>
              </a:rPr>
              <a:t>What is performance management?</a:t>
            </a:r>
          </a:p>
        </p:txBody>
      </p:sp>
      <p:cxnSp>
        <p:nvCxnSpPr>
          <p:cNvPr id="7" name="Straight Connector 7"/>
          <p:cNvCxnSpPr>
            <a:cxnSpLocks/>
          </p:cNvCxnSpPr>
          <p:nvPr/>
        </p:nvCxnSpPr>
        <p:spPr>
          <a:xfrm rot="21600000">
            <a:off x="5283965" y="811765"/>
            <a:ext cx="5352983" cy="0"/>
          </a:xfrm>
          <a:prstGeom prst="line">
            <a:avLst/>
          </a:prstGeom>
          <a:ln w="15240">
            <a:solidFill>
              <a:srgbClr val="0051B5">
                <a:alpha val="10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rot="21600000">
            <a:off x="8927782" y="61027"/>
            <a:ext cx="676142" cy="67614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21600000">
            <a:off x="7156132" y="1071563"/>
            <a:ext cx="2455125" cy="581025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algn="ctr">
              <a:lnSpc>
                <a:spcPts val="2291"/>
              </a:lnSpc>
            </a:pPr>
            <a:r>
              <a:rPr lang="en-US" sz="1636" b="1" i="0" spc="0">
                <a:solidFill>
                  <a:srgbClr val="0051B5">
                    <a:alpha val="100000"/>
                  </a:srgbClr>
                </a:solidFill>
                <a:latin typeface="Work Sans"/>
              </a:rPr>
              <a:t>Performance Management leads to:</a:t>
            </a:r>
          </a:p>
        </p:txBody>
      </p:sp>
      <p:sp>
        <p:nvSpPr>
          <p:cNvPr id="10" name="TextBox 10"/>
          <p:cNvSpPr txBox="1"/>
          <p:nvPr/>
        </p:nvSpPr>
        <p:spPr>
          <a:xfrm rot="21600000">
            <a:off x="222452" y="1281113"/>
            <a:ext cx="5836481" cy="1066800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marL="170000" lvl="0" indent="-140000" algn="l">
              <a:lnSpc>
                <a:spcPts val="2100"/>
              </a:lnSpc>
              <a:buSzPct val="150000"/>
              <a:buFont typeface="Work Sans"/>
              <a:buChar char="•"/>
            </a:pPr>
            <a:r>
              <a:rPr lang="en-US" sz="1500" b="1" i="0" spc="0" dirty="0">
                <a:solidFill>
                  <a:srgbClr val="FFFFFF">
                    <a:alpha val="100000"/>
                  </a:srgbClr>
                </a:solidFill>
                <a:latin typeface="Work Sans"/>
              </a:rPr>
              <a:t>Ongoing</a:t>
            </a:r>
            <a:r>
              <a:rPr lang="en-US" sz="1500" b="0" i="0" spc="0" dirty="0">
                <a:solidFill>
                  <a:srgbClr val="FFFFFF">
                    <a:alpha val="100000"/>
                  </a:srgbClr>
                </a:solidFill>
                <a:latin typeface="Work Sans"/>
              </a:rPr>
              <a:t> process of measuring, monitoring, and reporting of progress towards organization, division, or program goals</a:t>
            </a:r>
            <a:br>
              <a:rPr lang="en-US" sz="1500" b="1" dirty="0"/>
            </a:br>
            <a:endParaRPr lang="en-US" sz="1500" b="1" dirty="0"/>
          </a:p>
          <a:p>
            <a:pPr marL="170000" lvl="0" indent="-140000" algn="l">
              <a:lnSpc>
                <a:spcPts val="2100"/>
              </a:lnSpc>
              <a:buSzPct val="150000"/>
              <a:buFont typeface="Work Sans"/>
              <a:buChar char="•"/>
            </a:pPr>
            <a:r>
              <a:rPr lang="en-US" sz="1500" b="0" i="0" spc="0" dirty="0">
                <a:solidFill>
                  <a:srgbClr val="FFFFFF">
                    <a:alpha val="100000"/>
                  </a:srgbClr>
                </a:solidFill>
                <a:latin typeface="Work Sans"/>
              </a:rPr>
              <a:t>Incorporates 4 key elements:</a:t>
            </a:r>
          </a:p>
        </p:txBody>
      </p:sp>
      <p:sp>
        <p:nvSpPr>
          <p:cNvPr id="11" name="TextBox 11"/>
          <p:cNvSpPr txBox="1"/>
          <p:nvPr/>
        </p:nvSpPr>
        <p:spPr>
          <a:xfrm rot="21600000">
            <a:off x="411932" y="2386965"/>
            <a:ext cx="6312731" cy="1295400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marL="170000" lvl="0" indent="-140000" algn="l">
              <a:lnSpc>
                <a:spcPts val="2550"/>
              </a:lnSpc>
              <a:buSzPct val="150000"/>
              <a:buFont typeface="Work Sans"/>
              <a:buChar char="•"/>
            </a:pPr>
            <a:r>
              <a:rPr lang="en-US" sz="1500" b="1" i="0" spc="0" dirty="0">
                <a:solidFill>
                  <a:srgbClr val="FFFFFF">
                    <a:alpha val="100000"/>
                  </a:srgbClr>
                </a:solidFill>
                <a:latin typeface="Work Sans"/>
              </a:rPr>
              <a:t>Performance standards:</a:t>
            </a:r>
            <a:r>
              <a:rPr lang="en-US" sz="1500" b="0" i="0" spc="0" dirty="0">
                <a:solidFill>
                  <a:srgbClr val="FFFFFF">
                    <a:alpha val="100000"/>
                  </a:srgbClr>
                </a:solidFill>
                <a:latin typeface="Work Sans"/>
              </a:rPr>
              <a:t> What does good look like?</a:t>
            </a:r>
          </a:p>
          <a:p>
            <a:pPr marL="170000" lvl="0" indent="-140000" algn="l">
              <a:lnSpc>
                <a:spcPts val="2550"/>
              </a:lnSpc>
              <a:buSzPct val="150000"/>
              <a:buFont typeface="Work Sans"/>
              <a:buChar char="•"/>
            </a:pPr>
            <a:r>
              <a:rPr lang="en-US" sz="1500" b="1" i="0" spc="0" dirty="0">
                <a:solidFill>
                  <a:srgbClr val="FFFFFF">
                    <a:alpha val="100000"/>
                  </a:srgbClr>
                </a:solidFill>
                <a:latin typeface="Work Sans"/>
              </a:rPr>
              <a:t>Performance measures:</a:t>
            </a:r>
            <a:r>
              <a:rPr lang="en-US" sz="1500" b="0" i="0" spc="0" dirty="0">
                <a:solidFill>
                  <a:srgbClr val="FFFFFF">
                    <a:alpha val="100000"/>
                  </a:srgbClr>
                </a:solidFill>
                <a:latin typeface="Work Sans"/>
              </a:rPr>
              <a:t> How do you know you're doing well? </a:t>
            </a:r>
          </a:p>
          <a:p>
            <a:pPr marL="170000" lvl="0" indent="-140000" algn="l">
              <a:lnSpc>
                <a:spcPts val="2550"/>
              </a:lnSpc>
              <a:buSzPct val="150000"/>
              <a:buFont typeface="Work Sans"/>
              <a:buChar char="•"/>
            </a:pPr>
            <a:r>
              <a:rPr lang="en-US" sz="1500" b="1" i="0" spc="0" dirty="0">
                <a:solidFill>
                  <a:srgbClr val="FFFFFF">
                    <a:alpha val="100000"/>
                  </a:srgbClr>
                </a:solidFill>
                <a:latin typeface="Work Sans"/>
              </a:rPr>
              <a:t>Reporting of progress:</a:t>
            </a:r>
            <a:r>
              <a:rPr lang="en-US" sz="1500" b="0" i="0" spc="0" dirty="0">
                <a:solidFill>
                  <a:srgbClr val="FFFFFF">
                    <a:alpha val="100000"/>
                  </a:srgbClr>
                </a:solidFill>
                <a:latin typeface="Work Sans"/>
              </a:rPr>
              <a:t> What do our stakeholders need to know?</a:t>
            </a:r>
          </a:p>
          <a:p>
            <a:pPr marL="170000" lvl="0" indent="-140000" algn="l">
              <a:lnSpc>
                <a:spcPts val="2550"/>
              </a:lnSpc>
              <a:buSzPct val="150000"/>
              <a:buFont typeface="Work Sans"/>
              <a:buChar char="•"/>
            </a:pPr>
            <a:r>
              <a:rPr lang="en-US" sz="1500" b="1" i="0" spc="0" dirty="0">
                <a:solidFill>
                  <a:srgbClr val="FFFFFF">
                    <a:alpha val="100000"/>
                  </a:srgbClr>
                </a:solidFill>
                <a:latin typeface="Work Sans"/>
              </a:rPr>
              <a:t>Quality improvement:</a:t>
            </a:r>
            <a:r>
              <a:rPr lang="en-US" sz="1500" b="0" i="0" spc="0" dirty="0">
                <a:solidFill>
                  <a:srgbClr val="FFFFFF">
                    <a:alpha val="100000"/>
                  </a:srgbClr>
                </a:solidFill>
                <a:latin typeface="Work Sans"/>
              </a:rPr>
              <a:t> How do we continue to get better? </a:t>
            </a:r>
          </a:p>
        </p:txBody>
      </p:sp>
      <p:sp>
        <p:nvSpPr>
          <p:cNvPr id="12" name="TextBox 12"/>
          <p:cNvSpPr txBox="1"/>
          <p:nvPr/>
        </p:nvSpPr>
        <p:spPr>
          <a:xfrm rot="21600000">
            <a:off x="7744649" y="1895475"/>
            <a:ext cx="1835867" cy="20002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1" i="0" spc="0">
                <a:solidFill>
                  <a:srgbClr val="0051B5">
                    <a:alpha val="100000"/>
                  </a:srgbClr>
                </a:solidFill>
                <a:latin typeface="Work Sans"/>
              </a:rPr>
              <a:t>Data-Driven decisions</a:t>
            </a:r>
          </a:p>
        </p:txBody>
      </p:sp>
      <p:sp>
        <p:nvSpPr>
          <p:cNvPr id="13" name="TextBox 13"/>
          <p:cNvSpPr txBox="1"/>
          <p:nvPr/>
        </p:nvSpPr>
        <p:spPr>
          <a:xfrm rot="21600000">
            <a:off x="518160" y="4600575"/>
            <a:ext cx="4922081" cy="247650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algn="l">
              <a:lnSpc>
                <a:spcPts val="1950"/>
              </a:lnSpc>
            </a:pPr>
            <a:r>
              <a:rPr lang="en-US" sz="1500" b="1" i="0" spc="0" dirty="0">
                <a:solidFill>
                  <a:srgbClr val="0051B5">
                    <a:alpha val="100000"/>
                  </a:srgbClr>
                </a:solidFill>
                <a:latin typeface="Work Sans"/>
              </a:rPr>
              <a:t>Your performance management system can answer:</a:t>
            </a:r>
          </a:p>
        </p:txBody>
      </p:sp>
      <p:sp>
        <p:nvSpPr>
          <p:cNvPr id="14" name="TextBox 14"/>
          <p:cNvSpPr txBox="1"/>
          <p:nvPr/>
        </p:nvSpPr>
        <p:spPr>
          <a:xfrm rot="21600000">
            <a:off x="466763" y="4962534"/>
            <a:ext cx="1788242" cy="247650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algn="ctr">
              <a:lnSpc>
                <a:spcPts val="1950"/>
              </a:lnSpc>
            </a:pPr>
            <a:r>
              <a:rPr lang="en-US" sz="1500" b="0" i="0" spc="0">
                <a:solidFill>
                  <a:srgbClr val="0051B5">
                    <a:alpha val="100000"/>
                  </a:srgbClr>
                </a:solidFill>
                <a:latin typeface="Work Sans"/>
              </a:rPr>
              <a:t>What you're doing</a:t>
            </a:r>
          </a:p>
        </p:txBody>
      </p:sp>
      <p:sp>
        <p:nvSpPr>
          <p:cNvPr id="15" name="TextBox 15"/>
          <p:cNvSpPr txBox="1"/>
          <p:nvPr/>
        </p:nvSpPr>
        <p:spPr>
          <a:xfrm rot="21600000">
            <a:off x="7820006" y="4962534"/>
            <a:ext cx="1474031" cy="247650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algn="ctr">
              <a:lnSpc>
                <a:spcPts val="1950"/>
              </a:lnSpc>
            </a:pPr>
            <a:r>
              <a:rPr lang="en-US" sz="1500" b="0" i="0" spc="0">
                <a:solidFill>
                  <a:srgbClr val="0051B5">
                    <a:alpha val="100000"/>
                  </a:srgbClr>
                </a:solidFill>
                <a:latin typeface="Work Sans"/>
              </a:rPr>
              <a:t>Why it matters</a:t>
            </a:r>
          </a:p>
        </p:txBody>
      </p:sp>
      <p:sp>
        <p:nvSpPr>
          <p:cNvPr id="16" name="TextBox 16"/>
          <p:cNvSpPr txBox="1"/>
          <p:nvPr/>
        </p:nvSpPr>
        <p:spPr>
          <a:xfrm rot="21600000">
            <a:off x="5714962" y="4962534"/>
            <a:ext cx="1493081" cy="247650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algn="ctr">
              <a:lnSpc>
                <a:spcPts val="1950"/>
              </a:lnSpc>
            </a:pPr>
            <a:r>
              <a:rPr lang="en-US" sz="1500" b="0" i="0" spc="0">
                <a:solidFill>
                  <a:srgbClr val="0051B5">
                    <a:alpha val="100000"/>
                  </a:srgbClr>
                </a:solidFill>
                <a:latin typeface="Work Sans"/>
              </a:rPr>
              <a:t>Who it impacts</a:t>
            </a:r>
          </a:p>
        </p:txBody>
      </p:sp>
      <p:sp>
        <p:nvSpPr>
          <p:cNvPr id="17" name="TextBox 17"/>
          <p:cNvSpPr txBox="1"/>
          <p:nvPr/>
        </p:nvSpPr>
        <p:spPr>
          <a:xfrm rot="21600000">
            <a:off x="2866968" y="4962534"/>
            <a:ext cx="2236031" cy="247650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algn="ctr">
              <a:lnSpc>
                <a:spcPts val="1950"/>
              </a:lnSpc>
            </a:pPr>
            <a:r>
              <a:rPr lang="en-US" sz="1500" b="0" i="0" spc="0" dirty="0">
                <a:solidFill>
                  <a:srgbClr val="0051B5">
                    <a:alpha val="100000"/>
                  </a:srgbClr>
                </a:solidFill>
                <a:latin typeface="Work Sans"/>
              </a:rPr>
              <a:t>How well you're doing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 rot="21600000">
            <a:off x="2476424" y="5005397"/>
            <a:ext cx="161925" cy="16192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 rot="21600000">
            <a:off x="5324418" y="5005397"/>
            <a:ext cx="161925" cy="16192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 rot="21600000">
            <a:off x="7429462" y="5005397"/>
            <a:ext cx="161925" cy="16192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 rot="21600000">
            <a:off x="7186893" y="1814513"/>
            <a:ext cx="409575" cy="36195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5">
            <a:alphaModFix/>
          </a:blip>
          <a:srcRect/>
          <a:stretch>
            <a:fillRect/>
          </a:stretch>
        </p:blipFill>
        <p:spPr>
          <a:xfrm rot="21600000">
            <a:off x="7186893" y="2384422"/>
            <a:ext cx="476250" cy="47625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>
            <a:alphaModFix/>
          </a:blip>
          <a:srcRect/>
          <a:stretch>
            <a:fillRect/>
          </a:stretch>
        </p:blipFill>
        <p:spPr>
          <a:xfrm rot="21600000">
            <a:off x="7186893" y="3068641"/>
            <a:ext cx="438150" cy="43815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7">
            <a:alphaModFix/>
          </a:blip>
          <a:srcRect/>
          <a:stretch>
            <a:fillRect/>
          </a:stretch>
        </p:blipFill>
        <p:spPr>
          <a:xfrm rot="21600000">
            <a:off x="7186893" y="3714750"/>
            <a:ext cx="457200" cy="457200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 rot="21600000">
            <a:off x="7744649" y="2522220"/>
            <a:ext cx="1264367" cy="20002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1" i="0" spc="0">
                <a:solidFill>
                  <a:srgbClr val="0051B5">
                    <a:alpha val="100000"/>
                  </a:srgbClr>
                </a:solidFill>
                <a:latin typeface="Work Sans"/>
              </a:rPr>
              <a:t>Accountability</a:t>
            </a:r>
          </a:p>
        </p:txBody>
      </p:sp>
      <p:sp>
        <p:nvSpPr>
          <p:cNvPr id="26" name="TextBox 26"/>
          <p:cNvSpPr txBox="1"/>
          <p:nvPr/>
        </p:nvSpPr>
        <p:spPr>
          <a:xfrm rot="21600000">
            <a:off x="7744649" y="3188018"/>
            <a:ext cx="1264367" cy="20002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1" i="0" spc="0">
                <a:solidFill>
                  <a:srgbClr val="0051B5">
                    <a:alpha val="100000"/>
                  </a:srgbClr>
                </a:solidFill>
                <a:latin typeface="Work Sans"/>
              </a:rPr>
              <a:t>Transparency</a:t>
            </a:r>
          </a:p>
        </p:txBody>
      </p:sp>
      <p:sp>
        <p:nvSpPr>
          <p:cNvPr id="27" name="TextBox 27"/>
          <p:cNvSpPr txBox="1"/>
          <p:nvPr/>
        </p:nvSpPr>
        <p:spPr>
          <a:xfrm rot="21600000">
            <a:off x="7744573" y="3843338"/>
            <a:ext cx="759542" cy="20002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560"/>
              </a:lnSpc>
            </a:pPr>
            <a:r>
              <a:rPr lang="en-US" sz="1200" b="1" i="0" spc="0">
                <a:solidFill>
                  <a:srgbClr val="0051B5">
                    <a:alpha val="100000"/>
                  </a:srgbClr>
                </a:solidFill>
                <a:latin typeface="Work Sans"/>
              </a:rPr>
              <a:t>Trust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21600000">
            <a:off x="-90097" y="4554284"/>
            <a:ext cx="9963140" cy="1028567"/>
            <a:chOff x="-90097" y="4554284"/>
            <a:chExt cx="9963140" cy="1028567"/>
          </a:xfrm>
        </p:grpSpPr>
        <p:sp>
          <p:nvSpPr>
            <p:cNvPr id="2" name="Freeform 2"/>
            <p:cNvSpPr/>
            <p:nvPr/>
          </p:nvSpPr>
          <p:spPr>
            <a:xfrm>
              <a:off x="-90097" y="4554284"/>
              <a:ext cx="9963140" cy="1028567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3FF">
                <a:alpha val="10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 rot="21600000">
            <a:off x="-35004" y="804672"/>
            <a:ext cx="5657793" cy="3752764"/>
            <a:chOff x="-35004" y="804672"/>
            <a:chExt cx="5657793" cy="3752764"/>
          </a:xfrm>
        </p:grpSpPr>
        <p:sp>
          <p:nvSpPr>
            <p:cNvPr id="4" name="Freeform 4"/>
            <p:cNvSpPr/>
            <p:nvPr/>
          </p:nvSpPr>
          <p:spPr>
            <a:xfrm>
              <a:off x="-35004" y="804672"/>
              <a:ext cx="5657793" cy="3752764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1B5">
                <a:alpha val="10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 rot="21600000">
            <a:off x="202882" y="141922"/>
            <a:ext cx="7760464" cy="514350"/>
          </a:xfrm>
          <a:prstGeom prst="rect">
            <a:avLst/>
          </a:prstGeom>
        </p:spPr>
        <p:txBody>
          <a:bodyPr lIns="0" tIns="39600" rIns="0" bIns="0" rtlCol="0" anchor="t"/>
          <a:lstStyle/>
          <a:p>
            <a:pPr algn="l">
              <a:lnSpc>
                <a:spcPts val="4050"/>
              </a:lnSpc>
            </a:pPr>
            <a:r>
              <a:rPr lang="en-US" sz="2700" b="0" i="0" spc="0">
                <a:solidFill>
                  <a:srgbClr val="0051B5">
                    <a:alpha val="100000"/>
                  </a:srgbClr>
                </a:solidFill>
                <a:latin typeface="Work Sans"/>
              </a:rPr>
              <a:t>Why it matters</a:t>
            </a:r>
          </a:p>
        </p:txBody>
      </p:sp>
      <p:cxnSp>
        <p:nvCxnSpPr>
          <p:cNvPr id="7" name="Straight Connector 7"/>
          <p:cNvCxnSpPr>
            <a:cxnSpLocks/>
          </p:cNvCxnSpPr>
          <p:nvPr/>
        </p:nvCxnSpPr>
        <p:spPr>
          <a:xfrm rot="21600000">
            <a:off x="5283965" y="817608"/>
            <a:ext cx="5352983" cy="0"/>
          </a:xfrm>
          <a:prstGeom prst="line">
            <a:avLst/>
          </a:prstGeom>
          <a:ln w="15240">
            <a:solidFill>
              <a:srgbClr val="0051B5">
                <a:alpha val="10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8"/>
          <p:cNvSpPr txBox="1"/>
          <p:nvPr/>
        </p:nvSpPr>
        <p:spPr>
          <a:xfrm rot="21600000">
            <a:off x="1060199" y="1211580"/>
            <a:ext cx="4321892" cy="514350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algn="l">
              <a:lnSpc>
                <a:spcPts val="2008"/>
              </a:lnSpc>
            </a:pPr>
            <a:r>
              <a:rPr lang="en-US" sz="1434" b="1" i="0" spc="0">
                <a:solidFill>
                  <a:srgbClr val="FFFFFF">
                    <a:alpha val="100000"/>
                  </a:srgbClr>
                </a:solidFill>
                <a:latin typeface="Work Sans"/>
              </a:rPr>
              <a:t>If a citizen, a board member / commissioner, or funder asked, could you </a:t>
            </a:r>
            <a:r>
              <a:rPr lang="en-US" sz="1434" b="1" i="0" u="sng" spc="0">
                <a:solidFill>
                  <a:srgbClr val="FFFFFF">
                    <a:alpha val="100000"/>
                  </a:srgbClr>
                </a:solidFill>
                <a:latin typeface="Work Sans"/>
              </a:rPr>
              <a:t>answer</a:t>
            </a:r>
            <a:r>
              <a:rPr lang="en-US" sz="1434" b="1" i="0" spc="0">
                <a:solidFill>
                  <a:srgbClr val="FFFFFF">
                    <a:alpha val="100000"/>
                  </a:srgbClr>
                </a:solidFill>
                <a:latin typeface="Work Sans"/>
              </a:rPr>
              <a:t> and </a:t>
            </a:r>
            <a:r>
              <a:rPr lang="en-US" sz="1434" b="1" i="0" u="sng" spc="0">
                <a:solidFill>
                  <a:srgbClr val="FFFFFF">
                    <a:alpha val="100000"/>
                  </a:srgbClr>
                </a:solidFill>
                <a:latin typeface="Work Sans"/>
              </a:rPr>
              <a:t>prove</a:t>
            </a:r>
            <a:r>
              <a:rPr lang="en-US" sz="1434" b="1" i="0" spc="0">
                <a:solidFill>
                  <a:srgbClr val="FFFFFF">
                    <a:alpha val="100000"/>
                  </a:srgbClr>
                </a:solidFill>
                <a:latin typeface="Work Sans"/>
              </a:rPr>
              <a:t>: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rot="21600000">
            <a:off x="9074468" y="180022"/>
            <a:ext cx="476250" cy="47625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 rot="21600000">
            <a:off x="6188459" y="1011555"/>
            <a:ext cx="3016967" cy="457200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algn="ctr">
              <a:lnSpc>
                <a:spcPts val="1800"/>
              </a:lnSpc>
            </a:pPr>
            <a:r>
              <a:rPr lang="en-US" sz="1500" b="0" i="0" spc="0">
                <a:solidFill>
                  <a:srgbClr val="0051B5">
                    <a:alpha val="100000"/>
                  </a:srgbClr>
                </a:solidFill>
                <a:latin typeface="Work Sans"/>
              </a:rPr>
              <a:t>In the face of an uncertain future, we must find ways to:</a:t>
            </a:r>
          </a:p>
        </p:txBody>
      </p:sp>
      <p:sp>
        <p:nvSpPr>
          <p:cNvPr id="11" name="TextBox 11"/>
          <p:cNvSpPr txBox="1"/>
          <p:nvPr/>
        </p:nvSpPr>
        <p:spPr>
          <a:xfrm rot="21600000">
            <a:off x="7290921" y="1855470"/>
            <a:ext cx="1778831" cy="381000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algn="l">
              <a:lnSpc>
                <a:spcPts val="1500"/>
              </a:lnSpc>
            </a:pPr>
            <a:r>
              <a:rPr lang="en-US" sz="1500" b="0" i="0" spc="0">
                <a:solidFill>
                  <a:srgbClr val="0051B5">
                    <a:alpha val="100000"/>
                  </a:srgbClr>
                </a:solidFill>
                <a:latin typeface="Work Sans"/>
              </a:rPr>
              <a:t>Maximize our funding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 rot="21600000">
            <a:off x="6368891" y="1669733"/>
            <a:ext cx="752475" cy="7524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 rot="21600000">
            <a:off x="6316504" y="2614136"/>
            <a:ext cx="857250" cy="85725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alphaModFix/>
          </a:blip>
          <a:srcRect/>
          <a:stretch>
            <a:fillRect/>
          </a:stretch>
        </p:blipFill>
        <p:spPr>
          <a:xfrm rot="21600000">
            <a:off x="6387941" y="3663315"/>
            <a:ext cx="714375" cy="71437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 rot="21600000">
            <a:off x="7290921" y="2757011"/>
            <a:ext cx="1569281" cy="571500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algn="l">
              <a:lnSpc>
                <a:spcPts val="1500"/>
              </a:lnSpc>
            </a:pPr>
            <a:r>
              <a:rPr lang="en-US" sz="1500" b="0" i="0" spc="0">
                <a:solidFill>
                  <a:srgbClr val="0051B5">
                    <a:alpha val="100000"/>
                  </a:srgbClr>
                </a:solidFill>
                <a:latin typeface="Work Sans"/>
              </a:rPr>
              <a:t>Find innovative ways to deliver services</a:t>
            </a:r>
          </a:p>
        </p:txBody>
      </p:sp>
      <p:sp>
        <p:nvSpPr>
          <p:cNvPr id="16" name="TextBox 16"/>
          <p:cNvSpPr txBox="1"/>
          <p:nvPr/>
        </p:nvSpPr>
        <p:spPr>
          <a:xfrm rot="21600000">
            <a:off x="7290921" y="3830003"/>
            <a:ext cx="1778831" cy="381000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algn="l">
              <a:lnSpc>
                <a:spcPts val="1500"/>
              </a:lnSpc>
            </a:pPr>
            <a:r>
              <a:rPr lang="en-US" sz="1500" b="0" i="0" spc="0">
                <a:solidFill>
                  <a:srgbClr val="0051B5">
                    <a:alpha val="100000"/>
                  </a:srgbClr>
                </a:solidFill>
                <a:latin typeface="Work Sans"/>
              </a:rPr>
              <a:t>Centralize those we serve</a:t>
            </a:r>
          </a:p>
        </p:txBody>
      </p:sp>
      <p:sp>
        <p:nvSpPr>
          <p:cNvPr id="17" name="TextBox 17"/>
          <p:cNvSpPr txBox="1"/>
          <p:nvPr/>
        </p:nvSpPr>
        <p:spPr>
          <a:xfrm rot="21600000">
            <a:off x="626755" y="2079308"/>
            <a:ext cx="4436306" cy="1819275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marL="169161" lvl="0" indent="-139309" algn="l">
              <a:lnSpc>
                <a:spcPts val="2388"/>
              </a:lnSpc>
              <a:buSzPct val="150000"/>
              <a:buFont typeface="Work Sans"/>
              <a:buChar char="•"/>
            </a:pPr>
            <a:r>
              <a:rPr lang="en-US" sz="1493" b="0" i="0" spc="0">
                <a:solidFill>
                  <a:srgbClr val="FFFFFF">
                    <a:alpha val="100000"/>
                  </a:srgbClr>
                </a:solidFill>
                <a:latin typeface="Work Sans"/>
              </a:rPr>
              <a:t>Why you do what you do?</a:t>
            </a:r>
          </a:p>
          <a:p>
            <a:pPr marL="169161" lvl="0" indent="-139309" algn="l">
              <a:lnSpc>
                <a:spcPts val="2388"/>
              </a:lnSpc>
              <a:buSzPct val="150000"/>
              <a:buFont typeface="Work Sans"/>
              <a:buChar char="•"/>
            </a:pPr>
            <a:r>
              <a:rPr lang="en-US" sz="1493" b="0" i="0" spc="0">
                <a:solidFill>
                  <a:srgbClr val="FFFFFF">
                    <a:alpha val="100000"/>
                  </a:srgbClr>
                </a:solidFill>
                <a:latin typeface="Work Sans"/>
              </a:rPr>
              <a:t>What you prioritize?</a:t>
            </a:r>
          </a:p>
          <a:p>
            <a:pPr marL="169161" lvl="0" indent="-139309" algn="l">
              <a:lnSpc>
                <a:spcPts val="2388"/>
              </a:lnSpc>
              <a:buSzPct val="150000"/>
              <a:buFont typeface="Work Sans"/>
              <a:buChar char="•"/>
            </a:pPr>
            <a:r>
              <a:rPr lang="en-US" sz="1493" b="0" i="0" spc="0">
                <a:solidFill>
                  <a:srgbClr val="FFFFFF">
                    <a:alpha val="100000"/>
                  </a:srgbClr>
                </a:solidFill>
                <a:latin typeface="Work Sans"/>
              </a:rPr>
              <a:t>How you're making progress?</a:t>
            </a:r>
          </a:p>
          <a:p>
            <a:pPr marL="169161" lvl="0" indent="-139309" algn="l">
              <a:lnSpc>
                <a:spcPts val="2388"/>
              </a:lnSpc>
              <a:buSzPct val="150000"/>
              <a:buFont typeface="Work Sans"/>
              <a:buChar char="•"/>
            </a:pPr>
            <a:r>
              <a:rPr lang="en-US" sz="1493" b="0" i="0" spc="0">
                <a:solidFill>
                  <a:srgbClr val="FFFFFF">
                    <a:alpha val="100000"/>
                  </a:srgbClr>
                </a:solidFill>
                <a:latin typeface="Work Sans"/>
              </a:rPr>
              <a:t>How well you're doing?</a:t>
            </a:r>
          </a:p>
          <a:p>
            <a:pPr marL="169161" lvl="0" indent="-139309" algn="l">
              <a:lnSpc>
                <a:spcPts val="2388"/>
              </a:lnSpc>
              <a:buSzPct val="150000"/>
              <a:buFont typeface="Work Sans"/>
              <a:buChar char="•"/>
            </a:pPr>
            <a:r>
              <a:rPr lang="en-US" sz="1493" b="0" i="0" spc="0">
                <a:solidFill>
                  <a:srgbClr val="FFFFFF">
                    <a:alpha val="100000"/>
                  </a:srgbClr>
                </a:solidFill>
                <a:latin typeface="Work Sans"/>
              </a:rPr>
              <a:t>Who's benefitting from it?</a:t>
            </a:r>
          </a:p>
          <a:p>
            <a:pPr marL="169161" lvl="0" indent="-139309" algn="l">
              <a:lnSpc>
                <a:spcPts val="2388"/>
              </a:lnSpc>
              <a:buSzPct val="150000"/>
              <a:buFont typeface="Work Sans"/>
              <a:buChar char="•"/>
            </a:pPr>
            <a:r>
              <a:rPr lang="en-US" sz="1493" b="0" i="0" spc="0">
                <a:solidFill>
                  <a:srgbClr val="FFFFFF">
                    <a:alpha val="100000"/>
                  </a:srgbClr>
                </a:solidFill>
                <a:latin typeface="Work Sans"/>
              </a:rPr>
              <a:t>Why and how you could use more support?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alphaModFix/>
          </a:blip>
          <a:srcRect/>
          <a:stretch>
            <a:fillRect/>
          </a:stretch>
        </p:blipFill>
        <p:spPr>
          <a:xfrm rot="21600000">
            <a:off x="893969" y="4763453"/>
            <a:ext cx="609600" cy="6096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 rot="21600000">
            <a:off x="3287600" y="4806315"/>
            <a:ext cx="6063133" cy="266700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algn="l">
              <a:lnSpc>
                <a:spcPts val="2090"/>
              </a:lnSpc>
            </a:pPr>
            <a:r>
              <a:rPr lang="en-US" sz="1493" b="0" i="0" spc="0" dirty="0">
                <a:solidFill>
                  <a:srgbClr val="0051B5">
                    <a:alpha val="100000"/>
                  </a:srgbClr>
                </a:solidFill>
                <a:latin typeface="Work Sans"/>
              </a:rPr>
              <a:t>Performance management is vital to illustrate </a:t>
            </a:r>
            <a:r>
              <a:rPr lang="en-US" sz="1493" b="0" i="0" u="sng" spc="0" dirty="0">
                <a:solidFill>
                  <a:srgbClr val="0051B5">
                    <a:alpha val="100000"/>
                  </a:srgbClr>
                </a:solidFill>
                <a:latin typeface="Work Sans"/>
              </a:rPr>
              <a:t>what</a:t>
            </a:r>
            <a:r>
              <a:rPr lang="en-US" sz="1493" b="0" i="0" spc="0" dirty="0">
                <a:solidFill>
                  <a:srgbClr val="0051B5">
                    <a:alpha val="100000"/>
                  </a:srgbClr>
                </a:solidFill>
                <a:latin typeface="Work Sans"/>
              </a:rPr>
              <a:t> you do, </a:t>
            </a:r>
          </a:p>
        </p:txBody>
      </p:sp>
      <p:sp>
        <p:nvSpPr>
          <p:cNvPr id="20" name="TextBox 20"/>
          <p:cNvSpPr txBox="1"/>
          <p:nvPr/>
        </p:nvSpPr>
        <p:spPr>
          <a:xfrm rot="21600000">
            <a:off x="1738894" y="4806315"/>
            <a:ext cx="1483480" cy="266700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algn="l">
              <a:lnSpc>
                <a:spcPts val="2090"/>
              </a:lnSpc>
            </a:pPr>
            <a:r>
              <a:rPr lang="en-US" sz="1493" i="0" spc="0" dirty="0">
                <a:solidFill>
                  <a:srgbClr val="0051B5">
                    <a:alpha val="100000"/>
                  </a:srgbClr>
                </a:solidFill>
                <a:latin typeface="Work Sans"/>
              </a:rPr>
              <a:t>Key</a:t>
            </a:r>
            <a:r>
              <a:rPr lang="en-US" sz="1493" b="1" i="0" spc="0" dirty="0">
                <a:solidFill>
                  <a:srgbClr val="0051B5">
                    <a:alpha val="100000"/>
                  </a:srgbClr>
                </a:solidFill>
                <a:latin typeface="Work Sans"/>
              </a:rPr>
              <a:t> </a:t>
            </a:r>
            <a:r>
              <a:rPr lang="en-US" sz="1493" i="0" spc="0" dirty="0">
                <a:solidFill>
                  <a:srgbClr val="0051B5">
                    <a:alpha val="100000"/>
                  </a:srgbClr>
                </a:solidFill>
                <a:latin typeface="Work Sans"/>
              </a:rPr>
              <a:t>Takeaway</a:t>
            </a:r>
            <a:r>
              <a:rPr lang="en-US" sz="1493" b="1" i="0" spc="0" dirty="0">
                <a:solidFill>
                  <a:srgbClr val="0051B5">
                    <a:alpha val="100000"/>
                  </a:srgbClr>
                </a:solidFill>
                <a:latin typeface="Work Sans"/>
              </a:rPr>
              <a:t>:</a:t>
            </a:r>
          </a:p>
        </p:txBody>
      </p:sp>
      <p:sp>
        <p:nvSpPr>
          <p:cNvPr id="21" name="TextBox 21"/>
          <p:cNvSpPr txBox="1"/>
          <p:nvPr/>
        </p:nvSpPr>
        <p:spPr>
          <a:xfrm rot="21600000">
            <a:off x="1738836" y="5063490"/>
            <a:ext cx="6988968" cy="266700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algn="l">
              <a:lnSpc>
                <a:spcPts val="2090"/>
              </a:lnSpc>
            </a:pPr>
            <a:r>
              <a:rPr lang="en-US" sz="1493" b="0" i="0" u="sng" spc="0" dirty="0">
                <a:solidFill>
                  <a:srgbClr val="0051B5">
                    <a:alpha val="100000"/>
                  </a:srgbClr>
                </a:solidFill>
                <a:latin typeface="Work Sans"/>
              </a:rPr>
              <a:t>prove</a:t>
            </a:r>
            <a:r>
              <a:rPr lang="en-US" sz="1493" b="0" i="0" spc="0" dirty="0">
                <a:solidFill>
                  <a:srgbClr val="0051B5">
                    <a:alpha val="100000"/>
                  </a:srgbClr>
                </a:solidFill>
                <a:latin typeface="Work Sans"/>
              </a:rPr>
              <a:t> its importance, and quantify your </a:t>
            </a:r>
            <a:r>
              <a:rPr lang="en-US" sz="1493" b="0" i="0" u="sng" spc="0" dirty="0">
                <a:solidFill>
                  <a:srgbClr val="0051B5">
                    <a:alpha val="100000"/>
                  </a:srgbClr>
                </a:solidFill>
                <a:latin typeface="Work Sans"/>
              </a:rPr>
              <a:t>impact</a:t>
            </a:r>
            <a:r>
              <a:rPr lang="en-US" sz="1493" b="0" i="0" spc="0" dirty="0">
                <a:solidFill>
                  <a:srgbClr val="0051B5">
                    <a:alpha val="100000"/>
                  </a:srgbClr>
                </a:solidFill>
                <a:latin typeface="Work Sans"/>
              </a:rPr>
              <a:t> on those you serve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7">
            <a:alphaModFix/>
          </a:blip>
          <a:srcRect/>
          <a:stretch>
            <a:fillRect/>
          </a:stretch>
        </p:blipFill>
        <p:spPr>
          <a:xfrm flipH="1">
            <a:off x="152400" y="1064895"/>
            <a:ext cx="790575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rot="21600000">
            <a:off x="6136991" y="-162873"/>
            <a:ext cx="3686146" cy="397191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21600000">
            <a:off x="4977517" y="3725923"/>
            <a:ext cx="4895717" cy="1857375"/>
            <a:chOff x="4977517" y="3725923"/>
            <a:chExt cx="4895717" cy="1857375"/>
          </a:xfrm>
        </p:grpSpPr>
        <p:sp>
          <p:nvSpPr>
            <p:cNvPr id="3" name="Freeform 3"/>
            <p:cNvSpPr/>
            <p:nvPr/>
          </p:nvSpPr>
          <p:spPr>
            <a:xfrm>
              <a:off x="4977517" y="3725923"/>
              <a:ext cx="4895717" cy="1857375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3FF">
                <a:alpha val="10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21600000">
            <a:off x="-21907" y="1178681"/>
            <a:ext cx="6162608" cy="4343248"/>
            <a:chOff x="-21907" y="1178681"/>
            <a:chExt cx="6162608" cy="4343248"/>
          </a:xfrm>
        </p:grpSpPr>
        <p:sp>
          <p:nvSpPr>
            <p:cNvPr id="5" name="Freeform 5"/>
            <p:cNvSpPr/>
            <p:nvPr/>
          </p:nvSpPr>
          <p:spPr>
            <a:xfrm>
              <a:off x="-21907" y="1178681"/>
              <a:ext cx="6162608" cy="4343248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1B5">
                <a:alpha val="10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 rot="21600000">
            <a:off x="213255" y="194310"/>
            <a:ext cx="5560218" cy="752475"/>
          </a:xfrm>
          <a:prstGeom prst="rect">
            <a:avLst/>
          </a:prstGeom>
        </p:spPr>
        <p:txBody>
          <a:bodyPr lIns="0" tIns="36000" rIns="0" bIns="0" rtlCol="0" anchor="t"/>
          <a:lstStyle/>
          <a:p>
            <a:pPr algn="l">
              <a:lnSpc>
                <a:spcPts val="2970"/>
              </a:lnSpc>
            </a:pPr>
            <a:r>
              <a:rPr lang="en-US" sz="2475" b="0" i="0" spc="0">
                <a:solidFill>
                  <a:srgbClr val="0051B5">
                    <a:alpha val="100000"/>
                  </a:srgbClr>
                </a:solidFill>
                <a:latin typeface="Work Sans"/>
              </a:rPr>
              <a:t>Performance Management leads to Quality Improvement</a:t>
            </a:r>
          </a:p>
        </p:txBody>
      </p:sp>
      <p:sp>
        <p:nvSpPr>
          <p:cNvPr id="8" name="TextBox 8"/>
          <p:cNvSpPr txBox="1"/>
          <p:nvPr/>
        </p:nvSpPr>
        <p:spPr>
          <a:xfrm rot="21600000">
            <a:off x="1139238" y="1423988"/>
            <a:ext cx="4141012" cy="47625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890"/>
              </a:lnSpc>
            </a:pPr>
            <a:r>
              <a:rPr lang="en-US" sz="1350" b="0" i="0" spc="0">
                <a:solidFill>
                  <a:srgbClr val="FFFFFF">
                    <a:alpha val="100000"/>
                  </a:srgbClr>
                </a:solidFill>
                <a:latin typeface="Work Sans"/>
              </a:rPr>
              <a:t>Measuring progress provides insight into areas of improvement. Where are we lagging behind?</a:t>
            </a:r>
          </a:p>
        </p:txBody>
      </p:sp>
      <p:sp>
        <p:nvSpPr>
          <p:cNvPr id="9" name="TextBox 9"/>
          <p:cNvSpPr txBox="1"/>
          <p:nvPr/>
        </p:nvSpPr>
        <p:spPr>
          <a:xfrm rot="21600000">
            <a:off x="1139200" y="2743200"/>
            <a:ext cx="4388633" cy="89535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755"/>
              </a:lnSpc>
            </a:pPr>
            <a:r>
              <a:rPr lang="en-US" sz="1350" b="0" i="0" spc="0">
                <a:solidFill>
                  <a:srgbClr val="FFFFFF">
                    <a:alpha val="100000"/>
                  </a:srgbClr>
                </a:solidFill>
                <a:latin typeface="Work Sans"/>
              </a:rPr>
              <a:t>The DHSS QI plan outlines:</a:t>
            </a:r>
          </a:p>
          <a:p>
            <a:pPr marL="153000" lvl="0" indent="-126000" algn="l">
              <a:lnSpc>
                <a:spcPts val="1755"/>
              </a:lnSpc>
              <a:buSzPct val="150000"/>
              <a:buFont typeface="Work Sans"/>
              <a:buChar char="•"/>
            </a:pPr>
            <a:r>
              <a:rPr lang="en-US" sz="1350" b="0" i="0" spc="0">
                <a:solidFill>
                  <a:srgbClr val="FFFFFF">
                    <a:alpha val="100000"/>
                  </a:srgbClr>
                </a:solidFill>
                <a:latin typeface="Work Sans"/>
              </a:rPr>
              <a:t>How to identify potential projects</a:t>
            </a:r>
          </a:p>
          <a:p>
            <a:pPr marL="153000" lvl="0" indent="-126000" algn="l">
              <a:lnSpc>
                <a:spcPts val="1755"/>
              </a:lnSpc>
              <a:buSzPct val="150000"/>
              <a:buFont typeface="Work Sans"/>
              <a:buChar char="•"/>
            </a:pPr>
            <a:r>
              <a:rPr lang="en-US" sz="1350" b="0" i="0" spc="0">
                <a:solidFill>
                  <a:srgbClr val="FFFFFF">
                    <a:alpha val="100000"/>
                  </a:srgbClr>
                </a:solidFill>
                <a:latin typeface="Work Sans"/>
              </a:rPr>
              <a:t>How to conduct QI projects</a:t>
            </a:r>
          </a:p>
          <a:p>
            <a:pPr marL="153000" lvl="0" indent="-126000" algn="l">
              <a:lnSpc>
                <a:spcPts val="1755"/>
              </a:lnSpc>
              <a:buSzPct val="150000"/>
              <a:buFont typeface="Work Sans"/>
              <a:buChar char="•"/>
            </a:pPr>
            <a:r>
              <a:rPr lang="en-US" sz="1350" b="0" i="0" spc="0">
                <a:solidFill>
                  <a:srgbClr val="FFFFFF">
                    <a:alpha val="100000"/>
                  </a:srgbClr>
                </a:solidFill>
                <a:latin typeface="Work Sans"/>
              </a:rPr>
              <a:t>Toolkit of QI methods for any type of problem</a:t>
            </a:r>
          </a:p>
        </p:txBody>
      </p:sp>
      <p:grpSp>
        <p:nvGrpSpPr>
          <p:cNvPr id="11" name="Group 11"/>
          <p:cNvGrpSpPr/>
          <p:nvPr/>
        </p:nvGrpSpPr>
        <p:grpSpPr>
          <a:xfrm rot="21600000">
            <a:off x="-176733" y="4961731"/>
            <a:ext cx="10342709" cy="827304"/>
            <a:chOff x="0" y="4961731"/>
            <a:chExt cx="9823450" cy="524669"/>
          </a:xfrm>
        </p:grpSpPr>
        <p:sp>
          <p:nvSpPr>
            <p:cNvPr id="10" name="Freeform 10"/>
            <p:cNvSpPr/>
            <p:nvPr/>
          </p:nvSpPr>
          <p:spPr>
            <a:xfrm>
              <a:off x="0" y="4961731"/>
              <a:ext cx="9823450" cy="524669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2" name="Straight Connector 12"/>
          <p:cNvCxnSpPr>
            <a:cxnSpLocks/>
          </p:cNvCxnSpPr>
          <p:nvPr/>
        </p:nvCxnSpPr>
        <p:spPr>
          <a:xfrm rot="21600000">
            <a:off x="6095048" y="4733916"/>
            <a:ext cx="3776663" cy="0"/>
          </a:xfrm>
          <a:prstGeom prst="line">
            <a:avLst/>
          </a:prstGeom>
          <a:ln w="15240">
            <a:solidFill>
              <a:srgbClr val="0051B5">
                <a:alpha val="10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4"/>
          <p:cNvGrpSpPr/>
          <p:nvPr/>
        </p:nvGrpSpPr>
        <p:grpSpPr>
          <a:xfrm rot="21600000">
            <a:off x="9027128" y="4245293"/>
            <a:ext cx="485775" cy="485775"/>
            <a:chOff x="9027128" y="4245293"/>
            <a:chExt cx="485775" cy="485775"/>
          </a:xfrm>
        </p:grpSpPr>
        <p:sp>
          <p:nvSpPr>
            <p:cNvPr id="13" name="Freeform 13"/>
            <p:cNvSpPr/>
            <p:nvPr/>
          </p:nvSpPr>
          <p:spPr>
            <a:xfrm>
              <a:off x="9027128" y="4245293"/>
              <a:ext cx="485775" cy="485775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300038" y="142875"/>
                  </a:moveTo>
                  <a:lnTo>
                    <a:pt x="266700" y="142875"/>
                  </a:lnTo>
                  <a:lnTo>
                    <a:pt x="266700" y="80963"/>
                  </a:lnTo>
                  <a:lnTo>
                    <a:pt x="266700" y="4763"/>
                  </a:lnTo>
                  <a:cubicBezTo>
                    <a:pt x="266700" y="2134"/>
                    <a:pt x="264566" y="0"/>
                    <a:pt x="261938" y="0"/>
                  </a:cubicBezTo>
                  <a:lnTo>
                    <a:pt x="138113" y="0"/>
                  </a:lnTo>
                  <a:cubicBezTo>
                    <a:pt x="136188" y="0"/>
                    <a:pt x="134445" y="1162"/>
                    <a:pt x="133712" y="2943"/>
                  </a:cubicBezTo>
                  <a:cubicBezTo>
                    <a:pt x="132969" y="4724"/>
                    <a:pt x="133379" y="6772"/>
                    <a:pt x="134741" y="8134"/>
                  </a:cubicBezTo>
                  <a:lnTo>
                    <a:pt x="169478" y="42863"/>
                  </a:lnTo>
                  <a:lnTo>
                    <a:pt x="134750" y="77591"/>
                  </a:lnTo>
                  <a:cubicBezTo>
                    <a:pt x="133388" y="78953"/>
                    <a:pt x="132979" y="81001"/>
                    <a:pt x="133721" y="82782"/>
                  </a:cubicBezTo>
                  <a:cubicBezTo>
                    <a:pt x="134445" y="84563"/>
                    <a:pt x="136188" y="85725"/>
                    <a:pt x="138113" y="85725"/>
                  </a:cubicBezTo>
                  <a:lnTo>
                    <a:pt x="257175" y="85725"/>
                  </a:lnTo>
                  <a:lnTo>
                    <a:pt x="257175" y="142875"/>
                  </a:lnTo>
                  <a:lnTo>
                    <a:pt x="223838" y="142875"/>
                  </a:lnTo>
                  <a:cubicBezTo>
                    <a:pt x="221209" y="142875"/>
                    <a:pt x="219075" y="145009"/>
                    <a:pt x="219075" y="147638"/>
                  </a:cubicBezTo>
                  <a:lnTo>
                    <a:pt x="219075" y="180975"/>
                  </a:lnTo>
                  <a:lnTo>
                    <a:pt x="147638" y="180975"/>
                  </a:lnTo>
                  <a:cubicBezTo>
                    <a:pt x="145009" y="180975"/>
                    <a:pt x="142875" y="183109"/>
                    <a:pt x="142875" y="185738"/>
                  </a:cubicBezTo>
                  <a:lnTo>
                    <a:pt x="142875" y="219075"/>
                  </a:lnTo>
                  <a:lnTo>
                    <a:pt x="71438" y="219075"/>
                  </a:lnTo>
                  <a:cubicBezTo>
                    <a:pt x="68809" y="219075"/>
                    <a:pt x="66675" y="221209"/>
                    <a:pt x="66675" y="223838"/>
                  </a:cubicBezTo>
                  <a:lnTo>
                    <a:pt x="66675" y="257175"/>
                  </a:lnTo>
                  <a:lnTo>
                    <a:pt x="4763" y="257175"/>
                  </a:lnTo>
                  <a:cubicBezTo>
                    <a:pt x="2134" y="257175"/>
                    <a:pt x="0" y="259309"/>
                    <a:pt x="0" y="261938"/>
                  </a:cubicBezTo>
                  <a:lnTo>
                    <a:pt x="0" y="300038"/>
                  </a:lnTo>
                  <a:cubicBezTo>
                    <a:pt x="0" y="302666"/>
                    <a:pt x="2134" y="304800"/>
                    <a:pt x="4763" y="304800"/>
                  </a:cubicBezTo>
                  <a:lnTo>
                    <a:pt x="71438" y="304800"/>
                  </a:lnTo>
                  <a:lnTo>
                    <a:pt x="147638" y="304800"/>
                  </a:lnTo>
                  <a:lnTo>
                    <a:pt x="223838" y="304800"/>
                  </a:lnTo>
                  <a:lnTo>
                    <a:pt x="300038" y="304800"/>
                  </a:lnTo>
                  <a:cubicBezTo>
                    <a:pt x="302666" y="304800"/>
                    <a:pt x="304800" y="302666"/>
                    <a:pt x="304800" y="300038"/>
                  </a:cubicBezTo>
                  <a:lnTo>
                    <a:pt x="304800" y="147638"/>
                  </a:lnTo>
                  <a:cubicBezTo>
                    <a:pt x="304800" y="145009"/>
                    <a:pt x="302666" y="142875"/>
                    <a:pt x="300038" y="142875"/>
                  </a:cubicBezTo>
                  <a:close/>
                  <a:moveTo>
                    <a:pt x="149609" y="76200"/>
                  </a:moveTo>
                  <a:lnTo>
                    <a:pt x="179575" y="46234"/>
                  </a:lnTo>
                  <a:cubicBezTo>
                    <a:pt x="181432" y="44377"/>
                    <a:pt x="181432" y="41358"/>
                    <a:pt x="179575" y="39500"/>
                  </a:cubicBezTo>
                  <a:lnTo>
                    <a:pt x="149609" y="9525"/>
                  </a:lnTo>
                  <a:lnTo>
                    <a:pt x="257175" y="9525"/>
                  </a:lnTo>
                  <a:lnTo>
                    <a:pt x="257175" y="76200"/>
                  </a:lnTo>
                  <a:lnTo>
                    <a:pt x="149609" y="76200"/>
                  </a:lnTo>
                  <a:close/>
                  <a:moveTo>
                    <a:pt x="9525" y="266700"/>
                  </a:moveTo>
                  <a:lnTo>
                    <a:pt x="66675" y="266700"/>
                  </a:lnTo>
                  <a:lnTo>
                    <a:pt x="66675" y="295275"/>
                  </a:lnTo>
                  <a:lnTo>
                    <a:pt x="9525" y="295275"/>
                  </a:lnTo>
                  <a:lnTo>
                    <a:pt x="9525" y="266700"/>
                  </a:lnTo>
                  <a:close/>
                  <a:moveTo>
                    <a:pt x="76200" y="261938"/>
                  </a:moveTo>
                  <a:lnTo>
                    <a:pt x="76200" y="228600"/>
                  </a:lnTo>
                  <a:lnTo>
                    <a:pt x="142875" y="228600"/>
                  </a:lnTo>
                  <a:lnTo>
                    <a:pt x="142875" y="295275"/>
                  </a:lnTo>
                  <a:lnTo>
                    <a:pt x="76200" y="295275"/>
                  </a:lnTo>
                  <a:lnTo>
                    <a:pt x="76200" y="261938"/>
                  </a:lnTo>
                  <a:close/>
                  <a:moveTo>
                    <a:pt x="152400" y="223838"/>
                  </a:moveTo>
                  <a:lnTo>
                    <a:pt x="152400" y="190500"/>
                  </a:lnTo>
                  <a:lnTo>
                    <a:pt x="219075" y="190500"/>
                  </a:lnTo>
                  <a:lnTo>
                    <a:pt x="219075" y="295275"/>
                  </a:lnTo>
                  <a:lnTo>
                    <a:pt x="152400" y="295275"/>
                  </a:lnTo>
                  <a:lnTo>
                    <a:pt x="152400" y="223838"/>
                  </a:lnTo>
                  <a:close/>
                  <a:moveTo>
                    <a:pt x="295275" y="295275"/>
                  </a:moveTo>
                  <a:lnTo>
                    <a:pt x="228600" y="295275"/>
                  </a:lnTo>
                  <a:lnTo>
                    <a:pt x="228600" y="185738"/>
                  </a:lnTo>
                  <a:lnTo>
                    <a:pt x="228600" y="152400"/>
                  </a:lnTo>
                  <a:lnTo>
                    <a:pt x="295275" y="152400"/>
                  </a:lnTo>
                  <a:lnTo>
                    <a:pt x="295275" y="295275"/>
                  </a:lnTo>
                  <a:close/>
                </a:path>
              </a:pathLst>
            </a:custGeom>
            <a:solidFill>
              <a:srgbClr val="0051B5">
                <a:alpha val="10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5"/>
          <p:cNvSpPr txBox="1"/>
          <p:nvPr/>
        </p:nvSpPr>
        <p:spPr>
          <a:xfrm rot="21600000">
            <a:off x="1120188" y="2471414"/>
            <a:ext cx="3836126" cy="23812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890"/>
              </a:lnSpc>
            </a:pPr>
            <a:r>
              <a:rPr lang="en-US" sz="1350" b="0" i="0" spc="0">
                <a:solidFill>
                  <a:srgbClr val="FFFFFF">
                    <a:alpha val="100000"/>
                  </a:srgbClr>
                </a:solidFill>
                <a:latin typeface="Work Sans"/>
              </a:rPr>
              <a:t>We have resources to tackle QI projects!</a:t>
            </a:r>
          </a:p>
        </p:txBody>
      </p:sp>
      <p:sp>
        <p:nvSpPr>
          <p:cNvPr id="16" name="TextBox 16"/>
          <p:cNvSpPr txBox="1"/>
          <p:nvPr/>
        </p:nvSpPr>
        <p:spPr>
          <a:xfrm rot="21600000">
            <a:off x="1139190" y="3797618"/>
            <a:ext cx="4636293" cy="44767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marL="153000" lvl="0" indent="-126000" algn="l">
              <a:lnSpc>
                <a:spcPts val="1755"/>
              </a:lnSpc>
              <a:buSzPct val="150000"/>
              <a:buFont typeface="Work Sans"/>
              <a:buChar char="•"/>
            </a:pPr>
            <a:r>
              <a:rPr lang="en-US" sz="1350" b="0" i="0" spc="0">
                <a:solidFill>
                  <a:srgbClr val="FFFFFF">
                    <a:alpha val="100000"/>
                  </a:srgbClr>
                </a:solidFill>
                <a:latin typeface="Work Sans"/>
              </a:rPr>
              <a:t>DHSS' Office of Performance Management is available to discuss QI approaches in your agency</a:t>
            </a:r>
          </a:p>
        </p:txBody>
      </p:sp>
      <p:grpSp>
        <p:nvGrpSpPr>
          <p:cNvPr id="18" name="Group 18"/>
          <p:cNvGrpSpPr/>
          <p:nvPr/>
        </p:nvGrpSpPr>
        <p:grpSpPr>
          <a:xfrm rot="21600000">
            <a:off x="232410" y="1343663"/>
            <a:ext cx="657225" cy="657225"/>
            <a:chOff x="232410" y="1343663"/>
            <a:chExt cx="657225" cy="657225"/>
          </a:xfrm>
        </p:grpSpPr>
        <p:sp>
          <p:nvSpPr>
            <p:cNvPr id="17" name="Freeform 17"/>
            <p:cNvSpPr/>
            <p:nvPr/>
          </p:nvSpPr>
          <p:spPr>
            <a:xfrm>
              <a:off x="232410" y="1343663"/>
              <a:ext cx="657225" cy="657225"/>
            </a:xfrm>
            <a:custGeom>
              <a:avLst/>
              <a:gdLst/>
              <a:ahLst/>
              <a:cxnLst/>
              <a:rect l="0" t="0" r="0" b="0"/>
              <a:pathLst>
                <a:path w="302905" h="302685">
                  <a:moveTo>
                    <a:pt x="151447" y="0"/>
                  </a:moveTo>
                  <a:cubicBezTo>
                    <a:pt x="67780" y="0"/>
                    <a:pt x="0" y="67780"/>
                    <a:pt x="0" y="151371"/>
                  </a:cubicBezTo>
                  <a:cubicBezTo>
                    <a:pt x="0" y="234982"/>
                    <a:pt x="67780" y="302685"/>
                    <a:pt x="151447" y="302685"/>
                  </a:cubicBezTo>
                  <a:cubicBezTo>
                    <a:pt x="235058" y="302685"/>
                    <a:pt x="302905" y="234991"/>
                    <a:pt x="302905" y="151381"/>
                  </a:cubicBezTo>
                  <a:cubicBezTo>
                    <a:pt x="302895" y="67780"/>
                    <a:pt x="235048" y="0"/>
                    <a:pt x="151447" y="0"/>
                  </a:cubicBezTo>
                  <a:close/>
                </a:path>
              </a:pathLst>
            </a:custGeom>
            <a:solidFill>
              <a:srgbClr val="E7F3FF">
                <a:alpha val="10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 rot="21600000">
            <a:off x="351539" y="1462792"/>
            <a:ext cx="418967" cy="418967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 rot="21600000">
            <a:off x="213360" y="2383474"/>
            <a:ext cx="657225" cy="657225"/>
            <a:chOff x="213360" y="2383474"/>
            <a:chExt cx="657225" cy="657225"/>
          </a:xfrm>
        </p:grpSpPr>
        <p:sp>
          <p:nvSpPr>
            <p:cNvPr id="20" name="Freeform 20"/>
            <p:cNvSpPr/>
            <p:nvPr/>
          </p:nvSpPr>
          <p:spPr>
            <a:xfrm>
              <a:off x="213360" y="2383474"/>
              <a:ext cx="657225" cy="657225"/>
            </a:xfrm>
            <a:custGeom>
              <a:avLst/>
              <a:gdLst/>
              <a:ahLst/>
              <a:cxnLst/>
              <a:rect l="0" t="0" r="0" b="0"/>
              <a:pathLst>
                <a:path w="302905" h="302685">
                  <a:moveTo>
                    <a:pt x="151447" y="0"/>
                  </a:moveTo>
                  <a:cubicBezTo>
                    <a:pt x="67780" y="0"/>
                    <a:pt x="0" y="67780"/>
                    <a:pt x="0" y="151371"/>
                  </a:cubicBezTo>
                  <a:cubicBezTo>
                    <a:pt x="0" y="234982"/>
                    <a:pt x="67780" y="302685"/>
                    <a:pt x="151447" y="302685"/>
                  </a:cubicBezTo>
                  <a:cubicBezTo>
                    <a:pt x="235058" y="302685"/>
                    <a:pt x="302905" y="234991"/>
                    <a:pt x="302905" y="151381"/>
                  </a:cubicBezTo>
                  <a:cubicBezTo>
                    <a:pt x="302895" y="67780"/>
                    <a:pt x="235048" y="0"/>
                    <a:pt x="151447" y="0"/>
                  </a:cubicBezTo>
                  <a:close/>
                </a:path>
              </a:pathLst>
            </a:custGeom>
            <a:solidFill>
              <a:srgbClr val="E7F3FF">
                <a:alpha val="10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 rot="21600000">
            <a:off x="332489" y="2502594"/>
            <a:ext cx="418967" cy="4189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21600000">
            <a:off x="5072596" y="4649543"/>
            <a:ext cx="4895707" cy="1028681"/>
            <a:chOff x="5072596" y="4649543"/>
            <a:chExt cx="4895707" cy="1028681"/>
          </a:xfrm>
        </p:grpSpPr>
        <p:sp>
          <p:nvSpPr>
            <p:cNvPr id="2" name="Freeform 2"/>
            <p:cNvSpPr/>
            <p:nvPr/>
          </p:nvSpPr>
          <p:spPr>
            <a:xfrm>
              <a:off x="5072596" y="4649543"/>
              <a:ext cx="4895707" cy="1028681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3FF">
                <a:alpha val="10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 rot="21600000">
            <a:off x="-34957" y="804672"/>
            <a:ext cx="5657755" cy="4762433"/>
            <a:chOff x="-34957" y="804672"/>
            <a:chExt cx="5657755" cy="4762433"/>
          </a:xfrm>
        </p:grpSpPr>
        <p:sp>
          <p:nvSpPr>
            <p:cNvPr id="4" name="Freeform 4"/>
            <p:cNvSpPr/>
            <p:nvPr/>
          </p:nvSpPr>
          <p:spPr>
            <a:xfrm>
              <a:off x="-34957" y="804672"/>
              <a:ext cx="5657755" cy="4762433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1B5">
                <a:alpha val="10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 rot="21600000">
            <a:off x="219142" y="141922"/>
            <a:ext cx="9322517" cy="514350"/>
          </a:xfrm>
          <a:prstGeom prst="rect">
            <a:avLst/>
          </a:prstGeom>
        </p:spPr>
        <p:txBody>
          <a:bodyPr lIns="0" tIns="39600" rIns="0" bIns="0" rtlCol="0" anchor="t"/>
          <a:lstStyle/>
          <a:p>
            <a:pPr algn="l">
              <a:lnSpc>
                <a:spcPts val="4050"/>
              </a:lnSpc>
            </a:pPr>
            <a:r>
              <a:rPr lang="en-US" sz="2700" b="0" i="0" spc="0">
                <a:solidFill>
                  <a:srgbClr val="0051B5">
                    <a:alpha val="100000"/>
                  </a:srgbClr>
                </a:solidFill>
                <a:latin typeface="Work Sans"/>
              </a:rPr>
              <a:t>How do you measure progress?</a:t>
            </a:r>
          </a:p>
        </p:txBody>
      </p:sp>
      <p:cxnSp>
        <p:nvCxnSpPr>
          <p:cNvPr id="9" name="Straight Connector 9"/>
          <p:cNvCxnSpPr>
            <a:cxnSpLocks/>
          </p:cNvCxnSpPr>
          <p:nvPr/>
        </p:nvCxnSpPr>
        <p:spPr>
          <a:xfrm rot="21600000">
            <a:off x="5283965" y="811765"/>
            <a:ext cx="5352983" cy="0"/>
          </a:xfrm>
          <a:prstGeom prst="line">
            <a:avLst/>
          </a:prstGeom>
          <a:ln w="15240">
            <a:solidFill>
              <a:srgbClr val="0051B5">
                <a:alpha val="10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rot="21600000">
            <a:off x="221932" y="998591"/>
            <a:ext cx="5143500" cy="365758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 rot="21600000">
            <a:off x="583925" y="4764405"/>
            <a:ext cx="4426714" cy="47625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ctr">
              <a:lnSpc>
                <a:spcPts val="1890"/>
              </a:lnSpc>
            </a:pPr>
            <a:r>
              <a:rPr lang="en-US" sz="1350" b="0" i="0" spc="0">
                <a:solidFill>
                  <a:srgbClr val="FFFFFF">
                    <a:alpha val="100000"/>
                  </a:srgbClr>
                </a:solidFill>
                <a:latin typeface="Work Sans"/>
              </a:rPr>
              <a:t>DHSS uses the AchieveIt software as our performance management system</a:t>
            </a:r>
          </a:p>
        </p:txBody>
      </p:sp>
      <p:sp>
        <p:nvSpPr>
          <p:cNvPr id="12" name="TextBox 12"/>
          <p:cNvSpPr txBox="1"/>
          <p:nvPr/>
        </p:nvSpPr>
        <p:spPr>
          <a:xfrm rot="21600000">
            <a:off x="5836977" y="1547813"/>
            <a:ext cx="3721817" cy="533400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algn="l">
              <a:lnSpc>
                <a:spcPts val="2100"/>
              </a:lnSpc>
            </a:pPr>
            <a:r>
              <a:rPr lang="en-US" sz="1500" b="0" i="0" spc="0">
                <a:solidFill>
                  <a:srgbClr val="0051B5">
                    <a:alpha val="100000"/>
                  </a:srgbClr>
                </a:solidFill>
                <a:latin typeface="Work Sans"/>
              </a:rPr>
              <a:t>You can track and report progress through:</a:t>
            </a:r>
          </a:p>
        </p:txBody>
      </p:sp>
      <p:sp>
        <p:nvSpPr>
          <p:cNvPr id="13" name="TextBox 13"/>
          <p:cNvSpPr txBox="1"/>
          <p:nvPr/>
        </p:nvSpPr>
        <p:spPr>
          <a:xfrm rot="21600000">
            <a:off x="5837054" y="2128838"/>
            <a:ext cx="3721817" cy="2057400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marL="170000" lvl="0" indent="-140000" algn="l">
              <a:lnSpc>
                <a:spcPts val="1800"/>
              </a:lnSpc>
              <a:buSzPct val="150000"/>
              <a:buFont typeface="Work Sans"/>
              <a:buChar char="•"/>
            </a:pPr>
            <a:r>
              <a:rPr lang="en-US" sz="1500" b="0" i="0" spc="0">
                <a:solidFill>
                  <a:srgbClr val="0051B5">
                    <a:alpha val="100000"/>
                  </a:srgbClr>
                </a:solidFill>
                <a:latin typeface="Work Sans"/>
              </a:rPr>
              <a:t>Excel: implementation plans to collect metrics, graphing as reporting</a:t>
            </a:r>
            <a:br>
              <a:rPr lang="en-US" sz="1500" b="1" dirty="0"/>
            </a:br>
            <a:endParaRPr lang="en-US" sz="1500" b="1" dirty="0"/>
          </a:p>
          <a:p>
            <a:pPr marL="170000" lvl="0" indent="-140000" algn="l">
              <a:lnSpc>
                <a:spcPts val="1800"/>
              </a:lnSpc>
              <a:buSzPct val="150000"/>
              <a:buFont typeface="Work Sans"/>
              <a:buChar char="•"/>
            </a:pPr>
            <a:r>
              <a:rPr lang="en-US" sz="1500" b="0" i="0" spc="0">
                <a:solidFill>
                  <a:srgbClr val="0051B5">
                    <a:alpha val="100000"/>
                  </a:srgbClr>
                </a:solidFill>
                <a:latin typeface="Work Sans"/>
              </a:rPr>
              <a:t>Low cost solutions: </a:t>
            </a:r>
          </a:p>
          <a:p>
            <a:pPr marL="340000" lvl="1" indent="-140000" algn="l">
              <a:lnSpc>
                <a:spcPts val="1800"/>
              </a:lnSpc>
              <a:buSzPct val="150000"/>
              <a:buFont typeface="Work Sans"/>
              <a:buChar char="•"/>
            </a:pPr>
            <a:r>
              <a:rPr lang="en-US" sz="1500" b="0" i="0" spc="0">
                <a:solidFill>
                  <a:srgbClr val="0051B5">
                    <a:alpha val="100000"/>
                  </a:srgbClr>
                </a:solidFill>
                <a:latin typeface="Work Sans"/>
              </a:rPr>
              <a:t>Microsoft 365 suite</a:t>
            </a:r>
          </a:p>
          <a:p>
            <a:pPr marL="340000" lvl="1" indent="-140000" algn="l">
              <a:lnSpc>
                <a:spcPts val="1800"/>
              </a:lnSpc>
              <a:buSzPct val="150000"/>
              <a:buFont typeface="Work Sans"/>
              <a:buChar char="•"/>
            </a:pPr>
            <a:r>
              <a:rPr lang="en-US" sz="1500" b="0" i="0" spc="0">
                <a:solidFill>
                  <a:srgbClr val="0051B5">
                    <a:alpha val="100000"/>
                  </a:srgbClr>
                </a:solidFill>
                <a:latin typeface="Work Sans"/>
              </a:rPr>
              <a:t>Smartsheet </a:t>
            </a:r>
            <a:br>
              <a:rPr lang="en-US" sz="1500" b="1" dirty="0"/>
            </a:br>
            <a:endParaRPr lang="en-US" sz="1500" b="1" dirty="0"/>
          </a:p>
          <a:p>
            <a:pPr marL="170000" lvl="0" indent="-140000" algn="l">
              <a:lnSpc>
                <a:spcPts val="1800"/>
              </a:lnSpc>
              <a:buSzPct val="150000"/>
              <a:buFont typeface="Work Sans"/>
              <a:buChar char="•"/>
            </a:pPr>
            <a:r>
              <a:rPr lang="en-US" sz="1500" b="0" i="0" spc="0">
                <a:solidFill>
                  <a:srgbClr val="0051B5">
                    <a:alpha val="100000"/>
                  </a:srgbClr>
                </a:solidFill>
                <a:latin typeface="Work Sans"/>
              </a:rPr>
              <a:t>Shared software: jurisdictions can combine funding to share a system</a:t>
            </a:r>
          </a:p>
        </p:txBody>
      </p:sp>
      <p:sp>
        <p:nvSpPr>
          <p:cNvPr id="14" name="TextBox 14"/>
          <p:cNvSpPr txBox="1"/>
          <p:nvPr/>
        </p:nvSpPr>
        <p:spPr>
          <a:xfrm rot="21600000">
            <a:off x="5751195" y="4764405"/>
            <a:ext cx="3893381" cy="628650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algn="ctr">
              <a:lnSpc>
                <a:spcPts val="1650"/>
              </a:lnSpc>
            </a:pPr>
            <a:r>
              <a:rPr lang="en-US" sz="1500" b="1" i="0" spc="0">
                <a:solidFill>
                  <a:srgbClr val="0051B5">
                    <a:alpha val="100000"/>
                  </a:srgbClr>
                </a:solidFill>
                <a:latin typeface="Work Sans"/>
              </a:rPr>
              <a:t>DHSS can offer resources through PHIG support for performance management systems</a:t>
            </a:r>
          </a:p>
        </p:txBody>
      </p:sp>
      <p:sp>
        <p:nvSpPr>
          <p:cNvPr id="15" name="TextBox 15"/>
          <p:cNvSpPr txBox="1"/>
          <p:nvPr/>
        </p:nvSpPr>
        <p:spPr>
          <a:xfrm rot="21600000">
            <a:off x="5836977" y="1081088"/>
            <a:ext cx="3721817" cy="266700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algn="ctr">
              <a:lnSpc>
                <a:spcPts val="2100"/>
              </a:lnSpc>
            </a:pPr>
            <a:r>
              <a:rPr lang="en-US" sz="1500" b="1" i="0" spc="0">
                <a:solidFill>
                  <a:srgbClr val="0051B5">
                    <a:alpha val="100000"/>
                  </a:srgbClr>
                </a:solidFill>
                <a:latin typeface="Work Sans"/>
              </a:rPr>
              <a:t>You don't need a fancy system!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rot="21600000">
            <a:off x="6136991" y="-162873"/>
            <a:ext cx="3686146" cy="397191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21600000">
            <a:off x="4977517" y="3811648"/>
            <a:ext cx="4895717" cy="1771650"/>
            <a:chOff x="4977517" y="3811648"/>
            <a:chExt cx="4895717" cy="1771650"/>
          </a:xfrm>
        </p:grpSpPr>
        <p:sp>
          <p:nvSpPr>
            <p:cNvPr id="3" name="Freeform 3"/>
            <p:cNvSpPr/>
            <p:nvPr/>
          </p:nvSpPr>
          <p:spPr>
            <a:xfrm>
              <a:off x="4977517" y="3811648"/>
              <a:ext cx="4895717" cy="177165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3FF">
                <a:alpha val="10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21600000">
            <a:off x="-21907" y="1178681"/>
            <a:ext cx="6162608" cy="4343248"/>
            <a:chOff x="-21907" y="1178681"/>
            <a:chExt cx="6162608" cy="4343248"/>
          </a:xfrm>
        </p:grpSpPr>
        <p:sp>
          <p:nvSpPr>
            <p:cNvPr id="5" name="Freeform 5"/>
            <p:cNvSpPr/>
            <p:nvPr/>
          </p:nvSpPr>
          <p:spPr>
            <a:xfrm>
              <a:off x="-21907" y="1178681"/>
              <a:ext cx="6162608" cy="4343248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1B5">
                <a:alpha val="10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 rot="21600000">
            <a:off x="213255" y="375285"/>
            <a:ext cx="5560218" cy="381000"/>
          </a:xfrm>
          <a:prstGeom prst="rect">
            <a:avLst/>
          </a:prstGeom>
        </p:spPr>
        <p:txBody>
          <a:bodyPr lIns="0" tIns="36000" rIns="0" bIns="0" rtlCol="0" anchor="t"/>
          <a:lstStyle/>
          <a:p>
            <a:pPr algn="l">
              <a:lnSpc>
                <a:spcPts val="2970"/>
              </a:lnSpc>
            </a:pPr>
            <a:r>
              <a:rPr lang="en-US" sz="2475" b="0" i="0" spc="0">
                <a:solidFill>
                  <a:srgbClr val="0051B5">
                    <a:alpha val="100000"/>
                  </a:srgbClr>
                </a:solidFill>
                <a:latin typeface="Work Sans"/>
              </a:rPr>
              <a:t>Building meaningful metrics</a:t>
            </a:r>
          </a:p>
        </p:txBody>
      </p:sp>
      <p:sp>
        <p:nvSpPr>
          <p:cNvPr id="8" name="TextBox 8"/>
          <p:cNvSpPr txBox="1"/>
          <p:nvPr/>
        </p:nvSpPr>
        <p:spPr>
          <a:xfrm rot="21600000">
            <a:off x="1262110" y="1510665"/>
            <a:ext cx="4141012" cy="23812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890"/>
              </a:lnSpc>
            </a:pPr>
            <a:r>
              <a:rPr lang="en-US" sz="1350" b="0" i="0" spc="0">
                <a:solidFill>
                  <a:srgbClr val="FFFFFF">
                    <a:alpha val="100000"/>
                  </a:srgbClr>
                </a:solidFill>
                <a:latin typeface="Work Sans"/>
              </a:rPr>
              <a:t>Make your metrics matter: </a:t>
            </a:r>
          </a:p>
        </p:txBody>
      </p:sp>
      <p:grpSp>
        <p:nvGrpSpPr>
          <p:cNvPr id="10" name="Group 10"/>
          <p:cNvGrpSpPr/>
          <p:nvPr/>
        </p:nvGrpSpPr>
        <p:grpSpPr>
          <a:xfrm rot="21600000">
            <a:off x="-207469" y="4961731"/>
            <a:ext cx="10427233" cy="764909"/>
            <a:chOff x="0" y="4961731"/>
            <a:chExt cx="9823450" cy="524669"/>
          </a:xfrm>
        </p:grpSpPr>
        <p:sp>
          <p:nvSpPr>
            <p:cNvPr id="9" name="Freeform 9"/>
            <p:cNvSpPr/>
            <p:nvPr/>
          </p:nvSpPr>
          <p:spPr>
            <a:xfrm>
              <a:off x="0" y="4961731"/>
              <a:ext cx="9823450" cy="524669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1" name="Straight Connector 11"/>
          <p:cNvCxnSpPr>
            <a:cxnSpLocks/>
          </p:cNvCxnSpPr>
          <p:nvPr/>
        </p:nvCxnSpPr>
        <p:spPr>
          <a:xfrm rot="21600000">
            <a:off x="6095048" y="4733916"/>
            <a:ext cx="3776663" cy="0"/>
          </a:xfrm>
          <a:prstGeom prst="line">
            <a:avLst/>
          </a:prstGeom>
          <a:ln w="15240">
            <a:solidFill>
              <a:srgbClr val="0051B5">
                <a:alpha val="10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3"/>
          <p:cNvGrpSpPr/>
          <p:nvPr/>
        </p:nvGrpSpPr>
        <p:grpSpPr>
          <a:xfrm rot="21600000">
            <a:off x="9027128" y="4245293"/>
            <a:ext cx="485775" cy="485775"/>
            <a:chOff x="9027128" y="4245293"/>
            <a:chExt cx="485775" cy="485775"/>
          </a:xfrm>
        </p:grpSpPr>
        <p:sp>
          <p:nvSpPr>
            <p:cNvPr id="12" name="Freeform 12"/>
            <p:cNvSpPr/>
            <p:nvPr/>
          </p:nvSpPr>
          <p:spPr>
            <a:xfrm>
              <a:off x="9027128" y="4245293"/>
              <a:ext cx="485775" cy="485775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300038" y="142875"/>
                  </a:moveTo>
                  <a:lnTo>
                    <a:pt x="266700" y="142875"/>
                  </a:lnTo>
                  <a:lnTo>
                    <a:pt x="266700" y="80963"/>
                  </a:lnTo>
                  <a:lnTo>
                    <a:pt x="266700" y="4763"/>
                  </a:lnTo>
                  <a:cubicBezTo>
                    <a:pt x="266700" y="2134"/>
                    <a:pt x="264566" y="0"/>
                    <a:pt x="261938" y="0"/>
                  </a:cubicBezTo>
                  <a:lnTo>
                    <a:pt x="138113" y="0"/>
                  </a:lnTo>
                  <a:cubicBezTo>
                    <a:pt x="136188" y="0"/>
                    <a:pt x="134445" y="1162"/>
                    <a:pt x="133712" y="2943"/>
                  </a:cubicBezTo>
                  <a:cubicBezTo>
                    <a:pt x="132969" y="4724"/>
                    <a:pt x="133379" y="6772"/>
                    <a:pt x="134741" y="8134"/>
                  </a:cubicBezTo>
                  <a:lnTo>
                    <a:pt x="169478" y="42863"/>
                  </a:lnTo>
                  <a:lnTo>
                    <a:pt x="134750" y="77591"/>
                  </a:lnTo>
                  <a:cubicBezTo>
                    <a:pt x="133388" y="78953"/>
                    <a:pt x="132979" y="81001"/>
                    <a:pt x="133721" y="82782"/>
                  </a:cubicBezTo>
                  <a:cubicBezTo>
                    <a:pt x="134445" y="84563"/>
                    <a:pt x="136188" y="85725"/>
                    <a:pt x="138113" y="85725"/>
                  </a:cubicBezTo>
                  <a:lnTo>
                    <a:pt x="257175" y="85725"/>
                  </a:lnTo>
                  <a:lnTo>
                    <a:pt x="257175" y="142875"/>
                  </a:lnTo>
                  <a:lnTo>
                    <a:pt x="223838" y="142875"/>
                  </a:lnTo>
                  <a:cubicBezTo>
                    <a:pt x="221209" y="142875"/>
                    <a:pt x="219075" y="145009"/>
                    <a:pt x="219075" y="147638"/>
                  </a:cubicBezTo>
                  <a:lnTo>
                    <a:pt x="219075" y="180975"/>
                  </a:lnTo>
                  <a:lnTo>
                    <a:pt x="147638" y="180975"/>
                  </a:lnTo>
                  <a:cubicBezTo>
                    <a:pt x="145009" y="180975"/>
                    <a:pt x="142875" y="183109"/>
                    <a:pt x="142875" y="185738"/>
                  </a:cubicBezTo>
                  <a:lnTo>
                    <a:pt x="142875" y="219075"/>
                  </a:lnTo>
                  <a:lnTo>
                    <a:pt x="71438" y="219075"/>
                  </a:lnTo>
                  <a:cubicBezTo>
                    <a:pt x="68809" y="219075"/>
                    <a:pt x="66675" y="221209"/>
                    <a:pt x="66675" y="223838"/>
                  </a:cubicBezTo>
                  <a:lnTo>
                    <a:pt x="66675" y="257175"/>
                  </a:lnTo>
                  <a:lnTo>
                    <a:pt x="4763" y="257175"/>
                  </a:lnTo>
                  <a:cubicBezTo>
                    <a:pt x="2134" y="257175"/>
                    <a:pt x="0" y="259309"/>
                    <a:pt x="0" y="261938"/>
                  </a:cubicBezTo>
                  <a:lnTo>
                    <a:pt x="0" y="300038"/>
                  </a:lnTo>
                  <a:cubicBezTo>
                    <a:pt x="0" y="302666"/>
                    <a:pt x="2134" y="304800"/>
                    <a:pt x="4763" y="304800"/>
                  </a:cubicBezTo>
                  <a:lnTo>
                    <a:pt x="71438" y="304800"/>
                  </a:lnTo>
                  <a:lnTo>
                    <a:pt x="147638" y="304800"/>
                  </a:lnTo>
                  <a:lnTo>
                    <a:pt x="223838" y="304800"/>
                  </a:lnTo>
                  <a:lnTo>
                    <a:pt x="300038" y="304800"/>
                  </a:lnTo>
                  <a:cubicBezTo>
                    <a:pt x="302666" y="304800"/>
                    <a:pt x="304800" y="302666"/>
                    <a:pt x="304800" y="300038"/>
                  </a:cubicBezTo>
                  <a:lnTo>
                    <a:pt x="304800" y="147638"/>
                  </a:lnTo>
                  <a:cubicBezTo>
                    <a:pt x="304800" y="145009"/>
                    <a:pt x="302666" y="142875"/>
                    <a:pt x="300038" y="142875"/>
                  </a:cubicBezTo>
                  <a:close/>
                  <a:moveTo>
                    <a:pt x="149609" y="76200"/>
                  </a:moveTo>
                  <a:lnTo>
                    <a:pt x="179575" y="46234"/>
                  </a:lnTo>
                  <a:cubicBezTo>
                    <a:pt x="181432" y="44377"/>
                    <a:pt x="181432" y="41358"/>
                    <a:pt x="179575" y="39500"/>
                  </a:cubicBezTo>
                  <a:lnTo>
                    <a:pt x="149609" y="9525"/>
                  </a:lnTo>
                  <a:lnTo>
                    <a:pt x="257175" y="9525"/>
                  </a:lnTo>
                  <a:lnTo>
                    <a:pt x="257175" y="76200"/>
                  </a:lnTo>
                  <a:lnTo>
                    <a:pt x="149609" y="76200"/>
                  </a:lnTo>
                  <a:close/>
                  <a:moveTo>
                    <a:pt x="9525" y="266700"/>
                  </a:moveTo>
                  <a:lnTo>
                    <a:pt x="66675" y="266700"/>
                  </a:lnTo>
                  <a:lnTo>
                    <a:pt x="66675" y="295275"/>
                  </a:lnTo>
                  <a:lnTo>
                    <a:pt x="9525" y="295275"/>
                  </a:lnTo>
                  <a:lnTo>
                    <a:pt x="9525" y="266700"/>
                  </a:lnTo>
                  <a:close/>
                  <a:moveTo>
                    <a:pt x="76200" y="261938"/>
                  </a:moveTo>
                  <a:lnTo>
                    <a:pt x="76200" y="228600"/>
                  </a:lnTo>
                  <a:lnTo>
                    <a:pt x="142875" y="228600"/>
                  </a:lnTo>
                  <a:lnTo>
                    <a:pt x="142875" y="295275"/>
                  </a:lnTo>
                  <a:lnTo>
                    <a:pt x="76200" y="295275"/>
                  </a:lnTo>
                  <a:lnTo>
                    <a:pt x="76200" y="261938"/>
                  </a:lnTo>
                  <a:close/>
                  <a:moveTo>
                    <a:pt x="152400" y="223838"/>
                  </a:moveTo>
                  <a:lnTo>
                    <a:pt x="152400" y="190500"/>
                  </a:lnTo>
                  <a:lnTo>
                    <a:pt x="219075" y="190500"/>
                  </a:lnTo>
                  <a:lnTo>
                    <a:pt x="219075" y="295275"/>
                  </a:lnTo>
                  <a:lnTo>
                    <a:pt x="152400" y="295275"/>
                  </a:lnTo>
                  <a:lnTo>
                    <a:pt x="152400" y="223838"/>
                  </a:lnTo>
                  <a:close/>
                  <a:moveTo>
                    <a:pt x="295275" y="295275"/>
                  </a:moveTo>
                  <a:lnTo>
                    <a:pt x="228600" y="295275"/>
                  </a:lnTo>
                  <a:lnTo>
                    <a:pt x="228600" y="185738"/>
                  </a:lnTo>
                  <a:lnTo>
                    <a:pt x="228600" y="152400"/>
                  </a:lnTo>
                  <a:lnTo>
                    <a:pt x="295275" y="152400"/>
                  </a:lnTo>
                  <a:lnTo>
                    <a:pt x="295275" y="295275"/>
                  </a:lnTo>
                  <a:close/>
                </a:path>
              </a:pathLst>
            </a:custGeom>
            <a:solidFill>
              <a:srgbClr val="0051B5">
                <a:alpha val="10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 rot="21600000">
            <a:off x="355282" y="1465107"/>
            <a:ext cx="657225" cy="657225"/>
            <a:chOff x="355282" y="1465107"/>
            <a:chExt cx="657225" cy="657225"/>
          </a:xfrm>
        </p:grpSpPr>
        <p:sp>
          <p:nvSpPr>
            <p:cNvPr id="14" name="Freeform 14"/>
            <p:cNvSpPr/>
            <p:nvPr/>
          </p:nvSpPr>
          <p:spPr>
            <a:xfrm>
              <a:off x="355282" y="1465107"/>
              <a:ext cx="657225" cy="657225"/>
            </a:xfrm>
            <a:custGeom>
              <a:avLst/>
              <a:gdLst/>
              <a:ahLst/>
              <a:cxnLst/>
              <a:rect l="0" t="0" r="0" b="0"/>
              <a:pathLst>
                <a:path w="302905" h="302685">
                  <a:moveTo>
                    <a:pt x="151447" y="0"/>
                  </a:moveTo>
                  <a:cubicBezTo>
                    <a:pt x="67780" y="0"/>
                    <a:pt x="0" y="67780"/>
                    <a:pt x="0" y="151371"/>
                  </a:cubicBezTo>
                  <a:cubicBezTo>
                    <a:pt x="0" y="234982"/>
                    <a:pt x="67780" y="302685"/>
                    <a:pt x="151447" y="302685"/>
                  </a:cubicBezTo>
                  <a:cubicBezTo>
                    <a:pt x="235058" y="302685"/>
                    <a:pt x="302905" y="234991"/>
                    <a:pt x="302905" y="151381"/>
                  </a:cubicBezTo>
                  <a:cubicBezTo>
                    <a:pt x="302895" y="67780"/>
                    <a:pt x="235048" y="0"/>
                    <a:pt x="151447" y="0"/>
                  </a:cubicBezTo>
                  <a:close/>
                </a:path>
              </a:pathLst>
            </a:custGeom>
            <a:solidFill>
              <a:srgbClr val="E7F3FF">
                <a:alpha val="10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 rot="21600000">
            <a:off x="474412" y="1584236"/>
            <a:ext cx="418967" cy="418967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336232" y="3124048"/>
            <a:ext cx="657225" cy="657225"/>
            <a:chOff x="336232" y="3124048"/>
            <a:chExt cx="657225" cy="657225"/>
          </a:xfrm>
        </p:grpSpPr>
        <p:sp>
          <p:nvSpPr>
            <p:cNvPr id="17" name="Freeform 17"/>
            <p:cNvSpPr/>
            <p:nvPr/>
          </p:nvSpPr>
          <p:spPr>
            <a:xfrm>
              <a:off x="336232" y="3124048"/>
              <a:ext cx="657225" cy="657225"/>
            </a:xfrm>
            <a:custGeom>
              <a:avLst/>
              <a:gdLst/>
              <a:ahLst/>
              <a:cxnLst/>
              <a:rect l="0" t="0" r="0" b="0"/>
              <a:pathLst>
                <a:path w="302905" h="302685">
                  <a:moveTo>
                    <a:pt x="151447" y="0"/>
                  </a:moveTo>
                  <a:cubicBezTo>
                    <a:pt x="67780" y="0"/>
                    <a:pt x="0" y="67780"/>
                    <a:pt x="0" y="151371"/>
                  </a:cubicBezTo>
                  <a:cubicBezTo>
                    <a:pt x="0" y="234982"/>
                    <a:pt x="67780" y="302685"/>
                    <a:pt x="151447" y="302685"/>
                  </a:cubicBezTo>
                  <a:cubicBezTo>
                    <a:pt x="235058" y="302685"/>
                    <a:pt x="302905" y="234991"/>
                    <a:pt x="302905" y="151381"/>
                  </a:cubicBezTo>
                  <a:cubicBezTo>
                    <a:pt x="302895" y="67780"/>
                    <a:pt x="235048" y="0"/>
                    <a:pt x="151447" y="0"/>
                  </a:cubicBezTo>
                  <a:close/>
                </a:path>
              </a:pathLst>
            </a:custGeom>
            <a:solidFill>
              <a:srgbClr val="E7F3FF">
                <a:alpha val="10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 rot="21600000">
            <a:off x="455362" y="3243167"/>
            <a:ext cx="418967" cy="418967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 rot="21600000">
            <a:off x="1262129" y="1839278"/>
            <a:ext cx="4388633" cy="89535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marL="153000" lvl="0" indent="-126000" algn="l">
              <a:lnSpc>
                <a:spcPts val="1755"/>
              </a:lnSpc>
              <a:buSzPct val="150000"/>
              <a:buFont typeface="Work Sans"/>
              <a:buChar char="•"/>
            </a:pPr>
            <a:r>
              <a:rPr lang="en-US" sz="1350" b="0" i="0" spc="0">
                <a:solidFill>
                  <a:srgbClr val="FFFFFF">
                    <a:alpha val="100000"/>
                  </a:srgbClr>
                </a:solidFill>
                <a:latin typeface="Work Sans"/>
              </a:rPr>
              <a:t>Does this save money, time, or resources? </a:t>
            </a:r>
          </a:p>
          <a:p>
            <a:pPr marL="153000" lvl="0" indent="-126000" algn="l">
              <a:lnSpc>
                <a:spcPts val="1755"/>
              </a:lnSpc>
              <a:buSzPct val="150000"/>
              <a:buFont typeface="Work Sans"/>
              <a:buChar char="•"/>
            </a:pPr>
            <a:r>
              <a:rPr lang="en-US" sz="1350" b="0" i="0" spc="0">
                <a:solidFill>
                  <a:srgbClr val="FFFFFF">
                    <a:alpha val="100000"/>
                  </a:srgbClr>
                </a:solidFill>
                <a:latin typeface="Work Sans"/>
              </a:rPr>
              <a:t>Are Missourians better off?</a:t>
            </a:r>
          </a:p>
          <a:p>
            <a:pPr marL="153000" lvl="0" indent="-126000" algn="l">
              <a:lnSpc>
                <a:spcPts val="1755"/>
              </a:lnSpc>
              <a:buSzPct val="150000"/>
              <a:buFont typeface="Work Sans"/>
              <a:buChar char="•"/>
            </a:pPr>
            <a:r>
              <a:rPr lang="en-US" sz="1350" b="0" i="0" spc="0">
                <a:solidFill>
                  <a:srgbClr val="FFFFFF">
                    <a:alpha val="100000"/>
                  </a:srgbClr>
                </a:solidFill>
                <a:latin typeface="Work Sans"/>
              </a:rPr>
              <a:t>Are you showing that your operations are efficient? </a:t>
            </a:r>
          </a:p>
        </p:txBody>
      </p:sp>
      <p:sp>
        <p:nvSpPr>
          <p:cNvPr id="21" name="TextBox 21"/>
          <p:cNvSpPr txBox="1"/>
          <p:nvPr/>
        </p:nvSpPr>
        <p:spPr>
          <a:xfrm rot="21600000">
            <a:off x="1262110" y="3168968"/>
            <a:ext cx="4141012" cy="23812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890"/>
              </a:lnSpc>
            </a:pPr>
            <a:r>
              <a:rPr lang="en-US" sz="1350" b="0" i="0" spc="0">
                <a:solidFill>
                  <a:srgbClr val="FFFFFF">
                    <a:alpha val="100000"/>
                  </a:srgbClr>
                </a:solidFill>
                <a:latin typeface="Work Sans"/>
              </a:rPr>
              <a:t>The best metrics are:</a:t>
            </a:r>
          </a:p>
        </p:txBody>
      </p:sp>
      <p:sp>
        <p:nvSpPr>
          <p:cNvPr id="22" name="TextBox 22"/>
          <p:cNvSpPr txBox="1"/>
          <p:nvPr/>
        </p:nvSpPr>
        <p:spPr>
          <a:xfrm rot="21600000">
            <a:off x="1262129" y="3497580"/>
            <a:ext cx="4388633" cy="111442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marL="153000" lvl="0" indent="-126000" algn="l">
              <a:lnSpc>
                <a:spcPts val="1755"/>
              </a:lnSpc>
              <a:buSzPct val="150000"/>
              <a:buFont typeface="Work Sans"/>
              <a:buChar char="•"/>
            </a:pPr>
            <a:r>
              <a:rPr lang="en-US" sz="1350" b="0" i="0" spc="0">
                <a:solidFill>
                  <a:srgbClr val="FFFFFF">
                    <a:alpha val="100000"/>
                  </a:srgbClr>
                </a:solidFill>
                <a:latin typeface="Work Sans"/>
              </a:rPr>
              <a:t>Tied to outcomes for those we serve</a:t>
            </a:r>
          </a:p>
          <a:p>
            <a:pPr marL="153000" lvl="0" indent="-126000" algn="l">
              <a:lnSpc>
                <a:spcPts val="1755"/>
              </a:lnSpc>
              <a:buSzPct val="150000"/>
              <a:buFont typeface="Work Sans"/>
              <a:buChar char="•"/>
            </a:pPr>
            <a:r>
              <a:rPr lang="en-US" sz="1350" b="0" i="0" spc="0">
                <a:solidFill>
                  <a:srgbClr val="FFFFFF">
                    <a:alpha val="100000"/>
                  </a:srgbClr>
                </a:solidFill>
                <a:latin typeface="Work Sans"/>
              </a:rPr>
              <a:t>Include the voice of those we serve</a:t>
            </a:r>
          </a:p>
          <a:p>
            <a:pPr marL="153000" lvl="0" indent="-126000" algn="l">
              <a:lnSpc>
                <a:spcPts val="1755"/>
              </a:lnSpc>
              <a:buSzPct val="150000"/>
              <a:buFont typeface="Work Sans"/>
              <a:buChar char="•"/>
            </a:pPr>
            <a:r>
              <a:rPr lang="en-US" sz="1350" b="0" i="0" spc="0">
                <a:solidFill>
                  <a:srgbClr val="FFFFFF">
                    <a:alpha val="100000"/>
                  </a:srgbClr>
                </a:solidFill>
                <a:latin typeface="Work Sans"/>
              </a:rPr>
              <a:t>Illustrate your impact</a:t>
            </a:r>
          </a:p>
          <a:p>
            <a:pPr marL="153000" lvl="0" indent="-126000" algn="l">
              <a:lnSpc>
                <a:spcPts val="1755"/>
              </a:lnSpc>
              <a:buSzPct val="150000"/>
              <a:buFont typeface="Work Sans"/>
              <a:buChar char="•"/>
            </a:pPr>
            <a:r>
              <a:rPr lang="en-US" sz="1350" b="0" i="0" spc="0">
                <a:solidFill>
                  <a:srgbClr val="FFFFFF">
                    <a:alpha val="100000"/>
                  </a:srgbClr>
                </a:solidFill>
                <a:latin typeface="Work Sans"/>
              </a:rPr>
              <a:t>Reflect timely data sources</a:t>
            </a:r>
          </a:p>
          <a:p>
            <a:pPr marL="153000" lvl="0" indent="-126000" algn="l">
              <a:lnSpc>
                <a:spcPts val="1755"/>
              </a:lnSpc>
              <a:buSzPct val="150000"/>
              <a:buFont typeface="Work Sans"/>
              <a:buChar char="•"/>
            </a:pPr>
            <a:r>
              <a:rPr lang="en-US" sz="1350" b="0" i="0" spc="0">
                <a:solidFill>
                  <a:srgbClr val="FFFFFF">
                    <a:alpha val="100000"/>
                  </a:srgbClr>
                </a:solidFill>
                <a:latin typeface="Work Sans"/>
              </a:rPr>
              <a:t>Incorporated into SMART goals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9753600" cy="5486400"/>
            <a:chOff x="0" y="0"/>
            <a:chExt cx="9753600" cy="5486400"/>
          </a:xfrm>
        </p:grpSpPr>
        <p:sp>
          <p:nvSpPr>
            <p:cNvPr id="2" name="Freeform 2"/>
            <p:cNvSpPr/>
            <p:nvPr/>
          </p:nvSpPr>
          <p:spPr>
            <a:xfrm>
              <a:off x="0" y="0"/>
              <a:ext cx="9753600" cy="54864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3FF">
                <a:alpha val="10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 rot="21600000">
            <a:off x="-98141" y="-31142"/>
            <a:ext cx="6248333" cy="5810240"/>
            <a:chOff x="-98141" y="-31142"/>
            <a:chExt cx="6248333" cy="5810240"/>
          </a:xfrm>
        </p:grpSpPr>
        <p:sp>
          <p:nvSpPr>
            <p:cNvPr id="4" name="Freeform 4"/>
            <p:cNvSpPr/>
            <p:nvPr/>
          </p:nvSpPr>
          <p:spPr>
            <a:xfrm>
              <a:off x="-98141" y="-31142"/>
              <a:ext cx="6248333" cy="581024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1B5">
                <a:alpha val="10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 rot="21600000">
            <a:off x="242888" y="4096521"/>
            <a:ext cx="9267825" cy="7240488"/>
            <a:chOff x="242888" y="4096521"/>
            <a:chExt cx="9267825" cy="7240488"/>
          </a:xfrm>
        </p:grpSpPr>
        <p:sp>
          <p:nvSpPr>
            <p:cNvPr id="6" name="Freeform 6"/>
            <p:cNvSpPr/>
            <p:nvPr/>
          </p:nvSpPr>
          <p:spPr>
            <a:xfrm>
              <a:off x="242888" y="4096521"/>
              <a:ext cx="9267825" cy="7240488"/>
            </a:xfrm>
            <a:custGeom>
              <a:avLst/>
              <a:gdLst/>
              <a:ahLst/>
              <a:cxnLst/>
              <a:rect l="0" t="0" r="0" b="0"/>
              <a:pathLst>
                <a:path w="302914" h="235791">
                  <a:moveTo>
                    <a:pt x="292408" y="0"/>
                  </a:moveTo>
                  <a:lnTo>
                    <a:pt x="10487" y="0"/>
                  </a:lnTo>
                  <a:cubicBezTo>
                    <a:pt x="4705" y="0"/>
                    <a:pt x="0" y="4705"/>
                    <a:pt x="0" y="10497"/>
                  </a:cubicBezTo>
                  <a:lnTo>
                    <a:pt x="0" y="225295"/>
                  </a:lnTo>
                  <a:cubicBezTo>
                    <a:pt x="0" y="231067"/>
                    <a:pt x="4705" y="235791"/>
                    <a:pt x="10497" y="235791"/>
                  </a:cubicBezTo>
                  <a:lnTo>
                    <a:pt x="292417" y="235791"/>
                  </a:lnTo>
                  <a:cubicBezTo>
                    <a:pt x="298199" y="235791"/>
                    <a:pt x="302914" y="231076"/>
                    <a:pt x="302914" y="225295"/>
                  </a:cubicBezTo>
                  <a:lnTo>
                    <a:pt x="302914" y="10497"/>
                  </a:lnTo>
                  <a:cubicBezTo>
                    <a:pt x="302895" y="4705"/>
                    <a:pt x="298190" y="0"/>
                    <a:pt x="292408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 rot="21600000">
            <a:off x="531414" y="4443584"/>
            <a:ext cx="3883875" cy="819150"/>
          </a:xfrm>
          <a:prstGeom prst="rect">
            <a:avLst/>
          </a:prstGeom>
        </p:spPr>
        <p:txBody>
          <a:bodyPr lIns="0" tIns="39600" rIns="0" bIns="0" rtlCol="0" anchor="t"/>
          <a:lstStyle/>
          <a:p>
            <a:pPr algn="l">
              <a:lnSpc>
                <a:spcPts val="3240"/>
              </a:lnSpc>
            </a:pPr>
            <a:r>
              <a:rPr lang="en-US" sz="2700" b="1" i="0" spc="0">
                <a:solidFill>
                  <a:srgbClr val="0051B5">
                    <a:alpha val="100000"/>
                  </a:srgbClr>
                </a:solidFill>
                <a:latin typeface="Work Sans"/>
              </a:rPr>
              <a:t>Thank you</a:t>
            </a:r>
          </a:p>
          <a:p>
            <a:pPr algn="l">
              <a:lnSpc>
                <a:spcPts val="3240"/>
              </a:lnSpc>
            </a:pPr>
            <a:r>
              <a:rPr lang="en-US" sz="2700" b="0" i="0" spc="0">
                <a:solidFill>
                  <a:srgbClr val="0051B5">
                    <a:alpha val="100000"/>
                  </a:srgbClr>
                </a:solidFill>
                <a:latin typeface="Work Sans"/>
              </a:rPr>
              <a:t>for all you do!</a:t>
            </a:r>
          </a:p>
        </p:txBody>
      </p:sp>
      <p:sp>
        <p:nvSpPr>
          <p:cNvPr id="9" name="TextBox 9"/>
          <p:cNvSpPr txBox="1"/>
          <p:nvPr/>
        </p:nvSpPr>
        <p:spPr>
          <a:xfrm rot="21600000">
            <a:off x="5662613" y="4576763"/>
            <a:ext cx="3607650" cy="552450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algn="r">
              <a:lnSpc>
                <a:spcPts val="2182"/>
              </a:lnSpc>
            </a:pPr>
            <a:r>
              <a:rPr lang="en-US" sz="1455" b="0" i="0" spc="0">
                <a:solidFill>
                  <a:srgbClr val="0051B5">
                    <a:alpha val="100000"/>
                  </a:srgbClr>
                </a:solidFill>
                <a:latin typeface="Work Sans"/>
              </a:rPr>
              <a:t>Don't hesitate to reach out!</a:t>
            </a:r>
          </a:p>
          <a:p>
            <a:pPr algn="r">
              <a:lnSpc>
                <a:spcPts val="2182"/>
              </a:lnSpc>
            </a:pPr>
            <a:r>
              <a:rPr lang="en-US" sz="1455" b="0" i="0" spc="0">
                <a:hlinkClick r:id="rId2"/>
              </a:rPr>
              <a:t>Brenna.Davidson@health.mo.gov</a:t>
            </a:r>
          </a:p>
        </p:txBody>
      </p:sp>
      <p:sp>
        <p:nvSpPr>
          <p:cNvPr id="10" name="TextBox 10"/>
          <p:cNvSpPr txBox="1"/>
          <p:nvPr/>
        </p:nvSpPr>
        <p:spPr>
          <a:xfrm rot="21600000">
            <a:off x="6581832" y="840105"/>
            <a:ext cx="2845526" cy="342900"/>
          </a:xfrm>
          <a:prstGeom prst="rect">
            <a:avLst/>
          </a:prstGeom>
        </p:spPr>
        <p:txBody>
          <a:bodyPr lIns="0" tIns="32400" rIns="0" bIns="0" rtlCol="0" anchor="t"/>
          <a:lstStyle/>
          <a:p>
            <a:pPr algn="ctr">
              <a:lnSpc>
                <a:spcPts val="2700"/>
              </a:lnSpc>
            </a:pPr>
            <a:r>
              <a:rPr lang="en-US" sz="2250" b="1" i="0" spc="0">
                <a:solidFill>
                  <a:srgbClr val="0051B5">
                    <a:alpha val="100000"/>
                  </a:srgbClr>
                </a:solidFill>
                <a:latin typeface="Work Sans"/>
              </a:rPr>
              <a:t>Helpful Resources</a:t>
            </a:r>
          </a:p>
        </p:txBody>
      </p:sp>
      <p:sp>
        <p:nvSpPr>
          <p:cNvPr id="11" name="TextBox 11"/>
          <p:cNvSpPr txBox="1"/>
          <p:nvPr/>
        </p:nvSpPr>
        <p:spPr>
          <a:xfrm rot="21600000">
            <a:off x="6438928" y="1438275"/>
            <a:ext cx="3131333" cy="210502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marL="156586" lvl="0" indent="-128953" algn="l">
              <a:lnSpc>
                <a:spcPts val="1658"/>
              </a:lnSpc>
              <a:buSzPct val="150000"/>
              <a:buFont typeface="Work Sans"/>
              <a:buChar char="•"/>
            </a:pPr>
            <a:r>
              <a:rPr lang="en-US" sz="1382" b="0" i="0" spc="0" dirty="0">
                <a:hlinkClick r:id="rId3"/>
              </a:rPr>
              <a:t>NACCHO Guides</a:t>
            </a:r>
            <a:br>
              <a:rPr lang="en-US" sz="1382" b="1" dirty="0"/>
            </a:br>
            <a:endParaRPr lang="en-US" sz="1382" b="1" dirty="0"/>
          </a:p>
          <a:p>
            <a:pPr marL="156586" lvl="0" indent="-128953" algn="l">
              <a:lnSpc>
                <a:spcPts val="1658"/>
              </a:lnSpc>
              <a:buSzPct val="150000"/>
              <a:buFont typeface="Work Sans"/>
              <a:buChar char="•"/>
            </a:pPr>
            <a:r>
              <a:rPr lang="en-US" sz="1382" b="0" i="0" spc="0" dirty="0">
                <a:hlinkClick r:id="rId4"/>
              </a:rPr>
              <a:t>Public Health Foundation: Performance Management Toolkit</a:t>
            </a:r>
            <a:br>
              <a:rPr lang="en-US" sz="1382" b="1" dirty="0"/>
            </a:br>
            <a:endParaRPr lang="en-US" sz="1382" b="1" dirty="0"/>
          </a:p>
          <a:p>
            <a:pPr marL="156586" lvl="0" indent="-128953" algn="l">
              <a:lnSpc>
                <a:spcPts val="1658"/>
              </a:lnSpc>
              <a:buSzPct val="150000"/>
              <a:buFont typeface="Work Sans"/>
              <a:buChar char="•"/>
            </a:pPr>
            <a:r>
              <a:rPr lang="en-US" sz="1382" b="0" i="0" spc="0" dirty="0">
                <a:hlinkClick r:id="rId5"/>
              </a:rPr>
              <a:t>CDC Improvement Journey</a:t>
            </a:r>
            <a:br>
              <a:rPr lang="en-US" sz="1382" b="1" dirty="0"/>
            </a:br>
            <a:endParaRPr lang="en-US" sz="1382" b="1" dirty="0"/>
          </a:p>
          <a:p>
            <a:pPr marL="156586" lvl="0" indent="-128953" algn="l">
              <a:lnSpc>
                <a:spcPts val="1658"/>
              </a:lnSpc>
              <a:buSzPct val="150000"/>
              <a:buFont typeface="Work Sans"/>
              <a:buChar char="•"/>
            </a:pPr>
            <a:r>
              <a:rPr lang="en-US" sz="1382" b="0" i="0" spc="0" dirty="0">
                <a:hlinkClick r:id="rId6"/>
              </a:rPr>
              <a:t>ASTHO Resources</a:t>
            </a:r>
            <a:br>
              <a:rPr lang="en-US" sz="1382" b="1" dirty="0"/>
            </a:br>
            <a:endParaRPr lang="en-US" sz="1382" b="1" dirty="0"/>
          </a:p>
          <a:p>
            <a:pPr marL="156586" lvl="0" indent="-128953" algn="l">
              <a:lnSpc>
                <a:spcPts val="1658"/>
              </a:lnSpc>
              <a:buSzPct val="150000"/>
              <a:buFont typeface="Work Sans"/>
              <a:buChar char="•"/>
            </a:pPr>
            <a:r>
              <a:rPr lang="en-US" sz="1382" b="0" i="0" spc="0" dirty="0">
                <a:hlinkClick r:id="rId7"/>
              </a:rPr>
              <a:t>DHSS QI Plan and Toolkit</a:t>
            </a:r>
          </a:p>
        </p:txBody>
      </p:sp>
      <p:sp>
        <p:nvSpPr>
          <p:cNvPr id="12" name="TextBox 12"/>
          <p:cNvSpPr txBox="1"/>
          <p:nvPr/>
        </p:nvSpPr>
        <p:spPr>
          <a:xfrm rot="21600000">
            <a:off x="912528" y="307657"/>
            <a:ext cx="4541071" cy="514350"/>
          </a:xfrm>
          <a:prstGeom prst="rect">
            <a:avLst/>
          </a:prstGeom>
        </p:spPr>
        <p:txBody>
          <a:bodyPr lIns="0" tIns="46800" rIns="0" bIns="0" rtlCol="0" anchor="t"/>
          <a:lstStyle/>
          <a:p>
            <a:pPr algn="ctr">
              <a:lnSpc>
                <a:spcPts val="4050"/>
              </a:lnSpc>
            </a:pPr>
            <a:r>
              <a:rPr lang="en-US" sz="3375" b="1" i="0" spc="0">
                <a:solidFill>
                  <a:srgbClr val="FFFFFF">
                    <a:alpha val="100000"/>
                  </a:srgbClr>
                </a:solidFill>
                <a:latin typeface="Work Sans"/>
              </a:rPr>
              <a:t>Let's Practice!</a:t>
            </a:r>
          </a:p>
        </p:txBody>
      </p:sp>
      <p:sp>
        <p:nvSpPr>
          <p:cNvPr id="13" name="TextBox 13"/>
          <p:cNvSpPr txBox="1"/>
          <p:nvPr/>
        </p:nvSpPr>
        <p:spPr>
          <a:xfrm rot="21600000">
            <a:off x="812544" y="1011555"/>
            <a:ext cx="4741039" cy="1257300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algn="l">
              <a:lnSpc>
                <a:spcPts val="1983"/>
              </a:lnSpc>
            </a:pPr>
            <a:r>
              <a:rPr lang="en-US" sz="1526" b="0" i="0" spc="0">
                <a:solidFill>
                  <a:srgbClr val="FFFFFF">
                    <a:alpha val="100000"/>
                  </a:srgbClr>
                </a:solidFill>
                <a:latin typeface="Work Sans"/>
              </a:rPr>
              <a:t>Work with your table to talk through:</a:t>
            </a:r>
          </a:p>
          <a:p>
            <a:pPr marL="172914" lvl="0" indent="-142400" algn="l">
              <a:lnSpc>
                <a:spcPts val="1983"/>
              </a:lnSpc>
              <a:buSzPct val="150000"/>
              <a:buFont typeface="Work Sans"/>
              <a:buChar char="•"/>
            </a:pPr>
            <a:r>
              <a:rPr lang="en-US" sz="1526" b="0" i="0" spc="0">
                <a:solidFill>
                  <a:srgbClr val="FFFFFF">
                    <a:alpha val="100000"/>
                  </a:srgbClr>
                </a:solidFill>
                <a:latin typeface="Work Sans"/>
              </a:rPr>
              <a:t>Your agency's "why"</a:t>
            </a:r>
          </a:p>
          <a:p>
            <a:pPr marL="172914" lvl="0" indent="-142400" algn="l">
              <a:lnSpc>
                <a:spcPts val="1983"/>
              </a:lnSpc>
              <a:buSzPct val="150000"/>
              <a:buFont typeface="Work Sans"/>
              <a:buChar char="•"/>
            </a:pPr>
            <a:r>
              <a:rPr lang="en-US" sz="1526" b="0" i="0" spc="0">
                <a:solidFill>
                  <a:srgbClr val="FFFFFF">
                    <a:alpha val="100000"/>
                  </a:srgbClr>
                </a:solidFill>
                <a:latin typeface="Work Sans"/>
              </a:rPr>
              <a:t>Core activities that contribute to your "why"</a:t>
            </a:r>
          </a:p>
          <a:p>
            <a:pPr marL="172914" lvl="0" indent="-142400" algn="l">
              <a:lnSpc>
                <a:spcPts val="1983"/>
              </a:lnSpc>
              <a:buSzPct val="150000"/>
              <a:buFont typeface="Work Sans"/>
              <a:buChar char="•"/>
            </a:pPr>
            <a:r>
              <a:rPr lang="en-US" sz="1526" b="0" i="0" spc="0">
                <a:solidFill>
                  <a:srgbClr val="FFFFFF">
                    <a:alpha val="100000"/>
                  </a:srgbClr>
                </a:solidFill>
                <a:latin typeface="Work Sans"/>
              </a:rPr>
              <a:t>High level priorities</a:t>
            </a:r>
          </a:p>
          <a:p>
            <a:pPr marL="172914" lvl="0" indent="-142400" algn="l">
              <a:lnSpc>
                <a:spcPts val="1983"/>
              </a:lnSpc>
              <a:buSzPct val="150000"/>
              <a:buFont typeface="Work Sans"/>
              <a:buChar char="•"/>
            </a:pPr>
            <a:r>
              <a:rPr lang="en-US" sz="1526" b="0" i="0" spc="0">
                <a:solidFill>
                  <a:srgbClr val="FFFFFF">
                    <a:alpha val="100000"/>
                  </a:srgbClr>
                </a:solidFill>
                <a:latin typeface="Work Sans"/>
              </a:rPr>
              <a:t>How you can achieve those priorities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alphaModFix/>
          </a:blip>
          <a:srcRect/>
          <a:stretch>
            <a:fillRect/>
          </a:stretch>
        </p:blipFill>
        <p:spPr>
          <a:xfrm rot="5400000">
            <a:off x="2903239" y="2543175"/>
            <a:ext cx="552450" cy="4953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 rot="21600000">
            <a:off x="2179425" y="3195638"/>
            <a:ext cx="2969408" cy="542925"/>
          </a:xfrm>
          <a:prstGeom prst="rect">
            <a:avLst/>
          </a:prstGeom>
        </p:spPr>
        <p:txBody>
          <a:bodyPr lIns="0" tIns="21600" rIns="0" bIns="0" rtlCol="0" anchor="t"/>
          <a:lstStyle/>
          <a:p>
            <a:pPr algn="ctr">
              <a:lnSpc>
                <a:spcPts val="2125"/>
              </a:lnSpc>
            </a:pPr>
            <a:r>
              <a:rPr lang="en-US" sz="1634" b="0" i="0" spc="0">
                <a:solidFill>
                  <a:srgbClr val="FFFFFF">
                    <a:alpha val="100000"/>
                  </a:srgbClr>
                </a:solidFill>
                <a:latin typeface="Work Sans"/>
              </a:rPr>
              <a:t>Then turn all that goodness into a SMART goal!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alphaModFix/>
          </a:blip>
          <a:srcRect/>
          <a:stretch>
            <a:fillRect/>
          </a:stretch>
        </p:blipFill>
        <p:spPr>
          <a:xfrm rot="21600000">
            <a:off x="1217295" y="3128963"/>
            <a:ext cx="676275" cy="6762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531</Words>
  <Application>Microsoft Office PowerPoint</Application>
  <PresentationFormat>Custom</PresentationFormat>
  <Paragraphs>82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Open Sans</vt:lpstr>
      <vt:lpstr>Calibri</vt:lpstr>
      <vt:lpstr>Work Sans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Davidson, Brenna</dc:creator>
  <cp:lastModifiedBy>Williams, Samantha</cp:lastModifiedBy>
  <cp:revision>3</cp:revision>
  <dcterms:created xsi:type="dcterms:W3CDTF">2025-07-27T16:23:30Z</dcterms:created>
  <dcterms:modified xsi:type="dcterms:W3CDTF">2025-07-30T17:27:23Z</dcterms:modified>
</cp:coreProperties>
</file>