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media/image31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57" r:id="rId2"/>
    <p:sldId id="1035" r:id="rId3"/>
    <p:sldId id="1744" r:id="rId4"/>
    <p:sldId id="1745" r:id="rId5"/>
    <p:sldId id="1750" r:id="rId6"/>
    <p:sldId id="1751" r:id="rId7"/>
    <p:sldId id="1752" r:id="rId8"/>
    <p:sldId id="1753" r:id="rId9"/>
    <p:sldId id="1754" r:id="rId10"/>
    <p:sldId id="1756" r:id="rId11"/>
    <p:sldId id="1758" r:id="rId12"/>
    <p:sldId id="1759" r:id="rId13"/>
    <p:sldId id="1757" r:id="rId14"/>
    <p:sldId id="733" r:id="rId15"/>
    <p:sldId id="1760" r:id="rId16"/>
    <p:sldId id="1933" r:id="rId17"/>
    <p:sldId id="1934" r:id="rId18"/>
    <p:sldId id="1741" r:id="rId19"/>
    <p:sldId id="1747" r:id="rId20"/>
    <p:sldId id="1939" r:id="rId21"/>
    <p:sldId id="1931" r:id="rId22"/>
    <p:sldId id="1932" r:id="rId23"/>
    <p:sldId id="1950" r:id="rId24"/>
    <p:sldId id="1951" r:id="rId25"/>
    <p:sldId id="1742" r:id="rId26"/>
    <p:sldId id="1748" r:id="rId27"/>
    <p:sldId id="1743" r:id="rId28"/>
    <p:sldId id="1749" r:id="rId29"/>
    <p:sldId id="1936" r:id="rId30"/>
    <p:sldId id="1937" r:id="rId31"/>
    <p:sldId id="1938" r:id="rId32"/>
    <p:sldId id="1940" r:id="rId33"/>
    <p:sldId id="1942" r:id="rId34"/>
    <p:sldId id="1944" r:id="rId35"/>
    <p:sldId id="1945" r:id="rId36"/>
    <p:sldId id="1946" r:id="rId37"/>
    <p:sldId id="1947" r:id="rId38"/>
    <p:sldId id="1948" r:id="rId39"/>
    <p:sldId id="1949" r:id="rId40"/>
    <p:sldId id="174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2026" userDrawn="1">
          <p15:clr>
            <a:srgbClr val="A4A3A4"/>
          </p15:clr>
        </p15:guide>
        <p15:guide id="7" pos="5654" userDrawn="1">
          <p15:clr>
            <a:srgbClr val="A4A3A4"/>
          </p15:clr>
        </p15:guide>
        <p15:guide id="8" orient="horz" pos="2092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uballan Chelvam" initials="GC" lastIdx="1" clrIdx="0">
    <p:extLst>
      <p:ext uri="{19B8F6BF-5375-455C-9EA6-DF929625EA0E}">
        <p15:presenceInfo xmlns:p15="http://schemas.microsoft.com/office/powerpoint/2012/main" userId="5cbefa91e3fa6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C00"/>
    <a:srgbClr val="F2A900"/>
    <a:srgbClr val="E6E6E6"/>
    <a:srgbClr val="FB8C00"/>
    <a:srgbClr val="FFFFFF"/>
    <a:srgbClr val="FF9800"/>
    <a:srgbClr val="FFE1C9"/>
    <a:srgbClr val="EDEDED"/>
    <a:srgbClr val="FFB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83721-6140-43B7-A4D9-34FF13001FC3}" v="105" dt="2025-03-28T16:50:27.145"/>
    <p1510:client id="{7809BA79-16D6-06A1-928F-A4EE0FA9CEB3}" v="1820" dt="2025-03-28T16:05:13.400"/>
    <p1510:client id="{832F46EF-5470-470E-A7DE-5701A2638E7D}" v="8601" dt="2025-03-28T21:13:39.402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10"/>
      </p:cViewPr>
      <p:guideLst>
        <p:guide pos="2026"/>
        <p:guide pos="5654"/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CPO and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600" b="1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auris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 by</a:t>
            </a:r>
            <a:r>
              <a:rPr lang="en-US" sz="16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Fiscal Year/Quarter (FY2022-2025*)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201903568717576E-2"/>
          <c:y val="0.12329251093391674"/>
          <c:w val="0.90591626571697614"/>
          <c:h val="0.7195221779620947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New Cases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Sheet1!$A$2:$B$22</c:f>
              <c:multiLvlStrCache>
                <c:ptCount val="21"/>
                <c:lvl>
                  <c:pt idx="0">
                    <c:v>Q3</c:v>
                  </c:pt>
                  <c:pt idx="1">
                    <c:v>Q4</c:v>
                  </c:pt>
                  <c:pt idx="2">
                    <c:v>Q1</c:v>
                  </c:pt>
                  <c:pt idx="3">
                    <c:v>Q2</c:v>
                  </c:pt>
                  <c:pt idx="4">
                    <c:v>Q3</c:v>
                  </c:pt>
                  <c:pt idx="5">
                    <c:v>Q4</c:v>
                  </c:pt>
                  <c:pt idx="6">
                    <c:v>Q1</c:v>
                  </c:pt>
                  <c:pt idx="7">
                    <c:v>Q2</c:v>
                  </c:pt>
                  <c:pt idx="8">
                    <c:v>Q3</c:v>
                  </c:pt>
                  <c:pt idx="9">
                    <c:v>Q4</c:v>
                  </c:pt>
                  <c:pt idx="10">
                    <c:v>Q1</c:v>
                  </c:pt>
                  <c:pt idx="11">
                    <c:v>Q2</c:v>
                  </c:pt>
                  <c:pt idx="12">
                    <c:v>Q3</c:v>
                  </c:pt>
                  <c:pt idx="13">
                    <c:v>Q4</c:v>
                  </c:pt>
                  <c:pt idx="14">
                    <c:v>Q1</c:v>
                  </c:pt>
                  <c:pt idx="15">
                    <c:v>Q2</c:v>
                  </c:pt>
                  <c:pt idx="17">
                    <c:v>FY22</c:v>
                  </c:pt>
                  <c:pt idx="18">
                    <c:v>FY23</c:v>
                  </c:pt>
                  <c:pt idx="19">
                    <c:v>FY24</c:v>
                  </c:pt>
                  <c:pt idx="20">
                    <c:v>FY25*</c:v>
                  </c:pt>
                </c:lvl>
                <c:lvl>
                  <c:pt idx="0">
                    <c:v>FY2022</c:v>
                  </c:pt>
                  <c:pt idx="4">
                    <c:v>FY2023</c:v>
                  </c:pt>
                  <c:pt idx="8">
                    <c:v>FY2024</c:v>
                  </c:pt>
                  <c:pt idx="12">
                    <c:v>FY2025</c:v>
                  </c:pt>
                  <c:pt idx="16">
                    <c:v>Total</c:v>
                  </c:pt>
                </c:lvl>
              </c:multiLvlStrCache>
            </c:multiLvl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32</c:v>
                </c:pt>
                <c:pt idx="1">
                  <c:v>38</c:v>
                </c:pt>
                <c:pt idx="2">
                  <c:v>41</c:v>
                </c:pt>
                <c:pt idx="3">
                  <c:v>31</c:v>
                </c:pt>
                <c:pt idx="4">
                  <c:v>37</c:v>
                </c:pt>
                <c:pt idx="5">
                  <c:v>45</c:v>
                </c:pt>
                <c:pt idx="6">
                  <c:v>75</c:v>
                </c:pt>
                <c:pt idx="7">
                  <c:v>66</c:v>
                </c:pt>
                <c:pt idx="8">
                  <c:v>101</c:v>
                </c:pt>
                <c:pt idx="9">
                  <c:v>137</c:v>
                </c:pt>
                <c:pt idx="10">
                  <c:v>125</c:v>
                </c:pt>
                <c:pt idx="11">
                  <c:v>150</c:v>
                </c:pt>
                <c:pt idx="12">
                  <c:v>174</c:v>
                </c:pt>
                <c:pt idx="13">
                  <c:v>165</c:v>
                </c:pt>
                <c:pt idx="17">
                  <c:v>142</c:v>
                </c:pt>
                <c:pt idx="18">
                  <c:v>223</c:v>
                </c:pt>
                <c:pt idx="19">
                  <c:v>513</c:v>
                </c:pt>
                <c:pt idx="20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1-453B-86E9-784E70D488B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Repeat Cases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913449024758437E-4"/>
                  <c:y val="-3.60376357245340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C1-453B-86E9-784E70D488B0}"/>
                </c:ext>
              </c:extLst>
            </c:dLbl>
            <c:dLbl>
              <c:idx val="1"/>
              <c:layout>
                <c:manualLayout>
                  <c:x val="0"/>
                  <c:y val="-3.1601245912988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C1-453B-86E9-784E70D488B0}"/>
                </c:ext>
              </c:extLst>
            </c:dLbl>
            <c:dLbl>
              <c:idx val="2"/>
              <c:layout>
                <c:manualLayout>
                  <c:x val="-2.1129992043809297E-3"/>
                  <c:y val="-2.80899963671008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C1-453B-86E9-784E70D488B0}"/>
                </c:ext>
              </c:extLst>
            </c:dLbl>
            <c:dLbl>
              <c:idx val="3"/>
              <c:layout>
                <c:manualLayout>
                  <c:x val="0"/>
                  <c:y val="-3.51124954588760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C1-453B-86E9-784E70D488B0}"/>
                </c:ext>
              </c:extLst>
            </c:dLbl>
            <c:dLbl>
              <c:idx val="4"/>
              <c:layout>
                <c:manualLayout>
                  <c:x val="0"/>
                  <c:y val="-3.51124954588762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C1-453B-86E9-784E70D488B0}"/>
                </c:ext>
              </c:extLst>
            </c:dLbl>
            <c:dLbl>
              <c:idx val="5"/>
              <c:layout>
                <c:manualLayout>
                  <c:x val="-2.1129992043809297E-3"/>
                  <c:y val="-3.1601245912988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C1-453B-86E9-784E70D48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Sheet1!$A$2:$B$22</c:f>
              <c:multiLvlStrCache>
                <c:ptCount val="21"/>
                <c:lvl>
                  <c:pt idx="0">
                    <c:v>Q3</c:v>
                  </c:pt>
                  <c:pt idx="1">
                    <c:v>Q4</c:v>
                  </c:pt>
                  <c:pt idx="2">
                    <c:v>Q1</c:v>
                  </c:pt>
                  <c:pt idx="3">
                    <c:v>Q2</c:v>
                  </c:pt>
                  <c:pt idx="4">
                    <c:v>Q3</c:v>
                  </c:pt>
                  <c:pt idx="5">
                    <c:v>Q4</c:v>
                  </c:pt>
                  <c:pt idx="6">
                    <c:v>Q1</c:v>
                  </c:pt>
                  <c:pt idx="7">
                    <c:v>Q2</c:v>
                  </c:pt>
                  <c:pt idx="8">
                    <c:v>Q3</c:v>
                  </c:pt>
                  <c:pt idx="9">
                    <c:v>Q4</c:v>
                  </c:pt>
                  <c:pt idx="10">
                    <c:v>Q1</c:v>
                  </c:pt>
                  <c:pt idx="11">
                    <c:v>Q2</c:v>
                  </c:pt>
                  <c:pt idx="12">
                    <c:v>Q3</c:v>
                  </c:pt>
                  <c:pt idx="13">
                    <c:v>Q4</c:v>
                  </c:pt>
                  <c:pt idx="14">
                    <c:v>Q1</c:v>
                  </c:pt>
                  <c:pt idx="15">
                    <c:v>Q2</c:v>
                  </c:pt>
                  <c:pt idx="17">
                    <c:v>FY22</c:v>
                  </c:pt>
                  <c:pt idx="18">
                    <c:v>FY23</c:v>
                  </c:pt>
                  <c:pt idx="19">
                    <c:v>FY24</c:v>
                  </c:pt>
                  <c:pt idx="20">
                    <c:v>FY25*</c:v>
                  </c:pt>
                </c:lvl>
                <c:lvl>
                  <c:pt idx="0">
                    <c:v>FY2022</c:v>
                  </c:pt>
                  <c:pt idx="4">
                    <c:v>FY2023</c:v>
                  </c:pt>
                  <c:pt idx="8">
                    <c:v>FY2024</c:v>
                  </c:pt>
                  <c:pt idx="12">
                    <c:v>FY2025</c:v>
                  </c:pt>
                  <c:pt idx="16">
                    <c:v>Total</c:v>
                  </c:pt>
                </c:lvl>
              </c:multiLvlStrCache>
            </c:multiLvl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15</c:v>
                </c:pt>
                <c:pt idx="5">
                  <c:v>8</c:v>
                </c:pt>
                <c:pt idx="6">
                  <c:v>17</c:v>
                </c:pt>
                <c:pt idx="7">
                  <c:v>24</c:v>
                </c:pt>
                <c:pt idx="8">
                  <c:v>25</c:v>
                </c:pt>
                <c:pt idx="9">
                  <c:v>24</c:v>
                </c:pt>
                <c:pt idx="10">
                  <c:v>26</c:v>
                </c:pt>
                <c:pt idx="11">
                  <c:v>23</c:v>
                </c:pt>
                <c:pt idx="12">
                  <c:v>43</c:v>
                </c:pt>
                <c:pt idx="13">
                  <c:v>38</c:v>
                </c:pt>
                <c:pt idx="17">
                  <c:v>16</c:v>
                </c:pt>
                <c:pt idx="18">
                  <c:v>64</c:v>
                </c:pt>
                <c:pt idx="19">
                  <c:v>98</c:v>
                </c:pt>
                <c:pt idx="2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C1-453B-86E9-784E70D488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664911080"/>
        <c:axId val="667155032"/>
      </c:barChart>
      <c:catAx>
        <c:axId val="66491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155032"/>
        <c:crosses val="autoZero"/>
        <c:auto val="1"/>
        <c:lblAlgn val="ctr"/>
        <c:lblOffset val="100"/>
        <c:noMultiLvlLbl val="0"/>
      </c:catAx>
      <c:valAx>
        <c:axId val="66715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Investigations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91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sz="1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Missouri Carbapenemase-Producing</a:t>
            </a:r>
            <a:r>
              <a:rPr lang="en-US" sz="1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Organism (CPO) Cases by Calendar Year/Quarter (CY2021-CY2024) 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Sheet1!$D$23</c:f>
              <c:strCache>
                <c:ptCount val="1"/>
                <c:pt idx="0">
                  <c:v>CRE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10</c:v>
                </c:pt>
                <c:pt idx="1">
                  <c:v>19</c:v>
                </c:pt>
                <c:pt idx="2">
                  <c:v>16</c:v>
                </c:pt>
                <c:pt idx="3">
                  <c:v>26</c:v>
                </c:pt>
                <c:pt idx="4">
                  <c:v>25</c:v>
                </c:pt>
                <c:pt idx="5">
                  <c:v>9</c:v>
                </c:pt>
                <c:pt idx="6">
                  <c:v>19</c:v>
                </c:pt>
                <c:pt idx="7">
                  <c:v>16</c:v>
                </c:pt>
                <c:pt idx="8">
                  <c:v>32</c:v>
                </c:pt>
                <c:pt idx="9">
                  <c:v>30</c:v>
                </c:pt>
                <c:pt idx="10">
                  <c:v>44</c:v>
                </c:pt>
                <c:pt idx="11">
                  <c:v>43</c:v>
                </c:pt>
                <c:pt idx="12">
                  <c:v>48</c:v>
                </c:pt>
                <c:pt idx="13">
                  <c:v>38</c:v>
                </c:pt>
                <c:pt idx="14">
                  <c:v>33</c:v>
                </c:pt>
                <c:pt idx="1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9-4A28-BDB8-547139637D99}"/>
            </c:ext>
          </c:extLst>
        </c:ser>
        <c:ser>
          <c:idx val="1"/>
          <c:order val="1"/>
          <c:tx>
            <c:strRef>
              <c:f>Sheet1!$E$23</c:f>
              <c:strCache>
                <c:ptCount val="1"/>
                <c:pt idx="0">
                  <c:v>CRAB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8</c:v>
                </c:pt>
                <c:pt idx="1">
                  <c:v>13</c:v>
                </c:pt>
                <c:pt idx="2">
                  <c:v>16</c:v>
                </c:pt>
                <c:pt idx="3">
                  <c:v>11</c:v>
                </c:pt>
                <c:pt idx="4">
                  <c:v>14</c:v>
                </c:pt>
                <c:pt idx="5">
                  <c:v>20</c:v>
                </c:pt>
                <c:pt idx="6">
                  <c:v>18</c:v>
                </c:pt>
                <c:pt idx="7">
                  <c:v>29</c:v>
                </c:pt>
                <c:pt idx="8">
                  <c:v>38</c:v>
                </c:pt>
                <c:pt idx="9">
                  <c:v>34</c:v>
                </c:pt>
                <c:pt idx="10">
                  <c:v>53</c:v>
                </c:pt>
                <c:pt idx="11">
                  <c:v>83</c:v>
                </c:pt>
                <c:pt idx="12">
                  <c:v>56</c:v>
                </c:pt>
                <c:pt idx="13">
                  <c:v>70</c:v>
                </c:pt>
                <c:pt idx="14">
                  <c:v>68</c:v>
                </c:pt>
                <c:pt idx="1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9-4A28-BDB8-547139637D99}"/>
            </c:ext>
          </c:extLst>
        </c:ser>
        <c:ser>
          <c:idx val="2"/>
          <c:order val="2"/>
          <c:tx>
            <c:strRef>
              <c:f>Sheet1!$F$23</c:f>
              <c:strCache>
                <c:ptCount val="1"/>
                <c:pt idx="0">
                  <c:v>CRPA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79-4A28-BDB8-547139637D9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79-4A28-BDB8-547139637D9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79-4A28-BDB8-547139637D99}"/>
                </c:ext>
              </c:extLst>
            </c:dLbl>
            <c:dLbl>
              <c:idx val="3"/>
              <c:layout>
                <c:manualLayout>
                  <c:x val="-3.9754300839642669E-17"/>
                  <c:y val="-2.2519093021364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79-4A28-BDB8-547139637D99}"/>
                </c:ext>
              </c:extLst>
            </c:dLbl>
            <c:dLbl>
              <c:idx val="4"/>
              <c:layout>
                <c:manualLayout>
                  <c:x val="0"/>
                  <c:y val="-2.2519093021364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79-4A28-BDB8-547139637D99}"/>
                </c:ext>
              </c:extLst>
            </c:dLbl>
            <c:dLbl>
              <c:idx val="5"/>
              <c:layout>
                <c:manualLayout>
                  <c:x val="4.3368829183329091E-3"/>
                  <c:y val="-2.5333979649034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79-4A28-BDB8-547139637D9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79-4A28-BDB8-547139637D9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79-4A28-BDB8-547139637D9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79-4A28-BDB8-547139637D99}"/>
                </c:ext>
              </c:extLst>
            </c:dLbl>
            <c:dLbl>
              <c:idx val="14"/>
              <c:layout>
                <c:manualLayout>
                  <c:x val="2.4414988242887213E-3"/>
                  <c:y val="1.3682099706828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79-4A28-BDB8-547139637D99}"/>
                </c:ext>
              </c:extLst>
            </c:dLbl>
            <c:dLbl>
              <c:idx val="15"/>
              <c:layout>
                <c:manualLayout>
                  <c:x val="0"/>
                  <c:y val="1.8083432768482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30-4DF4-AF87-25F27BDBA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79-4A28-BDB8-547139637D99}"/>
            </c:ext>
          </c:extLst>
        </c:ser>
        <c:ser>
          <c:idx val="3"/>
          <c:order val="3"/>
          <c:tx>
            <c:strRef>
              <c:f>Sheet1!$G$23</c:f>
              <c:strCache>
                <c:ptCount val="1"/>
                <c:pt idx="0">
                  <c:v>Organism Unknown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79-4A28-BDB8-547139637D9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B79-4A28-BDB8-547139637D9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79-4A28-BDB8-547139637D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B79-4A28-BDB8-547139637D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B79-4A28-BDB8-547139637D9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B79-4A28-BDB8-547139637D9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B79-4A28-BDB8-547139637D9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B79-4A28-BDB8-547139637D99}"/>
                </c:ext>
              </c:extLst>
            </c:dLbl>
            <c:dLbl>
              <c:idx val="8"/>
              <c:layout>
                <c:manualLayout>
                  <c:x val="9.2156181047857373E-5"/>
                  <c:y val="-1.725088118478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B79-4A28-BDB8-547139637D99}"/>
                </c:ext>
              </c:extLst>
            </c:dLbl>
            <c:dLbl>
              <c:idx val="9"/>
              <c:layout>
                <c:manualLayout>
                  <c:x val="-2.1452017832538791E-3"/>
                  <c:y val="-4.5254349889404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B79-4A28-BDB8-547139637D99}"/>
                </c:ext>
              </c:extLst>
            </c:dLbl>
            <c:dLbl>
              <c:idx val="10"/>
              <c:layout>
                <c:manualLayout>
                  <c:x val="-1.364743445031638E-4"/>
                  <c:y val="-2.2597389100719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B79-4A28-BDB8-547139637D99}"/>
                </c:ext>
              </c:extLst>
            </c:dLbl>
            <c:dLbl>
              <c:idx val="11"/>
              <c:layout>
                <c:manualLayout>
                  <c:x val="0"/>
                  <c:y val="-2.714224921510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B79-4A28-BDB8-547139637D99}"/>
                </c:ext>
              </c:extLst>
            </c:dLbl>
            <c:dLbl>
              <c:idx val="12"/>
              <c:layout>
                <c:manualLayout>
                  <c:x val="0"/>
                  <c:y val="-6.0697294506278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B79-4A28-BDB8-547139637D99}"/>
                </c:ext>
              </c:extLst>
            </c:dLbl>
            <c:dLbl>
              <c:idx val="13"/>
              <c:layout>
                <c:manualLayout>
                  <c:x val="0"/>
                  <c:y val="-2.923387388863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B79-4A28-BDB8-547139637D99}"/>
                </c:ext>
              </c:extLst>
            </c:dLbl>
            <c:dLbl>
              <c:idx val="14"/>
              <c:layout>
                <c:manualLayout>
                  <c:x val="2.4414988242887213E-3"/>
                  <c:y val="-2.613565001177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B79-4A28-BDB8-547139637D99}"/>
                </c:ext>
              </c:extLst>
            </c:dLbl>
            <c:dLbl>
              <c:idx val="15"/>
              <c:layout>
                <c:manualLayout>
                  <c:x val="-1.5731298014564713E-16"/>
                  <c:y val="-3.1000170460254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30-4DF4-AF87-25F27BDBA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Sheet1!$G$2:$G$17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8B79-4A28-BDB8-547139637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67155392"/>
        <c:axId val="667156112"/>
      </c:barChart>
      <c:catAx>
        <c:axId val="6671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156112"/>
        <c:crosses val="autoZero"/>
        <c:auto val="1"/>
        <c:lblAlgn val="ctr"/>
        <c:lblOffset val="100"/>
        <c:noMultiLvlLbl val="0"/>
      </c:catAx>
      <c:valAx>
        <c:axId val="66715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1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  <a:r>
              <a:rPr lang="en-US" sz="1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Missouri Carbapenemase-Producing</a:t>
            </a:r>
            <a:r>
              <a:rPr lang="en-US" sz="1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Organism (CPO) Cases by Calendar Year/Quarter (CY2021-CY2024) 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58348714911408"/>
          <c:y val="0.13057540303272797"/>
          <c:w val="0.85036327568791148"/>
          <c:h val="0.66903209087199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Sheet1!$D$23</c:f>
              <c:strCache>
                <c:ptCount val="1"/>
                <c:pt idx="0">
                  <c:v>CRE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F6-45D7-B8F0-8C200723490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F6-45D7-B8F0-8C2007234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Sheet1!$I$2:$I$17</c:f>
              <c:numCache>
                <c:formatCode>General</c:formatCode>
                <c:ptCount val="16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9</c:v>
                </c:pt>
                <c:pt idx="9">
                  <c:v>10</c:v>
                </c:pt>
                <c:pt idx="10">
                  <c:v>9</c:v>
                </c:pt>
                <c:pt idx="11">
                  <c:v>9</c:v>
                </c:pt>
                <c:pt idx="12">
                  <c:v>11</c:v>
                </c:pt>
                <c:pt idx="13">
                  <c:v>7</c:v>
                </c:pt>
                <c:pt idx="14">
                  <c:v>19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F6-45D7-B8F0-8C2007234900}"/>
            </c:ext>
          </c:extLst>
        </c:ser>
        <c:ser>
          <c:idx val="1"/>
          <c:order val="1"/>
          <c:tx>
            <c:strRef>
              <c:f>Sheet1!$E$23</c:f>
              <c:strCache>
                <c:ptCount val="1"/>
                <c:pt idx="0">
                  <c:v>CRAB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2606195272314969E-3"/>
                  <c:y val="-3.940841278738718E-2"/>
                </c:manualLayout>
              </c:layout>
              <c:tx>
                <c:rich>
                  <a:bodyPr/>
                  <a:lstStyle/>
                  <a:p>
                    <a:fld id="{7CCB15CC-CE4F-4596-95CD-EDC41C85DDC2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F6-45D7-B8F0-8C2007234900}"/>
                </c:ext>
              </c:extLst>
            </c:dLbl>
            <c:dLbl>
              <c:idx val="1"/>
              <c:layout>
                <c:manualLayout>
                  <c:x val="0"/>
                  <c:y val="-2.2519093021364102E-2"/>
                </c:manualLayout>
              </c:layout>
              <c:tx>
                <c:rich>
                  <a:bodyPr/>
                  <a:lstStyle/>
                  <a:p>
                    <a:fld id="{75BE2B33-6D06-4073-91FA-4FEF267D56B0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EF6-45D7-B8F0-8C200723490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F6-45D7-B8F0-8C2007234900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F6-45D7-B8F0-8C2007234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Sheet1!$J$2:$J$17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10</c:v>
                </c:pt>
                <c:pt idx="7">
                  <c:v>5</c:v>
                </c:pt>
                <c:pt idx="8">
                  <c:v>6</c:v>
                </c:pt>
                <c:pt idx="9">
                  <c:v>14</c:v>
                </c:pt>
                <c:pt idx="10">
                  <c:v>14</c:v>
                </c:pt>
                <c:pt idx="11">
                  <c:v>15</c:v>
                </c:pt>
                <c:pt idx="12">
                  <c:v>11</c:v>
                </c:pt>
                <c:pt idx="13">
                  <c:v>9</c:v>
                </c:pt>
                <c:pt idx="14">
                  <c:v>16</c:v>
                </c:pt>
                <c:pt idx="1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F6-45D7-B8F0-8C2007234900}"/>
            </c:ext>
          </c:extLst>
        </c:ser>
        <c:ser>
          <c:idx val="2"/>
          <c:order val="2"/>
          <c:tx>
            <c:strRef>
              <c:f>Sheet1!$F$23</c:f>
              <c:strCache>
                <c:ptCount val="1"/>
                <c:pt idx="0">
                  <c:v>CRPA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F6-45D7-B8F0-8C200723490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F6-45D7-B8F0-8C200723490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EF6-45D7-B8F0-8C2007234900}"/>
                </c:ext>
              </c:extLst>
            </c:dLbl>
            <c:dLbl>
              <c:idx val="3"/>
              <c:layout>
                <c:manualLayout>
                  <c:x val="-4.1444212565496934E-17"/>
                  <c:y val="-3.940841278738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EF6-45D7-B8F0-8C200723490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EF6-45D7-B8F0-8C200723490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EF6-45D7-B8F0-8C200723490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EF6-45D7-B8F0-8C200723490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EF6-45D7-B8F0-8C200723490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EF6-45D7-B8F0-8C200723490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EF6-45D7-B8F0-8C200723490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EF6-45D7-B8F0-8C200723490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EF6-45D7-B8F0-8C200723490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EF6-45D7-B8F0-8C2007234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Sheet1!$K$2:$K$17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EF6-45D7-B8F0-8C2007234900}"/>
            </c:ext>
          </c:extLst>
        </c:ser>
        <c:ser>
          <c:idx val="3"/>
          <c:order val="3"/>
          <c:tx>
            <c:strRef>
              <c:f>Sheet1!$G$23</c:f>
              <c:strCache>
                <c:ptCount val="1"/>
                <c:pt idx="0">
                  <c:v>Organism Unknown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EF6-45D7-B8F0-8C200723490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EF6-45D7-B8F0-8C2007234900}"/>
                </c:ext>
              </c:extLst>
            </c:dLbl>
            <c:dLbl>
              <c:idx val="2"/>
              <c:layout>
                <c:manualLayout>
                  <c:x val="0"/>
                  <c:y val="-2.8148866276705129E-2"/>
                </c:manualLayout>
              </c:layout>
              <c:tx>
                <c:rich>
                  <a:bodyPr/>
                  <a:lstStyle/>
                  <a:p>
                    <a:fld id="{D6E5B722-A5D3-453B-B9AF-D6F580EA0C90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AEF6-45D7-B8F0-8C200723490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EF6-45D7-B8F0-8C200723490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EF6-45D7-B8F0-8C200723490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EF6-45D7-B8F0-8C200723490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EF6-45D7-B8F0-8C200723490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EF6-45D7-B8F0-8C2007234900}"/>
                </c:ext>
              </c:extLst>
            </c:dLbl>
            <c:dLbl>
              <c:idx val="8"/>
              <c:layout>
                <c:manualLayout>
                  <c:x val="-7.8709949972302894E-17"/>
                  <c:y val="-1.9507325112456982E-4"/>
                </c:manualLayout>
              </c:layout>
              <c:tx>
                <c:rich>
                  <a:bodyPr/>
                  <a:lstStyle/>
                  <a:p>
                    <a:fld id="{1BFFFF22-DDE0-4D48-A60C-E98E5D4C1D0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AEF6-45D7-B8F0-8C2007234900}"/>
                </c:ext>
              </c:extLst>
            </c:dLbl>
            <c:dLbl>
              <c:idx val="9"/>
              <c:layout>
                <c:manualLayout>
                  <c:x val="0"/>
                  <c:y val="-5.1302841153417888E-3"/>
                </c:manualLayout>
              </c:layout>
              <c:tx>
                <c:rich>
                  <a:bodyPr/>
                  <a:lstStyle/>
                  <a:p>
                    <a:fld id="{5E433D8B-A340-4197-A659-6685686C3B4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AEF6-45D7-B8F0-8C2007234900}"/>
                </c:ext>
              </c:extLst>
            </c:dLbl>
            <c:dLbl>
              <c:idx val="10"/>
              <c:layout>
                <c:manualLayout>
                  <c:x val="0"/>
                  <c:y val="-1.6158330319427872E-2"/>
                </c:manualLayout>
              </c:layout>
              <c:tx>
                <c:rich>
                  <a:bodyPr/>
                  <a:lstStyle/>
                  <a:p>
                    <a:fld id="{94D7D7E8-9DA1-40A6-81ED-63508492E7E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AEF6-45D7-B8F0-8C200723490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EF6-45D7-B8F0-8C2007234900}"/>
                </c:ext>
              </c:extLst>
            </c:dLbl>
            <c:dLbl>
              <c:idx val="12"/>
              <c:layout>
                <c:manualLayout>
                  <c:x val="0"/>
                  <c:y val="-3.0963752904375693E-2"/>
                </c:manualLayout>
              </c:layout>
              <c:tx>
                <c:rich>
                  <a:bodyPr/>
                  <a:lstStyle/>
                  <a:p>
                    <a:fld id="{8693B5F2-F389-42B3-B9BF-1C23B09FD65E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AEF6-45D7-B8F0-8C2007234900}"/>
                </c:ext>
              </c:extLst>
            </c:dLbl>
            <c:dLbl>
              <c:idx val="13"/>
              <c:layout>
                <c:manualLayout>
                  <c:x val="-1.5741989994460579E-16"/>
                  <c:y val="-3.0963759498887532E-2"/>
                </c:manualLayout>
              </c:layout>
              <c:tx>
                <c:rich>
                  <a:bodyPr/>
                  <a:lstStyle/>
                  <a:p>
                    <a:fld id="{9EF8C880-B23A-4A20-BDF9-278C97DFA68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AEF6-45D7-B8F0-8C2007234900}"/>
                </c:ext>
              </c:extLst>
            </c:dLbl>
            <c:dLbl>
              <c:idx val="14"/>
              <c:layout>
                <c:manualLayout>
                  <c:x val="-4.5212390544629522E-3"/>
                  <c:y val="-3.0963752904375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EF6-45D7-B8F0-8C2007234900}"/>
                </c:ext>
              </c:extLst>
            </c:dLbl>
            <c:dLbl>
              <c:idx val="15"/>
              <c:layout>
                <c:manualLayout>
                  <c:x val="-2.146659797355315E-3"/>
                  <c:y val="-2.066678030683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C9-4193-91F2-9EEAE11B4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Sheet1!$L$2:$L$17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AEF6-45D7-B8F0-8C2007234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67155392"/>
        <c:axId val="667156112"/>
      </c:barChart>
      <c:catAx>
        <c:axId val="6671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156112"/>
        <c:crosses val="autoZero"/>
        <c:auto val="1"/>
        <c:lblAlgn val="ctr"/>
        <c:lblOffset val="100"/>
        <c:noMultiLvlLbl val="0"/>
      </c:catAx>
      <c:valAx>
        <c:axId val="66715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1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Missouri 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</a:t>
            </a:r>
            <a:r>
              <a:rPr lang="en-US" sz="1800" b="1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auris </a:t>
            </a:r>
            <a:r>
              <a:rPr lang="en-US" sz="1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 by Calendar Year/Quarter (CY2021-CY2024)</a:t>
            </a:r>
            <a:r>
              <a:rPr lang="en-US" sz="1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461507317826059"/>
          <c:y val="2.5333979649034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419838358104214E-2"/>
          <c:y val="0.12059841636196315"/>
          <c:w val="0.72901132473432007"/>
          <c:h val="0.76408635699276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New Cases - Clinical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2.3672962797250235E-17"/>
                  <c:y val="-3.0963752904375745E-2"/>
                </c:manualLayout>
              </c:layout>
              <c:tx>
                <c:rich>
                  <a:bodyPr/>
                  <a:lstStyle/>
                  <a:p>
                    <a:fld id="{DDB5B892-EA95-4DBD-ACA6-E149D2F7FEF2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A3-4BA7-8BE8-23663A8BA341}"/>
                </c:ext>
              </c:extLst>
            </c:dLbl>
            <c:dLbl>
              <c:idx val="11"/>
              <c:layout>
                <c:manualLayout>
                  <c:x val="-9.4691851189000939E-17"/>
                  <c:y val="-5.6297732553410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3-4BA7-8BE8-23663A8BA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Sheet1!$D$2:$D$17</c:f>
              <c:numCache>
                <c:formatCode>General</c:formatCode>
                <c:ptCount val="16"/>
                <c:pt idx="1">
                  <c:v>1</c:v>
                </c:pt>
                <c:pt idx="11">
                  <c:v>2</c:v>
                </c:pt>
                <c:pt idx="12">
                  <c:v>8</c:v>
                </c:pt>
                <c:pt idx="13">
                  <c:v>8</c:v>
                </c:pt>
                <c:pt idx="14">
                  <c:v>11</c:v>
                </c:pt>
                <c:pt idx="1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A3-4BA7-8BE8-23663A8BA341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New Cases - Screening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1"/>
              <c:layout>
                <c:manualLayout>
                  <c:x val="0"/>
                  <c:y val="-5.6297732553410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A3-4BA7-8BE8-23663A8BA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Sheet1!$E$2:$E$17</c:f>
              <c:numCache>
                <c:formatCode>General</c:formatCode>
                <c:ptCount val="16"/>
                <c:pt idx="11">
                  <c:v>6</c:v>
                </c:pt>
                <c:pt idx="12">
                  <c:v>9</c:v>
                </c:pt>
                <c:pt idx="13">
                  <c:v>31</c:v>
                </c:pt>
                <c:pt idx="14">
                  <c:v>60</c:v>
                </c:pt>
                <c:pt idx="1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A3-4BA7-8BE8-23663A8BA341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Repeat Cases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1"/>
              <c:layout>
                <c:manualLayout>
                  <c:x val="9.4691851189000939E-17"/>
                  <c:y val="-2.5333979649034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A3-4BA7-8BE8-23663A8BA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</c:lvl>
              </c:multiLvlStrCache>
            </c:multiLvlStrRef>
          </c:cat>
          <c:val>
            <c:numRef>
              <c:f>Sheet1!$C$2:$C$17</c:f>
              <c:numCache>
                <c:formatCode>General</c:formatCode>
                <c:ptCount val="16"/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7</c:v>
                </c:pt>
                <c:pt idx="1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A3-4BA7-8BE8-23663A8BA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67155392"/>
        <c:axId val="667156112"/>
      </c:barChart>
      <c:catAx>
        <c:axId val="6671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156112"/>
        <c:crosses val="autoZero"/>
        <c:auto val="1"/>
        <c:lblAlgn val="ctr"/>
        <c:lblOffset val="100"/>
        <c:noMultiLvlLbl val="0"/>
      </c:catAx>
      <c:valAx>
        <c:axId val="66715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1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97162740175511"/>
          <c:y val="0.4595421823644622"/>
          <c:w val="0.18273876651097698"/>
          <c:h val="0.15332844495406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7CCBA-3ED1-4B7D-8F3E-DE824A6F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F2CF0-B0FF-4583-A84D-FCC4B7103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EDD6-3C34-4371-8E79-A286124EF8A8}" type="datetimeFigureOut">
              <a:rPr lang="en-MY" smtClean="0">
                <a:latin typeface="Arial" panose="020B0604020202020204" pitchFamily="34" charset="0"/>
              </a:rPr>
              <a:t>28/3/2025</a:t>
            </a:fld>
            <a:endParaRPr lang="en-MY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5979-DF4C-464D-9380-D6E2EDC75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C401D-E649-4CC3-8CC0-93D5DDAEE9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895-2C95-4C4B-AB00-58F57617964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9B66FCF-8223-49A0-8AD4-07836B35FAE5}" type="datetimeFigureOut">
              <a:rPr lang="en-MY" smtClean="0"/>
              <a:pPr/>
              <a:t>28/3/2025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3F6CAA8-8B9F-4696-96C3-CF58CA8A4623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8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pPr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297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pPr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258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0FA5C-5580-D899-7D46-D4245C4BD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5B57F-DF46-2398-20BE-61679D243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213F3D-25EB-207E-716A-98FBDB3C8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Preliminary Q1 data as of 3/27 is a total of 205, meaning in three quarters we have done as many investigations as all of FY24.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FF9A2-FE47-16B2-3B44-F6500E4FE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pPr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670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3842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928967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37271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80875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34591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7535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742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41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402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0826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7302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4923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15479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9844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62318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10267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2504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1487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49736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22010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3108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54331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25538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00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2272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046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8623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399211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274932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850845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786629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868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545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6944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019783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317926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17553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102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053375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69422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2550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9346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67804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292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949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1202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86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256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2769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2611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1005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876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270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604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8858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214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9228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3206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343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605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96995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0241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33028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92307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6857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9631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64463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2720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8601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9290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91484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48026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065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7683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1318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66611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61736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89114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1748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42374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773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52228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46898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1849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25866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933236" cy="387221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719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8802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5468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70166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622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71322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489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>
                <a:latin typeface="Arial" panose="020B0604020202020204" pitchFamily="34" charset="0"/>
              </a:defRPr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08299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50780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170850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>
                <a:latin typeface="Arial" panose="020B0604020202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166922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283706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8628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67510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75033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>
                <a:latin typeface="Arial" panose="020B060402020202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281073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4276889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en-MY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462661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4" r:id="rId2"/>
    <p:sldLayoutId id="2147483763" r:id="rId3"/>
    <p:sldLayoutId id="2147483660" r:id="rId4"/>
    <p:sldLayoutId id="2147483662" r:id="rId5"/>
    <p:sldLayoutId id="2147483668" r:id="rId6"/>
    <p:sldLayoutId id="2147483672" r:id="rId7"/>
    <p:sldLayoutId id="2147483669" r:id="rId8"/>
    <p:sldLayoutId id="2147483670" r:id="rId9"/>
    <p:sldLayoutId id="2147483675" r:id="rId10"/>
    <p:sldLayoutId id="2147483676" r:id="rId11"/>
    <p:sldLayoutId id="2147483780" r:id="rId12"/>
    <p:sldLayoutId id="2147483781" r:id="rId13"/>
    <p:sldLayoutId id="2147483677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815" r:id="rId28"/>
    <p:sldLayoutId id="2147483816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9" r:id="rId36"/>
    <p:sldLayoutId id="2147483791" r:id="rId37"/>
    <p:sldLayoutId id="2147483792" r:id="rId38"/>
    <p:sldLayoutId id="2147483793" r:id="rId39"/>
    <p:sldLayoutId id="2147483794" r:id="rId40"/>
    <p:sldLayoutId id="2147483788" r:id="rId41"/>
    <p:sldLayoutId id="2147483796" r:id="rId42"/>
    <p:sldLayoutId id="2147483797" r:id="rId43"/>
    <p:sldLayoutId id="2147483798" r:id="rId44"/>
    <p:sldLayoutId id="2147483799" r:id="rId45"/>
    <p:sldLayoutId id="2147483800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65" r:id="rId52"/>
    <p:sldLayoutId id="2147483766" r:id="rId53"/>
    <p:sldLayoutId id="2147483767" r:id="rId54"/>
    <p:sldLayoutId id="2147483715" r:id="rId55"/>
    <p:sldLayoutId id="2147483716" r:id="rId56"/>
    <p:sldLayoutId id="2147483817" r:id="rId57"/>
    <p:sldLayoutId id="2147483818" r:id="rId58"/>
    <p:sldLayoutId id="2147483819" r:id="rId59"/>
    <p:sldLayoutId id="2147483820" r:id="rId60"/>
    <p:sldLayoutId id="2147483821" r:id="rId61"/>
    <p:sldLayoutId id="2147483822" r:id="rId62"/>
    <p:sldLayoutId id="2147483823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44" r:id="rId71"/>
    <p:sldLayoutId id="2147483745" r:id="rId72"/>
    <p:sldLayoutId id="2147483746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24" r:id="rId81"/>
    <p:sldLayoutId id="2147483743" r:id="rId82"/>
    <p:sldLayoutId id="2147483825" r:id="rId83"/>
    <p:sldLayoutId id="2147483824" r:id="rId84"/>
    <p:sldLayoutId id="2147483723" r:id="rId85"/>
    <p:sldLayoutId id="2147483770" r:id="rId86"/>
    <p:sldLayoutId id="2147483771" r:id="rId87"/>
    <p:sldLayoutId id="2147483747" r:id="rId88"/>
    <p:sldLayoutId id="2147483748" r:id="rId89"/>
    <p:sldLayoutId id="2147483749" r:id="rId90"/>
    <p:sldLayoutId id="2147483769" r:id="rId91"/>
    <p:sldLayoutId id="2147483802" r:id="rId92"/>
    <p:sldLayoutId id="2147483811" r:id="rId93"/>
    <p:sldLayoutId id="2147483805" r:id="rId94"/>
    <p:sldLayoutId id="2147483827" r:id="rId95"/>
    <p:sldLayoutId id="2147483790" r:id="rId96"/>
    <p:sldLayoutId id="2147483806" r:id="rId97"/>
    <p:sldLayoutId id="2147483808" r:id="rId98"/>
    <p:sldLayoutId id="2147483809" r:id="rId99"/>
    <p:sldLayoutId id="2147483810" r:id="rId100"/>
    <p:sldLayoutId id="2147483968" r:id="rId101"/>
    <p:sldLayoutId id="2147484055" r:id="rId102"/>
    <p:sldLayoutId id="2147484056" r:id="rId103"/>
    <p:sldLayoutId id="2147484057" r:id="rId10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healthcare-associated-infections/media/pdfs/CRE-handout-V7-508.pdf" TargetMode="External"/><Relationship Id="rId4" Type="http://schemas.openxmlformats.org/officeDocument/2006/relationships/hyperlink" Target="https://www.cdc.gov/antimicrobial-resistance/media/pdfs/2019-ar-threats-report-508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healthcare-associated-infections/media/pdfs/CRAB-handout-V7-508.pdf" TargetMode="External"/><Relationship Id="rId4" Type="http://schemas.openxmlformats.org/officeDocument/2006/relationships/hyperlink" Target="https://www.cdc.gov/antimicrobial-resistance/media/pdfs/2019-ar-threats-report-508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candida-auris/hcp/clinical-overview/index.html" TargetMode="External"/><Relationship Id="rId4" Type="http://schemas.openxmlformats.org/officeDocument/2006/relationships/hyperlink" Target="https://www.cdc.gov/antimicrobial-resistance/media/pdfs/2019-ar-threats-report-508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pseudomonas-aeruginosa/media/pdfs/crpa-handout-508.pdf" TargetMode="External"/><Relationship Id="rId4" Type="http://schemas.openxmlformats.org/officeDocument/2006/relationships/hyperlink" Target="https://www.cdc.gov/antimicrobial-resistance/media/pdfs/2019-ar-threats-report-508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1.sos.mo.gov/cmsimages/adrules/csr/current/19csr/19c20-20.pdf" TargetMode="External"/><Relationship Id="rId7" Type="http://schemas.openxmlformats.org/officeDocument/2006/relationships/hyperlink" Target="https://health.mo.gov/living/healthcondiseases/communicable/communicabledisease/pdf/reportablediseaselist2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hyperlink" Target="https://www.senate.mo.gov/16info/bts_web/Bill.aspx?SessionType=R&amp;BillID=2224649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dc.services.cdc.gov/case-definitions/carbapenemase-producing-organisms-cpo-2023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ymaws.com/www.cste.org/resource/resmgr/ps/ps2022/22-ID-05_C_auris.pdf" TargetMode="External"/><Relationship Id="rId5" Type="http://schemas.openxmlformats.org/officeDocument/2006/relationships/hyperlink" Target="https://ndc.services.cdc.gov/case-definitions/candida-auris-2023/" TargetMode="External"/><Relationship Id="rId4" Type="http://schemas.openxmlformats.org/officeDocument/2006/relationships/hyperlink" Target="https://cdn.ymaws.com/www.cste.org/resource/resmgr/ps/ps2022/22-ID-04_CPO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antimicrobial-resistance/media/pdfs/antimicrobial-resistance-threats-update-2022-508.pdf" TargetMode="External"/><Relationship Id="rId5" Type="http://schemas.openxmlformats.org/officeDocument/2006/relationships/hyperlink" Target="https://www.cdc.gov/drugresistance/biggest-threats.html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hai/mdro-guides/containment-strategy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6A18A8-7520-4114-8B47-F74D334DD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-7621" y="4128380"/>
            <a:ext cx="12192000" cy="2729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EE4F30-62DD-4C25-4FD6-73E1A2B4B9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709" r="21660"/>
          <a:stretch/>
        </p:blipFill>
        <p:spPr>
          <a:xfrm>
            <a:off x="4268275" y="276969"/>
            <a:ext cx="3655448" cy="39055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E0247D-81FF-E18E-DEAE-737659F59762}"/>
              </a:ext>
            </a:extLst>
          </p:cNvPr>
          <p:cNvSpPr txBox="1"/>
          <p:nvPr/>
        </p:nvSpPr>
        <p:spPr>
          <a:xfrm>
            <a:off x="2263288" y="4587501"/>
            <a:ext cx="5767135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chemeClr val="accent1">
                      <a:alpha val="43000"/>
                    </a:schemeClr>
                  </a:outerShdw>
                </a:effectLst>
                <a:latin typeface="+mj-lt"/>
              </a:rPr>
              <a:t>HAI/AR Program: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2FEB51-B7AE-FB18-E15C-8C6EA3A31EBC}"/>
              </a:ext>
            </a:extLst>
          </p:cNvPr>
          <p:cNvSpPr txBox="1"/>
          <p:nvPr/>
        </p:nvSpPr>
        <p:spPr>
          <a:xfrm>
            <a:off x="4728172" y="5252931"/>
            <a:ext cx="548790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Basics and Beyond</a:t>
            </a:r>
          </a:p>
        </p:txBody>
      </p:sp>
    </p:spTree>
    <p:extLst>
      <p:ext uri="{BB962C8B-B14F-4D97-AF65-F5344CB8AC3E}">
        <p14:creationId xmlns:p14="http://schemas.microsoft.com/office/powerpoint/2010/main" val="326296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CCFE-790C-CA82-F673-FE37F4FD4410}"/>
              </a:ext>
            </a:extLst>
          </p:cNvPr>
          <p:cNvSpPr txBox="1"/>
          <p:nvPr/>
        </p:nvSpPr>
        <p:spPr>
          <a:xfrm>
            <a:off x="660415" y="4114422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4EDF-264B-B9B4-B690-394E9A2ACAE5}"/>
              </a:ext>
            </a:extLst>
          </p:cNvPr>
          <p:cNvSpPr txBox="1"/>
          <p:nvPr/>
        </p:nvSpPr>
        <p:spPr>
          <a:xfrm>
            <a:off x="1546239" y="4083644"/>
            <a:ext cx="8647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Risk factors for CRE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- Indwelling medical devices (urinary and/or IV catheters)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- Prolonged antibiotic courses and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- Extensive healthcare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- Previous surgery in the past 6 months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7B4F5-CCE1-32D6-6F2C-CD1A3C4F7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" r="-1"/>
          <a:stretch/>
        </p:blipFill>
        <p:spPr>
          <a:xfrm>
            <a:off x="1691746" y="1013151"/>
            <a:ext cx="8808508" cy="2838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29A4F2E7-7287-6D96-FB50-4E727B8CE66D}"/>
              </a:ext>
            </a:extLst>
          </p:cNvPr>
          <p:cNvSpPr txBox="1"/>
          <p:nvPr/>
        </p:nvSpPr>
        <p:spPr>
          <a:xfrm>
            <a:off x="820791" y="5719608"/>
            <a:ext cx="4053897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cs typeface="Gill Sans MT"/>
              </a:rPr>
              <a:t>Source:</a:t>
            </a:r>
            <a:endParaRPr lang="en-US" sz="1200">
              <a:cs typeface="Gill Sans MT"/>
            </a:endParaRPr>
          </a:p>
          <a:p>
            <a:pPr marL="12700"/>
            <a:r>
              <a:rPr lang="en-US" sz="1200" spc="-10">
                <a:uFill>
                  <a:solidFill>
                    <a:schemeClr val="tx1"/>
                  </a:solidFill>
                </a:uFill>
                <a:cs typeface="Gill Sans 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2019 AR Threat Report</a:t>
            </a:r>
            <a:endParaRPr lang="en-US" sz="1200" spc="-10">
              <a:uFill>
                <a:solidFill>
                  <a:schemeClr val="tx1"/>
                </a:solidFill>
              </a:uFill>
              <a:cs typeface="Gill Sans MT"/>
            </a:endParaRPr>
          </a:p>
          <a:p>
            <a:pPr marL="12700"/>
            <a:r>
              <a:rPr lang="en-US" sz="1200">
                <a:uFill>
                  <a:solidFill>
                    <a:schemeClr val="tx1"/>
                  </a:solidFill>
                </a:uFill>
                <a:cs typeface="Gill Sans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CRE Information for Facilities Handout</a:t>
            </a:r>
            <a:endParaRPr lang="en-US" sz="1200">
              <a:uFill>
                <a:solidFill>
                  <a:schemeClr val="tx1"/>
                </a:solidFill>
              </a:uFill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8660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CCFE-790C-CA82-F673-FE37F4FD4410}"/>
              </a:ext>
            </a:extLst>
          </p:cNvPr>
          <p:cNvSpPr txBox="1"/>
          <p:nvPr/>
        </p:nvSpPr>
        <p:spPr>
          <a:xfrm>
            <a:off x="660415" y="4114422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4EDF-264B-B9B4-B690-394E9A2ACAE5}"/>
              </a:ext>
            </a:extLst>
          </p:cNvPr>
          <p:cNvSpPr txBox="1"/>
          <p:nvPr/>
        </p:nvSpPr>
        <p:spPr>
          <a:xfrm>
            <a:off x="1546239" y="4083644"/>
            <a:ext cx="8647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Risk factors for CRAB include:</a:t>
            </a:r>
          </a:p>
          <a:p>
            <a:pPr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- Extensive healthcare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- Severe of chronic open wounds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- Recent history of antibiotic exposure in the past 90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- Same environmental exposure as a known CRAB case</a:t>
            </a:r>
            <a:endParaRPr kumimoji="0" lang="en-MY" sz="20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7B4F5-CCE1-32D6-6F2C-CD1A3C4F7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>
          <a:xfrm>
            <a:off x="1691746" y="1013151"/>
            <a:ext cx="8808508" cy="2838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29A4F2E7-7287-6D96-FB50-4E727B8CE66D}"/>
              </a:ext>
            </a:extLst>
          </p:cNvPr>
          <p:cNvSpPr txBox="1"/>
          <p:nvPr/>
        </p:nvSpPr>
        <p:spPr>
          <a:xfrm>
            <a:off x="820791" y="5719608"/>
            <a:ext cx="4053897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0">
                <a:cs typeface="Gill Sans MT"/>
              </a:rPr>
              <a:t>Source:</a:t>
            </a:r>
            <a:endParaRPr lang="en-US" sz="1200">
              <a:cs typeface="Gill Sans MT"/>
            </a:endParaRPr>
          </a:p>
          <a:p>
            <a:pPr marL="12700"/>
            <a:r>
              <a:rPr lang="en-US" sz="1200" spc="-10">
                <a:uFill>
                  <a:solidFill>
                    <a:schemeClr val="tx1"/>
                  </a:solidFill>
                </a:uFill>
                <a:cs typeface="Gill Sans 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2019 AR Threat Report</a:t>
            </a:r>
            <a:endParaRPr lang="en-US" sz="1200" spc="-10">
              <a:uFill>
                <a:solidFill>
                  <a:schemeClr val="tx1"/>
                </a:solidFill>
              </a:uFill>
              <a:cs typeface="Gill Sans MT"/>
            </a:endParaRPr>
          </a:p>
          <a:p>
            <a:pPr marL="12700"/>
            <a:r>
              <a:rPr lang="en-US" sz="1200" spc="-10">
                <a:uFill>
                  <a:solidFill>
                    <a:schemeClr val="tx1"/>
                  </a:solidFill>
                </a:uFill>
                <a:cs typeface="Gill Sans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CRAB Information for Facilities Handout</a:t>
            </a:r>
            <a:endParaRPr lang="en-US" sz="1200">
              <a:uFill>
                <a:solidFill>
                  <a:schemeClr val="tx1"/>
                </a:solidFill>
              </a:uFill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8909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CCFE-790C-CA82-F673-FE37F4FD4410}"/>
              </a:ext>
            </a:extLst>
          </p:cNvPr>
          <p:cNvSpPr txBox="1"/>
          <p:nvPr/>
        </p:nvSpPr>
        <p:spPr>
          <a:xfrm>
            <a:off x="660415" y="4114422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4EDF-264B-B9B4-B690-394E9A2ACAE5}"/>
              </a:ext>
            </a:extLst>
          </p:cNvPr>
          <p:cNvSpPr txBox="1"/>
          <p:nvPr/>
        </p:nvSpPr>
        <p:spPr>
          <a:xfrm>
            <a:off x="1546239" y="4083644"/>
            <a:ext cx="8647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Risk factors for </a:t>
            </a:r>
            <a:r>
              <a:rPr kumimoji="0" lang="en-MY" sz="200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C. auris </a:t>
            </a: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- History of CRE infection and/or colonization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- </a:t>
            </a: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Prolonged healthcare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	Especially in LTACHs and </a:t>
            </a:r>
            <a:r>
              <a:rPr kumimoji="0" lang="en-MY" sz="200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vSNF</a:t>
            </a:r>
            <a:endParaRPr lang="en-MY" sz="200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- Indwelling medical devices (urinary and/or IV catheters)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7B4F5-CCE1-32D6-6F2C-CD1A3C4F7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>
          <a:xfrm>
            <a:off x="1691746" y="1013151"/>
            <a:ext cx="8808508" cy="2838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29A4F2E7-7287-6D96-FB50-4E727B8CE66D}"/>
              </a:ext>
            </a:extLst>
          </p:cNvPr>
          <p:cNvSpPr txBox="1"/>
          <p:nvPr/>
        </p:nvSpPr>
        <p:spPr>
          <a:xfrm>
            <a:off x="820791" y="5719608"/>
            <a:ext cx="4053897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0">
                <a:cs typeface="Gill Sans MT"/>
              </a:rPr>
              <a:t>Source:</a:t>
            </a:r>
            <a:endParaRPr lang="en-US" sz="1200">
              <a:cs typeface="Gill Sans MT"/>
            </a:endParaRPr>
          </a:p>
          <a:p>
            <a:pPr marL="12700"/>
            <a:r>
              <a:rPr lang="en-US" sz="1200" spc="-10">
                <a:uFill>
                  <a:solidFill>
                    <a:schemeClr val="tx1"/>
                  </a:solidFill>
                </a:uFill>
                <a:cs typeface="Gill Sans 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2019 AR Threat Report</a:t>
            </a:r>
            <a:endParaRPr lang="en-US" sz="1200" spc="-10">
              <a:uFill>
                <a:solidFill>
                  <a:schemeClr val="tx1"/>
                </a:solidFill>
              </a:uFill>
              <a:cs typeface="Gill Sans MT"/>
            </a:endParaRPr>
          </a:p>
          <a:p>
            <a:pPr marL="12700"/>
            <a:r>
              <a:rPr lang="en-US" sz="1200" spc="-10">
                <a:uFill>
                  <a:solidFill>
                    <a:schemeClr val="tx1"/>
                  </a:solidFill>
                </a:uFill>
                <a:cs typeface="Gill Sans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Clinical Overview of </a:t>
            </a:r>
            <a:r>
              <a:rPr lang="en-US" sz="1200" i="1" spc="-10">
                <a:uFill>
                  <a:solidFill>
                    <a:schemeClr val="tx1"/>
                  </a:solidFill>
                </a:uFill>
                <a:cs typeface="Gill Sans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Candida auris</a:t>
            </a:r>
            <a:endParaRPr lang="en-US" sz="1200" i="1">
              <a:uFill>
                <a:solidFill>
                  <a:schemeClr val="tx1"/>
                </a:solidFill>
              </a:uFill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8136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CCFE-790C-CA82-F673-FE37F4FD4410}"/>
              </a:ext>
            </a:extLst>
          </p:cNvPr>
          <p:cNvSpPr txBox="1"/>
          <p:nvPr/>
        </p:nvSpPr>
        <p:spPr>
          <a:xfrm>
            <a:off x="660415" y="4114422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4EDF-264B-B9B4-B690-394E9A2ACAE5}"/>
              </a:ext>
            </a:extLst>
          </p:cNvPr>
          <p:cNvSpPr txBox="1"/>
          <p:nvPr/>
        </p:nvSpPr>
        <p:spPr>
          <a:xfrm>
            <a:off x="1546239" y="4083644"/>
            <a:ext cx="8647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Risk factors for CRPA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- Extensive healthcare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- Severe or chronic open wounds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- Same environmental exposure as a known CRPA case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- Recent </a:t>
            </a: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history of antibiotic exposure in the past 90 days</a:t>
            </a:r>
            <a:endParaRPr kumimoji="0" lang="en-MY" sz="20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7B4F5-CCE1-32D6-6F2C-CD1A3C4F7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>
          <a:xfrm>
            <a:off x="1691746" y="1013151"/>
            <a:ext cx="8808508" cy="2838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29A4F2E7-7287-6D96-FB50-4E727B8CE66D}"/>
              </a:ext>
            </a:extLst>
          </p:cNvPr>
          <p:cNvSpPr txBox="1"/>
          <p:nvPr/>
        </p:nvSpPr>
        <p:spPr>
          <a:xfrm>
            <a:off x="820791" y="5719608"/>
            <a:ext cx="4053897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0">
                <a:cs typeface="Gill Sans MT"/>
              </a:rPr>
              <a:t>Source:</a:t>
            </a:r>
            <a:endParaRPr lang="en-US" sz="1200">
              <a:cs typeface="Gill Sans MT"/>
            </a:endParaRPr>
          </a:p>
          <a:p>
            <a:pPr marL="12700"/>
            <a:r>
              <a:rPr lang="en-US" sz="1200" spc="-10">
                <a:uFill>
                  <a:solidFill>
                    <a:schemeClr val="tx1"/>
                  </a:solidFill>
                </a:uFill>
                <a:cs typeface="Gill Sans 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2019 AR Threat Report</a:t>
            </a:r>
            <a:endParaRPr lang="en-US" sz="1200" spc="-10">
              <a:uFill>
                <a:solidFill>
                  <a:schemeClr val="tx1"/>
                </a:solidFill>
              </a:uFill>
              <a:cs typeface="Gill Sans MT"/>
            </a:endParaRPr>
          </a:p>
          <a:p>
            <a:pPr marL="12700"/>
            <a:r>
              <a:rPr lang="en-US" sz="1200" spc="-10">
                <a:uFill>
                  <a:solidFill>
                    <a:schemeClr val="tx1"/>
                  </a:solidFill>
                </a:uFill>
                <a:cs typeface="Gill Sans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CRPA Information for Facilities Handout</a:t>
            </a:r>
            <a:endParaRPr lang="en-US" sz="1200">
              <a:uFill>
                <a:solidFill>
                  <a:schemeClr val="tx1"/>
                </a:solidFill>
              </a:uFill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28053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1377509" y="1650878"/>
            <a:ext cx="9192996" cy="35562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5013874" y="2705724"/>
            <a:ext cx="5225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Core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9BFD7-21B1-B3A4-429C-8C8B7FF9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29" y="1785985"/>
            <a:ext cx="3292125" cy="3286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09F81F-AD56-FB45-A9FA-89E4523551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41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CCFE-790C-CA82-F673-FE37F4FD4410}"/>
              </a:ext>
            </a:extLst>
          </p:cNvPr>
          <p:cNvSpPr txBox="1"/>
          <p:nvPr/>
        </p:nvSpPr>
        <p:spPr>
          <a:xfrm>
            <a:off x="660413" y="1710568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4EDF-264B-B9B4-B690-394E9A2ACAE5}"/>
              </a:ext>
            </a:extLst>
          </p:cNvPr>
          <p:cNvSpPr txBox="1"/>
          <p:nvPr/>
        </p:nvSpPr>
        <p:spPr>
          <a:xfrm>
            <a:off x="1546236" y="1679790"/>
            <a:ext cx="99853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The HAI/AR Program is currently 100% funded through federal grants from CDC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     - ELC Core Project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    - SHARP </a:t>
            </a:r>
            <a:r>
              <a:rPr kumimoji="0" lang="en-MY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(ends 07/2026)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     - SHARP 2 </a:t>
            </a:r>
            <a:r>
              <a:rPr lang="en-MY" sz="1600" i="1" dirty="0">
                <a:solidFill>
                  <a:srgbClr val="FFFFFF"/>
                </a:solidFill>
                <a:latin typeface="Montserrat" panose="00000500000000000000" pitchFamily="2" charset="0"/>
              </a:rPr>
              <a:t>(ends 07/2027)</a:t>
            </a:r>
            <a:endParaRPr lang="en-MY" sz="2000" i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6533E-2BC0-3C48-2424-E1FBD8B32789}"/>
              </a:ext>
            </a:extLst>
          </p:cNvPr>
          <p:cNvSpPr txBox="1"/>
          <p:nvPr/>
        </p:nvSpPr>
        <p:spPr>
          <a:xfrm>
            <a:off x="660411" y="3587298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F0BAA-C581-981D-83D1-9AAD9D471C49}"/>
              </a:ext>
            </a:extLst>
          </p:cNvPr>
          <p:cNvSpPr txBox="1"/>
          <p:nvPr/>
        </p:nvSpPr>
        <p:spPr>
          <a:xfrm>
            <a:off x="1546236" y="3556520"/>
            <a:ext cx="99853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cs typeface="Arial" panose="020B0604020202020204" pitchFamily="34" charset="0"/>
              </a:rPr>
              <a:t>Program duties are inclusive of 3 major areas of focus: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cs typeface="Arial" panose="020B0604020202020204" pitchFamily="34" charset="0"/>
              </a:rPr>
              <a:t>     - Epidemiology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cs typeface="Arial" panose="020B0604020202020204" pitchFamily="34" charset="0"/>
              </a:rPr>
              <a:t>     - Infection Prevention and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cs typeface="Arial" panose="020B0604020202020204" pitchFamily="34" charset="0"/>
              </a:rPr>
              <a:t>     - Antimicrobial Stewardship</a:t>
            </a:r>
          </a:p>
        </p:txBody>
      </p:sp>
    </p:spTree>
    <p:extLst>
      <p:ext uri="{BB962C8B-B14F-4D97-AF65-F5344CB8AC3E}">
        <p14:creationId xmlns:p14="http://schemas.microsoft.com/office/powerpoint/2010/main" val="24344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440F14-BE99-0224-2770-60A08B06D155}"/>
              </a:ext>
            </a:extLst>
          </p:cNvPr>
          <p:cNvSpPr/>
          <p:nvPr/>
        </p:nvSpPr>
        <p:spPr>
          <a:xfrm>
            <a:off x="1079770" y="1711428"/>
            <a:ext cx="3138792" cy="40955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132AFB-D672-A2A0-D8C2-5B210B80AEA6}"/>
              </a:ext>
            </a:extLst>
          </p:cNvPr>
          <p:cNvSpPr txBox="1"/>
          <p:nvPr/>
        </p:nvSpPr>
        <p:spPr>
          <a:xfrm>
            <a:off x="1794832" y="3388079"/>
            <a:ext cx="1718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Arial" panose="020B0604020202020204" pitchFamily="34" charset="0"/>
              </a:rPr>
              <a:t>Epidemiology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E9F4C9-7FD9-8A0E-B66C-5E0530D97C4E}"/>
              </a:ext>
            </a:extLst>
          </p:cNvPr>
          <p:cNvSpPr txBox="1"/>
          <p:nvPr/>
        </p:nvSpPr>
        <p:spPr>
          <a:xfrm>
            <a:off x="1079770" y="3695856"/>
            <a:ext cx="3138792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chemeClr val="bg1"/>
                </a:solidFill>
                <a:cs typeface="Arial" panose="020B0604020202020204" pitchFamily="34" charset="0"/>
              </a:rPr>
              <a:t>Review MDRO reports for response and/or outreach needs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chemeClr val="bg1"/>
                </a:solidFill>
                <a:cs typeface="Arial" panose="020B0604020202020204" pitchFamily="34" charset="0"/>
              </a:rPr>
              <a:t>Track MDRO-related healthcare facility transfers for containment and education efforts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chemeClr val="bg1"/>
                </a:solidFill>
                <a:cs typeface="Arial" panose="020B0604020202020204" pitchFamily="34" charset="0"/>
              </a:rPr>
              <a:t>Coordinate with MSPHL and ARLN partner (MNPHL) are testing/screening needs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866C4-BCF3-BE72-5EBE-E08D299EAB0F}"/>
              </a:ext>
            </a:extLst>
          </p:cNvPr>
          <p:cNvSpPr/>
          <p:nvPr/>
        </p:nvSpPr>
        <p:spPr>
          <a:xfrm>
            <a:off x="4526604" y="1711428"/>
            <a:ext cx="3115976" cy="40955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6CD509-D9DB-68E3-9F55-95AF47159E3D}"/>
              </a:ext>
            </a:extLst>
          </p:cNvPr>
          <p:cNvSpPr txBox="1"/>
          <p:nvPr/>
        </p:nvSpPr>
        <p:spPr>
          <a:xfrm>
            <a:off x="5020458" y="3381780"/>
            <a:ext cx="21510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Open Sans SemiBold" panose="020B0706030804020204" pitchFamily="34" charset="0"/>
                <a:cs typeface="Arial" panose="020B0604020202020204" pitchFamily="34" charset="0"/>
              </a:rPr>
              <a:t>Infection Prevention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F57721-7791-33C6-5B19-70592D2B4593}"/>
              </a:ext>
            </a:extLst>
          </p:cNvPr>
          <p:cNvSpPr txBox="1"/>
          <p:nvPr/>
        </p:nvSpPr>
        <p:spPr>
          <a:xfrm>
            <a:off x="4526604" y="3672449"/>
            <a:ext cx="313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>
                <a:cs typeface="Arial" panose="020B0604020202020204" pitchFamily="34" charset="0"/>
              </a:rPr>
              <a:t>Assess and address gaps in IPC practices for all healthcare settings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>
                <a:cs typeface="Arial" panose="020B0604020202020204" pitchFamily="34" charset="0"/>
              </a:rPr>
              <a:t>Use data-driven prevention strategies to promote and improve IPC practices across the state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>
                <a:cs typeface="Arial" panose="020B0604020202020204" pitchFamily="34" charset="0"/>
              </a:rPr>
              <a:t>Coordinate IP education for healthcare facilities and collaborative healthcare organizations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4149E9-6ADC-4715-0A65-BE9712004033}"/>
              </a:ext>
            </a:extLst>
          </p:cNvPr>
          <p:cNvSpPr/>
          <p:nvPr/>
        </p:nvSpPr>
        <p:spPr>
          <a:xfrm>
            <a:off x="7973438" y="1711428"/>
            <a:ext cx="3138792" cy="40955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Placeholder 34" descr="Soap on hand">
            <a:extLst>
              <a:ext uri="{FF2B5EF4-FFF2-40B4-BE49-F238E27FC236}">
                <a16:creationId xmlns:a16="http://schemas.microsoft.com/office/drawing/2014/main" id="{96D1897D-BB97-FA6F-48FB-148693764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" b="708"/>
          <a:stretch/>
        </p:blipFill>
        <p:spPr>
          <a:xfrm>
            <a:off x="4523623" y="973709"/>
            <a:ext cx="3138792" cy="20629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81C3C96-8E7E-7D4F-9851-A75766754EFC}"/>
              </a:ext>
            </a:extLst>
          </p:cNvPr>
          <p:cNvSpPr txBox="1"/>
          <p:nvPr/>
        </p:nvSpPr>
        <p:spPr>
          <a:xfrm>
            <a:off x="8091001" y="3388079"/>
            <a:ext cx="2903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+mj-lt"/>
                <a:ea typeface="Open Sans SemiBold" panose="020B0706030804020204" pitchFamily="34" charset="0"/>
                <a:cs typeface="Arial" panose="020B0604020202020204" pitchFamily="34" charset="0"/>
              </a:rPr>
              <a:t>Antimicrobial Stewardship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3A71A0-0C44-7F7B-9947-CCC0CDD70628}"/>
              </a:ext>
            </a:extLst>
          </p:cNvPr>
          <p:cNvSpPr txBox="1"/>
          <p:nvPr/>
        </p:nvSpPr>
        <p:spPr>
          <a:xfrm>
            <a:off x="7973438" y="3685844"/>
            <a:ext cx="313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chemeClr val="bg1"/>
                </a:solidFill>
                <a:cs typeface="Arial" panose="020B0604020202020204" pitchFamily="34" charset="0"/>
              </a:rPr>
              <a:t>Facilitate improvements in AS practices for all healthcare settings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chemeClr val="bg1"/>
                </a:solidFill>
                <a:cs typeface="Arial" panose="020B0604020202020204" pitchFamily="34" charset="0"/>
              </a:rPr>
              <a:t>Track and report on antibiotic utilization across the spectrum of healthcare within the state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chemeClr val="bg1"/>
                </a:solidFill>
                <a:cs typeface="Arial" panose="020B0604020202020204" pitchFamily="34" charset="0"/>
              </a:rPr>
              <a:t>Coordinate AS education for healthcare facilities and collaborative healthcare organizations</a:t>
            </a:r>
          </a:p>
        </p:txBody>
      </p:sp>
      <p:pic>
        <p:nvPicPr>
          <p:cNvPr id="30" name="Picture Placeholder 32" descr="Researcher examining growth in a petrie dish">
            <a:extLst>
              <a:ext uri="{FF2B5EF4-FFF2-40B4-BE49-F238E27FC236}">
                <a16:creationId xmlns:a16="http://schemas.microsoft.com/office/drawing/2014/main" id="{802282F8-2DFB-3C55-8FC1-DCD81031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1076789" y="977933"/>
            <a:ext cx="3138792" cy="2062906"/>
          </a:xfrm>
          <a:prstGeom prst="rect">
            <a:avLst/>
          </a:prstGeom>
        </p:spPr>
      </p:pic>
      <p:pic>
        <p:nvPicPr>
          <p:cNvPr id="32" name="Picture Placeholder 36" descr="Close-up unopened pill packets">
            <a:extLst>
              <a:ext uri="{FF2B5EF4-FFF2-40B4-BE49-F238E27FC236}">
                <a16:creationId xmlns:a16="http://schemas.microsoft.com/office/drawing/2014/main" id="{79924377-54F7-B833-0431-B8DC32FAD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/>
        </p:blipFill>
        <p:spPr>
          <a:xfrm>
            <a:off x="7973438" y="973709"/>
            <a:ext cx="3138792" cy="206290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A0CB3A8-C1F2-287D-5CD5-3B934983B6B7}"/>
              </a:ext>
            </a:extLst>
          </p:cNvPr>
          <p:cNvSpPr/>
          <p:nvPr/>
        </p:nvSpPr>
        <p:spPr>
          <a:xfrm>
            <a:off x="2402205" y="2824967"/>
            <a:ext cx="548640" cy="5505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2540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Graphic 17" descr="Magnifying glass with solid fill">
            <a:extLst>
              <a:ext uri="{FF2B5EF4-FFF2-40B4-BE49-F238E27FC236}">
                <a16:creationId xmlns:a16="http://schemas.microsoft.com/office/drawing/2014/main" id="{9407BC73-0CB5-7681-2AF3-29EA7D5A0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47925" y="2848533"/>
            <a:ext cx="457200" cy="457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6FA4F32-E333-22E4-5E9E-F927431AD8CF}"/>
              </a:ext>
            </a:extLst>
          </p:cNvPr>
          <p:cNvSpPr/>
          <p:nvPr/>
        </p:nvSpPr>
        <p:spPr>
          <a:xfrm>
            <a:off x="5774469" y="2827642"/>
            <a:ext cx="548640" cy="548640"/>
          </a:xfrm>
          <a:prstGeom prst="ellipse">
            <a:avLst/>
          </a:prstGeom>
          <a:solidFill>
            <a:srgbClr val="CEDCDD"/>
          </a:solidFill>
          <a:ln w="38100">
            <a:solidFill>
              <a:schemeClr val="tx1"/>
            </a:solidFill>
          </a:ln>
          <a:effectLst>
            <a:outerShdw blurRad="2540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" name="Graphic 22" descr="Immunity with solid fill">
            <a:extLst>
              <a:ext uri="{FF2B5EF4-FFF2-40B4-BE49-F238E27FC236}">
                <a16:creationId xmlns:a16="http://schemas.microsoft.com/office/drawing/2014/main" id="{8FEEE44C-D6FB-FB0B-06F0-4494E4222D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20189" y="2869955"/>
            <a:ext cx="457200" cy="4572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50CB15F-0EDB-E302-66E3-1E8F5520D0DF}"/>
              </a:ext>
            </a:extLst>
          </p:cNvPr>
          <p:cNvSpPr/>
          <p:nvPr/>
        </p:nvSpPr>
        <p:spPr>
          <a:xfrm>
            <a:off x="9241155" y="2829639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2540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Graphic 27" descr="Medicine with solid fill">
            <a:extLst>
              <a:ext uri="{FF2B5EF4-FFF2-40B4-BE49-F238E27FC236}">
                <a16:creationId xmlns:a16="http://schemas.microsoft.com/office/drawing/2014/main" id="{8A33696E-80AE-A1BC-60DA-6A55C2EBE3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286875" y="287249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5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CCFE-790C-CA82-F673-FE37F4FD4410}"/>
              </a:ext>
            </a:extLst>
          </p:cNvPr>
          <p:cNvSpPr txBox="1"/>
          <p:nvPr/>
        </p:nvSpPr>
        <p:spPr>
          <a:xfrm>
            <a:off x="669936" y="1903577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4EDF-264B-B9B4-B690-394E9A2ACAE5}"/>
              </a:ext>
            </a:extLst>
          </p:cNvPr>
          <p:cNvSpPr txBox="1"/>
          <p:nvPr/>
        </p:nvSpPr>
        <p:spPr>
          <a:xfrm>
            <a:off x="669936" y="1235758"/>
            <a:ext cx="9985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</a:rPr>
              <a:t>Is surveillance required for HAI/AR conditions?</a:t>
            </a:r>
            <a:endParaRPr lang="en-MY" sz="2000" i="1" dirty="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DB8F7-0DDE-4F48-97F4-7893F557CE4D}"/>
              </a:ext>
            </a:extLst>
          </p:cNvPr>
          <p:cNvSpPr txBox="1"/>
          <p:nvPr/>
        </p:nvSpPr>
        <p:spPr>
          <a:xfrm>
            <a:off x="1470035" y="1879323"/>
            <a:ext cx="8731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CROs, especially CPOs, and C auris are some conditions are to be monitored as requirements from federal grants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3C7272-CB89-B83F-2C52-AE6BA3DAE4EC}"/>
              </a:ext>
            </a:extLst>
          </p:cNvPr>
          <p:cNvSpPr txBox="1"/>
          <p:nvPr/>
        </p:nvSpPr>
        <p:spPr>
          <a:xfrm>
            <a:off x="669936" y="2809705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+mj-lt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A710BE-E82E-821D-6F72-D0ECD955F46C}"/>
              </a:ext>
            </a:extLst>
          </p:cNvPr>
          <p:cNvSpPr txBox="1"/>
          <p:nvPr/>
        </p:nvSpPr>
        <p:spPr>
          <a:xfrm>
            <a:off x="1470035" y="2785451"/>
            <a:ext cx="8731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Missouri state mandates also exist related to reporting these organism types</a:t>
            </a:r>
            <a:endParaRPr kumimoji="0" lang="en-MY" sz="20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B5D2F1-BD9E-347C-F4E7-9DD2DEE57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76343"/>
              </p:ext>
            </p:extLst>
          </p:nvPr>
        </p:nvGraphicFramePr>
        <p:xfrm>
          <a:off x="669936" y="3870666"/>
          <a:ext cx="11142444" cy="176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7">
                  <a:extLst>
                    <a:ext uri="{9D8B030D-6E8A-4147-A177-3AD203B41FA5}">
                      <a16:colId xmlns:a16="http://schemas.microsoft.com/office/drawing/2014/main" val="4290564086"/>
                    </a:ext>
                  </a:extLst>
                </a:gridCol>
                <a:gridCol w="2889209">
                  <a:extLst>
                    <a:ext uri="{9D8B030D-6E8A-4147-A177-3AD203B41FA5}">
                      <a16:colId xmlns:a16="http://schemas.microsoft.com/office/drawing/2014/main" val="4084869044"/>
                    </a:ext>
                  </a:extLst>
                </a:gridCol>
                <a:gridCol w="578526">
                  <a:extLst>
                    <a:ext uri="{9D8B030D-6E8A-4147-A177-3AD203B41FA5}">
                      <a16:colId xmlns:a16="http://schemas.microsoft.com/office/drawing/2014/main" val="2999338575"/>
                    </a:ext>
                  </a:extLst>
                </a:gridCol>
                <a:gridCol w="3284154">
                  <a:extLst>
                    <a:ext uri="{9D8B030D-6E8A-4147-A177-3AD203B41FA5}">
                      <a16:colId xmlns:a16="http://schemas.microsoft.com/office/drawing/2014/main" val="4050535247"/>
                    </a:ext>
                  </a:extLst>
                </a:gridCol>
                <a:gridCol w="476268">
                  <a:extLst>
                    <a:ext uri="{9D8B030D-6E8A-4147-A177-3AD203B41FA5}">
                      <a16:colId xmlns:a16="http://schemas.microsoft.com/office/drawing/2014/main" val="3972360523"/>
                    </a:ext>
                  </a:extLst>
                </a:gridCol>
                <a:gridCol w="3237880">
                  <a:extLst>
                    <a:ext uri="{9D8B030D-6E8A-4147-A177-3AD203B41FA5}">
                      <a16:colId xmlns:a16="http://schemas.microsoft.com/office/drawing/2014/main" val="574204001"/>
                    </a:ext>
                  </a:extLst>
                </a:gridCol>
              </a:tblGrid>
              <a:tr h="1769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 19 CSR 20-20.020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Novel and/emerging diseases should be reported immediately upon identification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 19 CSR 20-20.020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Any suspected outbreak, including HAIs, should be reported within 24hrs of identification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 SB 579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Aggregate CRE cases from healthcare facilities should be reported quarterly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401446"/>
                  </a:ext>
                </a:extLst>
              </a:tr>
            </a:tbl>
          </a:graphicData>
        </a:graphic>
      </p:graphicFrame>
      <p:pic>
        <p:nvPicPr>
          <p:cNvPr id="16" name="Graphic 15" descr="Contract with solid fill">
            <a:extLst>
              <a:ext uri="{FF2B5EF4-FFF2-40B4-BE49-F238E27FC236}">
                <a16:creationId xmlns:a16="http://schemas.microsoft.com/office/drawing/2014/main" id="{EEA100FE-C966-888B-0FCB-38769BBA3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7174" y="3820116"/>
            <a:ext cx="914400" cy="914400"/>
          </a:xfrm>
          <a:prstGeom prst="rect">
            <a:avLst/>
          </a:prstGeom>
        </p:spPr>
      </p:pic>
      <p:pic>
        <p:nvPicPr>
          <p:cNvPr id="17" name="Graphic 16" descr="Contract with solid fill">
            <a:extLst>
              <a:ext uri="{FF2B5EF4-FFF2-40B4-BE49-F238E27FC236}">
                <a16:creationId xmlns:a16="http://schemas.microsoft.com/office/drawing/2014/main" id="{5840EBB4-CBDA-EE4C-1BF7-F26DEC937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025" y="3820116"/>
            <a:ext cx="914400" cy="914400"/>
          </a:xfrm>
          <a:prstGeom prst="rect">
            <a:avLst/>
          </a:prstGeom>
        </p:spPr>
      </p:pic>
      <p:pic>
        <p:nvPicPr>
          <p:cNvPr id="18" name="Graphic 17" descr="Contract with solid fill">
            <a:extLst>
              <a:ext uri="{FF2B5EF4-FFF2-40B4-BE49-F238E27FC236}">
                <a16:creationId xmlns:a16="http://schemas.microsoft.com/office/drawing/2014/main" id="{F912739E-C87E-49BE-CFA2-ED10CFF0C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0714" y="3824885"/>
            <a:ext cx="914400" cy="914400"/>
          </a:xfrm>
          <a:prstGeom prst="rect">
            <a:avLst/>
          </a:prstGeom>
        </p:spPr>
      </p:pic>
      <p:sp>
        <p:nvSpPr>
          <p:cNvPr id="19" name="object 5">
            <a:extLst>
              <a:ext uri="{FF2B5EF4-FFF2-40B4-BE49-F238E27FC236}">
                <a16:creationId xmlns:a16="http://schemas.microsoft.com/office/drawing/2014/main" id="{100DC611-6C7B-4DF7-6C83-6DE329451049}"/>
              </a:ext>
            </a:extLst>
          </p:cNvPr>
          <p:cNvSpPr txBox="1"/>
          <p:nvPr/>
        </p:nvSpPr>
        <p:spPr>
          <a:xfrm>
            <a:off x="1288483" y="5906185"/>
            <a:ext cx="4243122" cy="3949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cs typeface="Gill Sans MT"/>
              </a:rPr>
              <a:t>Source:</a:t>
            </a:r>
            <a:endParaRPr lang="en-US" sz="1200" spc="-10"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0">
                <a:cs typeface="Gill Sans 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 List of Reportable Diseases and Conditions</a:t>
            </a:r>
            <a:endParaRPr lang="en-US" sz="1200"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43147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1377509" y="1650878"/>
            <a:ext cx="9192996" cy="35562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5013874" y="2705724"/>
            <a:ext cx="5225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Case Monitoring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9BFD7-21B1-B3A4-429C-8C8B7FF9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29" y="1785985"/>
            <a:ext cx="3292125" cy="3286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7EC55C-3473-02AE-8F09-713E37D3EA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Case Monitoring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D2CD8-9B68-D204-9A86-9AC6FBEB01BD}"/>
              </a:ext>
            </a:extLst>
          </p:cNvPr>
          <p:cNvSpPr txBox="1"/>
          <p:nvPr/>
        </p:nvSpPr>
        <p:spPr>
          <a:xfrm>
            <a:off x="1749729" y="1415594"/>
            <a:ext cx="923794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Montserrat"/>
              </a:rPr>
              <a:t>Historically, HAI/AR </a:t>
            </a:r>
            <a:r>
              <a:rPr lang="en-US" sz="2000" dirty="0"/>
              <a:t>case jurisdiction was assigned by jurisdiction of healthcare facility since this is how investigations/responses occur. CDC recently shifted this for CPOs, assigning case jurisdiction based on patient residence. </a:t>
            </a:r>
            <a:r>
              <a:rPr lang="en-US" sz="2000" i="1" dirty="0"/>
              <a:t>C. auris </a:t>
            </a:r>
            <a:r>
              <a:rPr lang="en-US" sz="2000" dirty="0"/>
              <a:t>case jurisdiction is based on healthcare facility jurisdiction.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85806-9541-7B16-3A0D-671276CBB90A}"/>
              </a:ext>
            </a:extLst>
          </p:cNvPr>
          <p:cNvSpPr txBox="1"/>
          <p:nvPr/>
        </p:nvSpPr>
        <p:spPr>
          <a:xfrm>
            <a:off x="873429" y="1536618"/>
            <a:ext cx="8763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+mj-lt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421C2E-1F94-E966-D0E5-3A151539A03B}"/>
              </a:ext>
            </a:extLst>
          </p:cNvPr>
          <p:cNvSpPr txBox="1"/>
          <p:nvPr/>
        </p:nvSpPr>
        <p:spPr>
          <a:xfrm>
            <a:off x="873430" y="3300424"/>
            <a:ext cx="8763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+mj-lt"/>
              </a:rPr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9E041E-1A71-AEBB-567F-2AC97BFBD2AF}"/>
              </a:ext>
            </a:extLst>
          </p:cNvPr>
          <p:cNvSpPr txBox="1"/>
          <p:nvPr/>
        </p:nvSpPr>
        <p:spPr>
          <a:xfrm>
            <a:off x="873429" y="5177932"/>
            <a:ext cx="8763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ED122-5A2A-5EBC-7BE2-03DD3BBBE3A0}"/>
              </a:ext>
            </a:extLst>
          </p:cNvPr>
          <p:cNvSpPr txBox="1"/>
          <p:nvPr/>
        </p:nvSpPr>
        <p:spPr>
          <a:xfrm>
            <a:off x="1749729" y="3281374"/>
            <a:ext cx="923794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In 2025, the HAI/AR Program began efforts to capture both CPO cases by patient residence and CPO investigations by healthcare facility jurisdiction. However, CPO case data from prior years does include non-Missouri residents if the report was identified from Missouri healthcare facilities.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368C4-7BB1-4BEB-5A96-7EF9CC0456AD}"/>
              </a:ext>
            </a:extLst>
          </p:cNvPr>
          <p:cNvSpPr txBox="1"/>
          <p:nvPr/>
        </p:nvSpPr>
        <p:spPr>
          <a:xfrm>
            <a:off x="1749728" y="5147154"/>
            <a:ext cx="923794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CPO and </a:t>
            </a:r>
            <a:r>
              <a:rPr lang="en-US" sz="2000" b="1" i="1" dirty="0"/>
              <a:t>C. auris </a:t>
            </a:r>
            <a:r>
              <a:rPr lang="en-US" sz="2000" b="1" dirty="0"/>
              <a:t>conditions will be included in later ShowMe WorldCare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95E6-68CB-4DD6-9E75-CCFEFB42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6" y="375208"/>
            <a:ext cx="10515600" cy="886732"/>
          </a:xfrm>
        </p:spPr>
        <p:txBody>
          <a:bodyPr/>
          <a:lstStyle/>
          <a:p>
            <a:pPr algn="l"/>
            <a:r>
              <a:rPr lang="en-US"/>
              <a:t>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2879A-7363-E792-A62B-16E6C5BE5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49C684-6B5B-4E5C-AC29-E604123305A9}"/>
              </a:ext>
            </a:extLst>
          </p:cNvPr>
          <p:cNvSpPr/>
          <p:nvPr/>
        </p:nvSpPr>
        <p:spPr>
          <a:xfrm>
            <a:off x="757237" y="1842293"/>
            <a:ext cx="10677522" cy="530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MY">
                <a:solidFill>
                  <a:schemeClr val="bg1"/>
                </a:solidFill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Review HAI/AR Program background and topics of focus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4487F5-B41A-4272-AC3A-507640315968}"/>
              </a:ext>
            </a:extLst>
          </p:cNvPr>
          <p:cNvSpPr/>
          <p:nvPr/>
        </p:nvSpPr>
        <p:spPr>
          <a:xfrm>
            <a:off x="757236" y="2546181"/>
            <a:ext cx="10677523" cy="530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MY">
                <a:solidFill>
                  <a:schemeClr val="bg1"/>
                </a:solidFill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Understand HAI/AR Program core functions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5BEA543-C876-4CE0-AE9E-AAA56F9DB120}"/>
              </a:ext>
            </a:extLst>
          </p:cNvPr>
          <p:cNvSpPr/>
          <p:nvPr/>
        </p:nvSpPr>
        <p:spPr>
          <a:xfrm>
            <a:off x="757237" y="3250069"/>
            <a:ext cx="10677524" cy="530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MY">
                <a:solidFill>
                  <a:schemeClr val="bg1"/>
                </a:solidFill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Observe HAI/AR Program reported case volume and distribution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85248D8-2AC6-4C68-90CC-74B5BCCDA5CA}"/>
              </a:ext>
            </a:extLst>
          </p:cNvPr>
          <p:cNvSpPr/>
          <p:nvPr/>
        </p:nvSpPr>
        <p:spPr>
          <a:xfrm>
            <a:off x="757236" y="3954172"/>
            <a:ext cx="10677525" cy="530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MY">
                <a:solidFill>
                  <a:schemeClr val="bg1"/>
                </a:solidFill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Review Infection Prevention &amp; Antimicrobial Stewardship Efforts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17FFEB-B55D-4448-96FE-D885083E0273}"/>
              </a:ext>
            </a:extLst>
          </p:cNvPr>
          <p:cNvSpPr/>
          <p:nvPr/>
        </p:nvSpPr>
        <p:spPr>
          <a:xfrm>
            <a:off x="757237" y="4657845"/>
            <a:ext cx="10677524" cy="530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MY" dirty="0">
                <a:solidFill>
                  <a:schemeClr val="bg1"/>
                </a:solidFill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Discuss HAI/AR opportunities for LPHAs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E3CC12-83FE-8FF6-4194-463B8F501A7A}"/>
              </a:ext>
            </a:extLst>
          </p:cNvPr>
          <p:cNvSpPr/>
          <p:nvPr/>
        </p:nvSpPr>
        <p:spPr>
          <a:xfrm>
            <a:off x="838200" y="187907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50B3AA-3DB5-5CCC-34F9-31CA3A8C4DDE}"/>
              </a:ext>
            </a:extLst>
          </p:cNvPr>
          <p:cNvSpPr/>
          <p:nvPr/>
        </p:nvSpPr>
        <p:spPr>
          <a:xfrm>
            <a:off x="838200" y="258296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848FB4-4D54-0216-8AC1-F67C9BDFB152}"/>
              </a:ext>
            </a:extLst>
          </p:cNvPr>
          <p:cNvSpPr/>
          <p:nvPr/>
        </p:nvSpPr>
        <p:spPr>
          <a:xfrm>
            <a:off x="838200" y="328685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25C7FB-0039-6BD9-D70E-68CB51A96BA8}"/>
              </a:ext>
            </a:extLst>
          </p:cNvPr>
          <p:cNvSpPr/>
          <p:nvPr/>
        </p:nvSpPr>
        <p:spPr>
          <a:xfrm>
            <a:off x="819150" y="3990956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898660-3243-3170-E71D-211DBB2817D2}"/>
              </a:ext>
            </a:extLst>
          </p:cNvPr>
          <p:cNvSpPr/>
          <p:nvPr/>
        </p:nvSpPr>
        <p:spPr>
          <a:xfrm>
            <a:off x="819150" y="4694629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7302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2214A-461F-3245-A299-3DFB96240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3471D2-DC19-E100-1B23-741377DFBCE7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01972D-E05B-8072-6004-0CBCBBECC9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F3E32-C016-2153-4F07-858B780C4E20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Case Monitoring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1E4CF-FF10-C6C6-B706-71D906713907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9358962-000F-4746-F10A-FA1EAFF0E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645362"/>
              </p:ext>
            </p:extLst>
          </p:nvPr>
        </p:nvGraphicFramePr>
        <p:xfrm>
          <a:off x="585084" y="1047361"/>
          <a:ext cx="10395527" cy="491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C0E231-621E-BAE8-726A-4DDEB4E340FB}"/>
              </a:ext>
            </a:extLst>
          </p:cNvPr>
          <p:cNvSpPr txBox="1"/>
          <p:nvPr/>
        </p:nvSpPr>
        <p:spPr>
          <a:xfrm>
            <a:off x="1197017" y="5968665"/>
            <a:ext cx="525628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*FY25 data only includes data collected through 12/31/24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9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AE033-2842-9E3D-1306-D0A319B0D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A808A0-C7EC-FD06-D1CF-E235D82CB893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681AE0-00AA-85A5-77ED-B6EEA1A37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83EC27-BFE1-7355-8888-5FED1CAE6354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Case Monitoring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F0CFDF-DF29-E822-D4B9-CBD01A541CFC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E91627-9A7C-D11F-22DA-620FF480E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616616"/>
              </p:ext>
            </p:extLst>
          </p:nvPr>
        </p:nvGraphicFramePr>
        <p:xfrm>
          <a:off x="80476" y="970949"/>
          <a:ext cx="5920189" cy="491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3B84FB7-9D68-4835-FBC5-A5B87AF07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275357"/>
              </p:ext>
            </p:extLst>
          </p:nvPr>
        </p:nvGraphicFramePr>
        <p:xfrm>
          <a:off x="6138248" y="970949"/>
          <a:ext cx="5916168" cy="491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4904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F01F0-4D59-151E-2280-AEDAACC0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0CBDFF-D156-F54A-FE8D-3621A7ED64C5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AE3719-74A3-A68A-0FA5-7F445579C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BB5D6-B57C-CFA7-F1F8-760A7C0D638B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Case Monitoring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C0EB3E-42A6-F21F-2BD7-DBA5961E3DD9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8E25BFA-C37E-6D50-C224-5497CAA1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577272"/>
              </p:ext>
            </p:extLst>
          </p:nvPr>
        </p:nvGraphicFramePr>
        <p:xfrm>
          <a:off x="461241" y="789047"/>
          <a:ext cx="11093450" cy="510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id="{47850070-A361-AA41-4B9F-A4C8DBC5B246}"/>
              </a:ext>
            </a:extLst>
          </p:cNvPr>
          <p:cNvSpPr txBox="1"/>
          <p:nvPr/>
        </p:nvSpPr>
        <p:spPr>
          <a:xfrm>
            <a:off x="1582987" y="2730739"/>
            <a:ext cx="376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* 1 clinical case was reported for Q4-2020, but from a patient with an out-of-state residence</a:t>
            </a:r>
          </a:p>
        </p:txBody>
      </p:sp>
    </p:spTree>
    <p:extLst>
      <p:ext uri="{BB962C8B-B14F-4D97-AF65-F5344CB8AC3E}">
        <p14:creationId xmlns:p14="http://schemas.microsoft.com/office/powerpoint/2010/main" val="3877163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F01F0-4D59-151E-2280-AEDAACC0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0CBDFF-D156-F54A-FE8D-3621A7ED64C5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AE3719-74A3-A68A-0FA5-7F445579C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BB5D6-B57C-CFA7-F1F8-760A7C0D638B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Case Monitoring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C0EB3E-42A6-F21F-2BD7-DBA5961E3DD9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F7B0B-08AB-CD87-4CD9-2B1CD9F1A32A}"/>
              </a:ext>
            </a:extLst>
          </p:cNvPr>
          <p:cNvSpPr txBox="1"/>
          <p:nvPr/>
        </p:nvSpPr>
        <p:spPr>
          <a:xfrm>
            <a:off x="1123949" y="1438275"/>
            <a:ext cx="753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Distribution of Reported CPOs by County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C5895-1AB5-37BC-740C-2730B4AC1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0" y="2538379"/>
            <a:ext cx="3619040" cy="3106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A1144E-E9B6-17CC-63F4-C7017D16F4C8}"/>
              </a:ext>
            </a:extLst>
          </p:cNvPr>
          <p:cNvSpPr txBox="1"/>
          <p:nvPr/>
        </p:nvSpPr>
        <p:spPr>
          <a:xfrm>
            <a:off x="427350" y="2169047"/>
            <a:ext cx="346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Patient Residence by County – CP-CRAB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97F9D-8D16-D453-D0B4-92CCD0DD5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8015" y="2538379"/>
            <a:ext cx="3615970" cy="3106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69433A-C540-9921-7B91-498D38EEE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3791" y="2540898"/>
            <a:ext cx="3622235" cy="3104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4A137B-9760-D2B0-E9E3-B658ABF8AB5D}"/>
              </a:ext>
            </a:extLst>
          </p:cNvPr>
          <p:cNvSpPr txBox="1"/>
          <p:nvPr/>
        </p:nvSpPr>
        <p:spPr>
          <a:xfrm>
            <a:off x="4279391" y="2169047"/>
            <a:ext cx="3615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Patient Residence by County – CP-CRE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19859-EE4A-7CED-57DD-568E70C03ED6}"/>
              </a:ext>
            </a:extLst>
          </p:cNvPr>
          <p:cNvSpPr txBox="1"/>
          <p:nvPr/>
        </p:nvSpPr>
        <p:spPr>
          <a:xfrm>
            <a:off x="8133791" y="2169312"/>
            <a:ext cx="3615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Patient Residence by County – CP-PA</a:t>
            </a:r>
          </a:p>
        </p:txBody>
      </p:sp>
    </p:spTree>
    <p:extLst>
      <p:ext uri="{BB962C8B-B14F-4D97-AF65-F5344CB8AC3E}">
        <p14:creationId xmlns:p14="http://schemas.microsoft.com/office/powerpoint/2010/main" val="3483527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F01F0-4D59-151E-2280-AEDAACC0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0CBDFF-D156-F54A-FE8D-3621A7ED64C5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AE3719-74A3-A68A-0FA5-7F445579C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BB5D6-B57C-CFA7-F1F8-760A7C0D638B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Case Monitoring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C0EB3E-42A6-F21F-2BD7-DBA5961E3DD9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F7B0B-08AB-CD87-4CD9-2B1CD9F1A32A}"/>
              </a:ext>
            </a:extLst>
          </p:cNvPr>
          <p:cNvSpPr txBox="1"/>
          <p:nvPr/>
        </p:nvSpPr>
        <p:spPr>
          <a:xfrm>
            <a:off x="1123949" y="1438275"/>
            <a:ext cx="753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Distribution of Reported </a:t>
            </a:r>
            <a:r>
              <a:rPr lang="en-US" i="1" dirty="0">
                <a:latin typeface="+mj-lt"/>
              </a:rPr>
              <a:t>Candida auris </a:t>
            </a:r>
            <a:r>
              <a:rPr lang="en-US" dirty="0">
                <a:latin typeface="+mj-lt"/>
              </a:rPr>
              <a:t>by County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BE26E-1823-3A4F-8962-FFD2EF57A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2513738"/>
            <a:ext cx="3796115" cy="325611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FCAC30-9843-DD51-29CB-87F94C1B8025}"/>
              </a:ext>
            </a:extLst>
          </p:cNvPr>
          <p:cNvSpPr txBox="1"/>
          <p:nvPr/>
        </p:nvSpPr>
        <p:spPr>
          <a:xfrm>
            <a:off x="4141050" y="2200001"/>
            <a:ext cx="390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Patient Residence by County – </a:t>
            </a:r>
            <a:r>
              <a:rPr lang="en-US" sz="1200" b="1" i="1" dirty="0">
                <a:latin typeface="+mj-lt"/>
              </a:rPr>
              <a:t>Candida auris</a:t>
            </a:r>
          </a:p>
        </p:txBody>
      </p:sp>
    </p:spTree>
    <p:extLst>
      <p:ext uri="{BB962C8B-B14F-4D97-AF65-F5344CB8AC3E}">
        <p14:creationId xmlns:p14="http://schemas.microsoft.com/office/powerpoint/2010/main" val="3099186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1377509" y="1650878"/>
            <a:ext cx="9192996" cy="35562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5013874" y="2705724"/>
            <a:ext cx="5406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IP and AS Efforts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9BFD7-21B1-B3A4-429C-8C8B7FF9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29" y="1785985"/>
            <a:ext cx="3292125" cy="3286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159E31-6B97-F06C-3D9B-94835207F5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37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IP &amp; AS Efforts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62A5C-FA28-14EE-97BB-AEDE6CFA8A86}"/>
              </a:ext>
            </a:extLst>
          </p:cNvPr>
          <p:cNvSpPr txBox="1"/>
          <p:nvPr/>
        </p:nvSpPr>
        <p:spPr>
          <a:xfrm>
            <a:off x="1123949" y="1286097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084B1-2584-3632-E149-1B48B2A874B6}"/>
              </a:ext>
            </a:extLst>
          </p:cNvPr>
          <p:cNvSpPr txBox="1"/>
          <p:nvPr/>
        </p:nvSpPr>
        <p:spPr>
          <a:xfrm>
            <a:off x="2000249" y="1242400"/>
            <a:ext cx="8582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addition to HAI and MDRO epidemiology, the HAI/AR Program has subject matter expertise available for:</a:t>
            </a:r>
          </a:p>
          <a:p>
            <a:r>
              <a:rPr lang="en-US" sz="2000" dirty="0"/>
              <a:t>     - Infection Prevention and Control </a:t>
            </a:r>
          </a:p>
          <a:p>
            <a:r>
              <a:rPr lang="en-US" sz="2000" dirty="0"/>
              <a:t>     - Antimicrobial Stewardship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EFE73-A8BF-0D76-5AD0-4CDEC7399E01}"/>
              </a:ext>
            </a:extLst>
          </p:cNvPr>
          <p:cNvSpPr txBox="1"/>
          <p:nvPr/>
        </p:nvSpPr>
        <p:spPr>
          <a:xfrm>
            <a:off x="1123949" y="2752530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C0884-5A50-D9CB-CB7C-9C6047D2392C}"/>
              </a:ext>
            </a:extLst>
          </p:cNvPr>
          <p:cNvSpPr txBox="1"/>
          <p:nvPr/>
        </p:nvSpPr>
        <p:spPr>
          <a:xfrm>
            <a:off x="2000249" y="2708833"/>
            <a:ext cx="9067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HAI/AR Program Infection Preventionist can help:</a:t>
            </a:r>
          </a:p>
          <a:p>
            <a:r>
              <a:rPr lang="en-US" sz="2000" dirty="0"/>
              <a:t>     - Discuss appropriate personal protective equipment (PPE) use</a:t>
            </a:r>
          </a:p>
          <a:p>
            <a:r>
              <a:rPr lang="en-US" sz="2000" dirty="0"/>
              <a:t>     - Conduct Infection Control Assessment and Response (ICAR) visits</a:t>
            </a:r>
          </a:p>
          <a:p>
            <a:r>
              <a:rPr lang="en-US" sz="2000" dirty="0"/>
              <a:t>     - Coordinate infection prevention and control education</a:t>
            </a:r>
          </a:p>
          <a:p>
            <a:r>
              <a:rPr lang="en-US" sz="2000" dirty="0"/>
              <a:t>     - Assist with HAI reporting 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7F2D4-0A74-CD68-4FE3-563D648592B8}"/>
              </a:ext>
            </a:extLst>
          </p:cNvPr>
          <p:cNvSpPr txBox="1"/>
          <p:nvPr/>
        </p:nvSpPr>
        <p:spPr>
          <a:xfrm>
            <a:off x="1123949" y="4526740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F3CB1-C268-8977-CF69-6D110C51F29F}"/>
              </a:ext>
            </a:extLst>
          </p:cNvPr>
          <p:cNvSpPr txBox="1"/>
          <p:nvPr/>
        </p:nvSpPr>
        <p:spPr>
          <a:xfrm>
            <a:off x="2000249" y="4483043"/>
            <a:ext cx="9067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HAI/AR Program Antimicrobial Stewardship Pharmacist can help:</a:t>
            </a:r>
          </a:p>
          <a:p>
            <a:r>
              <a:rPr lang="en-US" sz="2000" dirty="0"/>
              <a:t>     - Conduct antimicrobial stewardship assessments</a:t>
            </a:r>
          </a:p>
          <a:p>
            <a:r>
              <a:rPr lang="en-US" sz="2000" dirty="0"/>
              <a:t>     - Coordinate antimicrobial stewardship education</a:t>
            </a:r>
          </a:p>
          <a:p>
            <a:r>
              <a:rPr lang="en-US" sz="2000" dirty="0"/>
              <a:t>     - Assist with antimicrobial stewardship reporting requirements</a:t>
            </a:r>
          </a:p>
          <a:p>
            <a:r>
              <a:rPr lang="en-US" sz="2000" dirty="0"/>
              <a:t>     - Discuss implementation strategies for antimicrobial stewardship</a:t>
            </a:r>
          </a:p>
        </p:txBody>
      </p:sp>
    </p:spTree>
    <p:extLst>
      <p:ext uri="{BB962C8B-B14F-4D97-AF65-F5344CB8AC3E}">
        <p14:creationId xmlns:p14="http://schemas.microsoft.com/office/powerpoint/2010/main" val="3497322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1377509" y="1650878"/>
            <a:ext cx="9192996" cy="35562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5013874" y="3044278"/>
            <a:ext cx="5556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9BFD7-21B1-B3A4-429C-8C8B7FF9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29" y="1785985"/>
            <a:ext cx="3292125" cy="3286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1CF8C1-14C6-C1C7-6522-EB4B0A4CEE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09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99857-D2E7-5B3A-4E11-78D678E49880}"/>
              </a:ext>
            </a:extLst>
          </p:cNvPr>
          <p:cNvSpPr txBox="1"/>
          <p:nvPr/>
        </p:nvSpPr>
        <p:spPr>
          <a:xfrm>
            <a:off x="1123949" y="1305773"/>
            <a:ext cx="85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Why should LPHAs care about HAIs and/or AR?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66EFA-C3F3-0284-22B9-571E7F23EB52}"/>
              </a:ext>
            </a:extLst>
          </p:cNvPr>
          <p:cNvSpPr txBox="1"/>
          <p:nvPr/>
        </p:nvSpPr>
        <p:spPr>
          <a:xfrm>
            <a:off x="1087734" y="1965206"/>
            <a:ext cx="72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77606-0FC6-08C2-9D58-A128FCC2685B}"/>
              </a:ext>
            </a:extLst>
          </p:cNvPr>
          <p:cNvSpPr txBox="1"/>
          <p:nvPr/>
        </p:nvSpPr>
        <p:spPr>
          <a:xfrm>
            <a:off x="1812011" y="1934428"/>
            <a:ext cx="419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are all connected, even across jurisdictional lines 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6CF50B-F63A-0C36-FA4D-D823B9439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73" y="2870859"/>
            <a:ext cx="3290041" cy="3201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165263-387C-EA14-DB2D-A90767826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17" y="2259613"/>
            <a:ext cx="4763342" cy="381259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73664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99857-D2E7-5B3A-4E11-78D678E49880}"/>
              </a:ext>
            </a:extLst>
          </p:cNvPr>
          <p:cNvSpPr txBox="1"/>
          <p:nvPr/>
        </p:nvSpPr>
        <p:spPr>
          <a:xfrm>
            <a:off x="1123949" y="1305773"/>
            <a:ext cx="85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How can LPHAs help address HAIs and AR in Missouri?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66EFA-C3F3-0284-22B9-571E7F23EB52}"/>
              </a:ext>
            </a:extLst>
          </p:cNvPr>
          <p:cNvSpPr txBox="1"/>
          <p:nvPr/>
        </p:nvSpPr>
        <p:spPr>
          <a:xfrm>
            <a:off x="1087734" y="1965206"/>
            <a:ext cx="72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77606-0FC6-08C2-9D58-A128FCC2685B}"/>
              </a:ext>
            </a:extLst>
          </p:cNvPr>
          <p:cNvSpPr txBox="1"/>
          <p:nvPr/>
        </p:nvSpPr>
        <p:spPr>
          <a:xfrm>
            <a:off x="1812011" y="1934428"/>
            <a:ext cx="871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Help alert the HAI/AR Program if you receive reports of MDRO cases and/or outbreaks in your jurisdiction</a:t>
            </a:r>
            <a:endParaRPr kumimoji="0" lang="en-MY" sz="20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604A7-BDC4-F245-E127-C1851E5E9AA6}"/>
              </a:ext>
            </a:extLst>
          </p:cNvPr>
          <p:cNvSpPr txBox="1"/>
          <p:nvPr/>
        </p:nvSpPr>
        <p:spPr>
          <a:xfrm>
            <a:off x="1087734" y="2913271"/>
            <a:ext cx="80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5756E-FDA5-5B94-D014-4CA833C2368F}"/>
              </a:ext>
            </a:extLst>
          </p:cNvPr>
          <p:cNvSpPr txBox="1"/>
          <p:nvPr/>
        </p:nvSpPr>
        <p:spPr>
          <a:xfrm>
            <a:off x="1894809" y="2882493"/>
            <a:ext cx="871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Assist with HAI/AR Program jurisdictional outbreak response efforts</a:t>
            </a:r>
            <a:endParaRPr kumimoji="0" lang="en-MY" sz="20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0BF61-C618-BC41-85A6-5A7301648916}"/>
              </a:ext>
            </a:extLst>
          </p:cNvPr>
          <p:cNvSpPr txBox="1"/>
          <p:nvPr/>
        </p:nvSpPr>
        <p:spPr>
          <a:xfrm>
            <a:off x="1087734" y="3830558"/>
            <a:ext cx="80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B9691-377E-866C-FEB6-0DACD627BDAF}"/>
              </a:ext>
            </a:extLst>
          </p:cNvPr>
          <p:cNvSpPr txBox="1"/>
          <p:nvPr/>
        </p:nvSpPr>
        <p:spPr>
          <a:xfrm>
            <a:off x="1894809" y="3799780"/>
            <a:ext cx="871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Aid in conducting preventative ICAR visits with jurisdictional healthcare facilities</a:t>
            </a:r>
            <a:endParaRPr kumimoji="0" lang="en-MY" sz="20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2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1377509" y="1650878"/>
            <a:ext cx="9192996" cy="35562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5013874" y="2705724"/>
            <a:ext cx="5406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9BFD7-21B1-B3A4-429C-8C8B7FF9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29" y="1785985"/>
            <a:ext cx="3292125" cy="3286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53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99857-D2E7-5B3A-4E11-78D678E49880}"/>
              </a:ext>
            </a:extLst>
          </p:cNvPr>
          <p:cNvSpPr txBox="1"/>
          <p:nvPr/>
        </p:nvSpPr>
        <p:spPr>
          <a:xfrm>
            <a:off x="1027011" y="1307969"/>
            <a:ext cx="85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HAI/AR Program CPO/</a:t>
            </a:r>
            <a:r>
              <a:rPr lang="en-US" sz="2000" i="1" dirty="0">
                <a:latin typeface="+mj-lt"/>
              </a:rPr>
              <a:t>Candida auris </a:t>
            </a:r>
            <a:r>
              <a:rPr lang="en-US" sz="2000" dirty="0">
                <a:latin typeface="+mj-lt"/>
              </a:rPr>
              <a:t>Investigation Process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23B21-3CD3-4A51-6E8B-2AE89D5DB816}"/>
              </a:ext>
            </a:extLst>
          </p:cNvPr>
          <p:cNvSpPr/>
          <p:nvPr/>
        </p:nvSpPr>
        <p:spPr>
          <a:xfrm>
            <a:off x="9847527" y="2016192"/>
            <a:ext cx="1870935" cy="3305108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618B14-23D7-3B0D-6796-5AD298F4673E}"/>
              </a:ext>
            </a:extLst>
          </p:cNvPr>
          <p:cNvSpPr/>
          <p:nvPr/>
        </p:nvSpPr>
        <p:spPr>
          <a:xfrm rot="5400000">
            <a:off x="7327284" y="2660011"/>
            <a:ext cx="3305108" cy="2017473"/>
          </a:xfrm>
          <a:custGeom>
            <a:avLst/>
            <a:gdLst>
              <a:gd name="connsiteX0" fmla="*/ 0 w 3305108"/>
              <a:gd name="connsiteY0" fmla="*/ 2017473 h 2017473"/>
              <a:gd name="connsiteX1" fmla="*/ 0 w 3305108"/>
              <a:gd name="connsiteY1" fmla="*/ 146539 h 2017473"/>
              <a:gd name="connsiteX2" fmla="*/ 1504951 w 3305108"/>
              <a:gd name="connsiteY2" fmla="*/ 146539 h 2017473"/>
              <a:gd name="connsiteX3" fmla="*/ 1652555 w 3305108"/>
              <a:gd name="connsiteY3" fmla="*/ 0 h 2017473"/>
              <a:gd name="connsiteX4" fmla="*/ 1800160 w 3305108"/>
              <a:gd name="connsiteY4" fmla="*/ 146539 h 2017473"/>
              <a:gd name="connsiteX5" fmla="*/ 3305108 w 3305108"/>
              <a:gd name="connsiteY5" fmla="*/ 146539 h 2017473"/>
              <a:gd name="connsiteX6" fmla="*/ 3305108 w 3305108"/>
              <a:gd name="connsiteY6" fmla="*/ 2017473 h 201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5108" h="2017473">
                <a:moveTo>
                  <a:pt x="0" y="2017473"/>
                </a:moveTo>
                <a:lnTo>
                  <a:pt x="0" y="146539"/>
                </a:lnTo>
                <a:lnTo>
                  <a:pt x="1504951" y="146539"/>
                </a:lnTo>
                <a:lnTo>
                  <a:pt x="1652555" y="0"/>
                </a:lnTo>
                <a:lnTo>
                  <a:pt x="1800160" y="146539"/>
                </a:lnTo>
                <a:lnTo>
                  <a:pt x="3305108" y="146539"/>
                </a:lnTo>
                <a:lnTo>
                  <a:pt x="3305108" y="2017473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206B771-0178-AA55-8847-00D842A02653}"/>
              </a:ext>
            </a:extLst>
          </p:cNvPr>
          <p:cNvSpPr/>
          <p:nvPr/>
        </p:nvSpPr>
        <p:spPr>
          <a:xfrm rot="5400000">
            <a:off x="5457721" y="2660010"/>
            <a:ext cx="3305108" cy="2017473"/>
          </a:xfrm>
          <a:custGeom>
            <a:avLst/>
            <a:gdLst>
              <a:gd name="connsiteX0" fmla="*/ 0 w 3305108"/>
              <a:gd name="connsiteY0" fmla="*/ 2017473 h 2017473"/>
              <a:gd name="connsiteX1" fmla="*/ 0 w 3305108"/>
              <a:gd name="connsiteY1" fmla="*/ 146539 h 2017473"/>
              <a:gd name="connsiteX2" fmla="*/ 1504951 w 3305108"/>
              <a:gd name="connsiteY2" fmla="*/ 146539 h 2017473"/>
              <a:gd name="connsiteX3" fmla="*/ 1652555 w 3305108"/>
              <a:gd name="connsiteY3" fmla="*/ 0 h 2017473"/>
              <a:gd name="connsiteX4" fmla="*/ 1800160 w 3305108"/>
              <a:gd name="connsiteY4" fmla="*/ 146539 h 2017473"/>
              <a:gd name="connsiteX5" fmla="*/ 3305108 w 3305108"/>
              <a:gd name="connsiteY5" fmla="*/ 146539 h 2017473"/>
              <a:gd name="connsiteX6" fmla="*/ 3305108 w 3305108"/>
              <a:gd name="connsiteY6" fmla="*/ 2017473 h 201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5108" h="2017473">
                <a:moveTo>
                  <a:pt x="0" y="2017473"/>
                </a:moveTo>
                <a:lnTo>
                  <a:pt x="0" y="146539"/>
                </a:lnTo>
                <a:lnTo>
                  <a:pt x="1504951" y="146539"/>
                </a:lnTo>
                <a:lnTo>
                  <a:pt x="1652555" y="0"/>
                </a:lnTo>
                <a:lnTo>
                  <a:pt x="1800160" y="146539"/>
                </a:lnTo>
                <a:lnTo>
                  <a:pt x="3305108" y="146539"/>
                </a:lnTo>
                <a:lnTo>
                  <a:pt x="3305108" y="2017473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D6172D-44DA-692A-5C9D-8C71130A2BFC}"/>
              </a:ext>
            </a:extLst>
          </p:cNvPr>
          <p:cNvSpPr/>
          <p:nvPr/>
        </p:nvSpPr>
        <p:spPr>
          <a:xfrm rot="5400000">
            <a:off x="3588159" y="2660010"/>
            <a:ext cx="3305108" cy="2017473"/>
          </a:xfrm>
          <a:custGeom>
            <a:avLst/>
            <a:gdLst>
              <a:gd name="connsiteX0" fmla="*/ 0 w 3305108"/>
              <a:gd name="connsiteY0" fmla="*/ 2017473 h 2017473"/>
              <a:gd name="connsiteX1" fmla="*/ 0 w 3305108"/>
              <a:gd name="connsiteY1" fmla="*/ 146539 h 2017473"/>
              <a:gd name="connsiteX2" fmla="*/ 1504951 w 3305108"/>
              <a:gd name="connsiteY2" fmla="*/ 146539 h 2017473"/>
              <a:gd name="connsiteX3" fmla="*/ 1652555 w 3305108"/>
              <a:gd name="connsiteY3" fmla="*/ 0 h 2017473"/>
              <a:gd name="connsiteX4" fmla="*/ 1800160 w 3305108"/>
              <a:gd name="connsiteY4" fmla="*/ 146539 h 2017473"/>
              <a:gd name="connsiteX5" fmla="*/ 3305108 w 3305108"/>
              <a:gd name="connsiteY5" fmla="*/ 146539 h 2017473"/>
              <a:gd name="connsiteX6" fmla="*/ 3305108 w 3305108"/>
              <a:gd name="connsiteY6" fmla="*/ 2017473 h 201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5108" h="2017473">
                <a:moveTo>
                  <a:pt x="0" y="2017473"/>
                </a:moveTo>
                <a:lnTo>
                  <a:pt x="0" y="146539"/>
                </a:lnTo>
                <a:lnTo>
                  <a:pt x="1504951" y="146539"/>
                </a:lnTo>
                <a:lnTo>
                  <a:pt x="1652555" y="0"/>
                </a:lnTo>
                <a:lnTo>
                  <a:pt x="1800160" y="146539"/>
                </a:lnTo>
                <a:lnTo>
                  <a:pt x="3305108" y="146539"/>
                </a:lnTo>
                <a:lnTo>
                  <a:pt x="3305108" y="2017473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8BA87FB-C532-86A7-D693-C6244C2CEA88}"/>
              </a:ext>
            </a:extLst>
          </p:cNvPr>
          <p:cNvSpPr/>
          <p:nvPr/>
        </p:nvSpPr>
        <p:spPr>
          <a:xfrm rot="5400000">
            <a:off x="1718597" y="2660010"/>
            <a:ext cx="3305108" cy="2017473"/>
          </a:xfrm>
          <a:custGeom>
            <a:avLst/>
            <a:gdLst>
              <a:gd name="connsiteX0" fmla="*/ 0 w 3305108"/>
              <a:gd name="connsiteY0" fmla="*/ 2017473 h 2017473"/>
              <a:gd name="connsiteX1" fmla="*/ 0 w 3305108"/>
              <a:gd name="connsiteY1" fmla="*/ 146539 h 2017473"/>
              <a:gd name="connsiteX2" fmla="*/ 1504951 w 3305108"/>
              <a:gd name="connsiteY2" fmla="*/ 146539 h 2017473"/>
              <a:gd name="connsiteX3" fmla="*/ 1652555 w 3305108"/>
              <a:gd name="connsiteY3" fmla="*/ 0 h 2017473"/>
              <a:gd name="connsiteX4" fmla="*/ 1800160 w 3305108"/>
              <a:gd name="connsiteY4" fmla="*/ 146539 h 2017473"/>
              <a:gd name="connsiteX5" fmla="*/ 3305108 w 3305108"/>
              <a:gd name="connsiteY5" fmla="*/ 146539 h 2017473"/>
              <a:gd name="connsiteX6" fmla="*/ 3305108 w 3305108"/>
              <a:gd name="connsiteY6" fmla="*/ 2017473 h 201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5108" h="2017473">
                <a:moveTo>
                  <a:pt x="0" y="2017473"/>
                </a:moveTo>
                <a:lnTo>
                  <a:pt x="0" y="146539"/>
                </a:lnTo>
                <a:lnTo>
                  <a:pt x="1504951" y="146539"/>
                </a:lnTo>
                <a:lnTo>
                  <a:pt x="1652555" y="0"/>
                </a:lnTo>
                <a:lnTo>
                  <a:pt x="1800160" y="146539"/>
                </a:lnTo>
                <a:lnTo>
                  <a:pt x="3305108" y="146539"/>
                </a:lnTo>
                <a:lnTo>
                  <a:pt x="3305108" y="2017473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74415E9-1A41-550B-4A95-4730CDCC87B5}"/>
              </a:ext>
            </a:extLst>
          </p:cNvPr>
          <p:cNvSpPr/>
          <p:nvPr/>
        </p:nvSpPr>
        <p:spPr>
          <a:xfrm rot="5400000">
            <a:off x="-150965" y="2660010"/>
            <a:ext cx="3305108" cy="2017473"/>
          </a:xfrm>
          <a:custGeom>
            <a:avLst/>
            <a:gdLst>
              <a:gd name="connsiteX0" fmla="*/ 0 w 3305108"/>
              <a:gd name="connsiteY0" fmla="*/ 2017473 h 2017473"/>
              <a:gd name="connsiteX1" fmla="*/ 0 w 3305108"/>
              <a:gd name="connsiteY1" fmla="*/ 146539 h 2017473"/>
              <a:gd name="connsiteX2" fmla="*/ 1504951 w 3305108"/>
              <a:gd name="connsiteY2" fmla="*/ 146539 h 2017473"/>
              <a:gd name="connsiteX3" fmla="*/ 1652555 w 3305108"/>
              <a:gd name="connsiteY3" fmla="*/ 0 h 2017473"/>
              <a:gd name="connsiteX4" fmla="*/ 1800160 w 3305108"/>
              <a:gd name="connsiteY4" fmla="*/ 146539 h 2017473"/>
              <a:gd name="connsiteX5" fmla="*/ 3305108 w 3305108"/>
              <a:gd name="connsiteY5" fmla="*/ 146539 h 2017473"/>
              <a:gd name="connsiteX6" fmla="*/ 3305108 w 3305108"/>
              <a:gd name="connsiteY6" fmla="*/ 2017473 h 201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5108" h="2017473">
                <a:moveTo>
                  <a:pt x="0" y="2017473"/>
                </a:moveTo>
                <a:lnTo>
                  <a:pt x="0" y="146539"/>
                </a:lnTo>
                <a:lnTo>
                  <a:pt x="1504951" y="146539"/>
                </a:lnTo>
                <a:lnTo>
                  <a:pt x="1652555" y="0"/>
                </a:lnTo>
                <a:lnTo>
                  <a:pt x="1800160" y="146539"/>
                </a:lnTo>
                <a:lnTo>
                  <a:pt x="3305108" y="146539"/>
                </a:lnTo>
                <a:lnTo>
                  <a:pt x="3305108" y="2017473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/>
          </a:p>
        </p:txBody>
      </p:sp>
      <p:pic>
        <p:nvPicPr>
          <p:cNvPr id="19" name="Graphic 18" descr="Clipboard Mixed with solid fill">
            <a:extLst>
              <a:ext uri="{FF2B5EF4-FFF2-40B4-BE49-F238E27FC236}">
                <a16:creationId xmlns:a16="http://schemas.microsoft.com/office/drawing/2014/main" id="{5BD06A01-7C1D-7133-5D34-91602DA2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7011" y="2383380"/>
            <a:ext cx="802616" cy="80261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85351CF-3073-9514-7FAC-D6B25D227E18}"/>
              </a:ext>
            </a:extLst>
          </p:cNvPr>
          <p:cNvSpPr/>
          <p:nvPr/>
        </p:nvSpPr>
        <p:spPr>
          <a:xfrm>
            <a:off x="600883" y="3198216"/>
            <a:ext cx="1750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Notification of positive test result</a:t>
            </a:r>
          </a:p>
          <a:p>
            <a:pPr algn="ctr"/>
            <a:endParaRPr lang="en-MY" sz="1400" dirty="0">
              <a:solidFill>
                <a:schemeClr val="bg1"/>
              </a:solidFill>
            </a:endParaRPr>
          </a:p>
          <a:p>
            <a:pPr algn="ctr"/>
            <a:r>
              <a:rPr lang="en-MY" sz="1400" dirty="0">
                <a:solidFill>
                  <a:schemeClr val="bg1"/>
                </a:solidFill>
              </a:rPr>
              <a:t>Reportable conditions sent to state for data collection and response</a:t>
            </a:r>
          </a:p>
        </p:txBody>
      </p:sp>
      <p:pic>
        <p:nvPicPr>
          <p:cNvPr id="21" name="Graphic 20" descr="Folder Search with solid fill">
            <a:extLst>
              <a:ext uri="{FF2B5EF4-FFF2-40B4-BE49-F238E27FC236}">
                <a16:creationId xmlns:a16="http://schemas.microsoft.com/office/drawing/2014/main" id="{1C57C471-56FA-6815-91CF-3020C015E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00888" y="2387695"/>
            <a:ext cx="793985" cy="79398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8E2EDD-A0AB-EBE1-31D8-0ADA784A1D08}"/>
              </a:ext>
            </a:extLst>
          </p:cNvPr>
          <p:cNvSpPr/>
          <p:nvPr/>
        </p:nvSpPr>
        <p:spPr>
          <a:xfrm>
            <a:off x="2470445" y="3198216"/>
            <a:ext cx="17504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Epi Review Records</a:t>
            </a:r>
          </a:p>
          <a:p>
            <a:pPr algn="ctr"/>
            <a:endParaRPr lang="en-MY" sz="1400" dirty="0">
              <a:solidFill>
                <a:schemeClr val="bg1"/>
              </a:solidFill>
            </a:endParaRPr>
          </a:p>
          <a:p>
            <a:pPr algn="ctr"/>
            <a:r>
              <a:rPr lang="en-MY" sz="1400" dirty="0">
                <a:solidFill>
                  <a:schemeClr val="bg1"/>
                </a:solidFill>
              </a:rPr>
              <a:t>Investigation team identifies if case is repeat, known positive, or new condition</a:t>
            </a:r>
          </a:p>
        </p:txBody>
      </p:sp>
      <p:pic>
        <p:nvPicPr>
          <p:cNvPr id="23" name="Graphic 22" descr="Speaker phone with solid fill">
            <a:extLst>
              <a:ext uri="{FF2B5EF4-FFF2-40B4-BE49-F238E27FC236}">
                <a16:creationId xmlns:a16="http://schemas.microsoft.com/office/drawing/2014/main" id="{C14535F1-F96F-E25C-ED66-77E6A492EB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766135" y="2383380"/>
            <a:ext cx="802616" cy="80261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A3D3DB3-23DC-2CAA-96D1-BB8BD711C8A5}"/>
              </a:ext>
            </a:extLst>
          </p:cNvPr>
          <p:cNvSpPr/>
          <p:nvPr/>
        </p:nvSpPr>
        <p:spPr>
          <a:xfrm>
            <a:off x="4340007" y="3198216"/>
            <a:ext cx="1750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1° Outreach to Collection Facility</a:t>
            </a:r>
          </a:p>
          <a:p>
            <a:pPr algn="ctr"/>
            <a:endParaRPr lang="en-MY" sz="1400" dirty="0">
              <a:solidFill>
                <a:schemeClr val="bg1"/>
              </a:solidFill>
            </a:endParaRPr>
          </a:p>
          <a:p>
            <a:pPr algn="ctr"/>
            <a:r>
              <a:rPr lang="en-MY" sz="1400" dirty="0">
                <a:solidFill>
                  <a:schemeClr val="bg1"/>
                </a:solidFill>
              </a:rPr>
              <a:t>Contact current facility for case investigation, education, and PPS/ ICAR.</a:t>
            </a:r>
          </a:p>
        </p:txBody>
      </p:sp>
      <p:pic>
        <p:nvPicPr>
          <p:cNvPr id="25" name="Graphic 24" descr="Call center with solid fill">
            <a:extLst>
              <a:ext uri="{FF2B5EF4-FFF2-40B4-BE49-F238E27FC236}">
                <a16:creationId xmlns:a16="http://schemas.microsoft.com/office/drawing/2014/main" id="{B0FF27AA-D9F8-5A98-09EF-84C6B8F70E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640012" y="2387695"/>
            <a:ext cx="793985" cy="79398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08AD58E-8ADA-C8DE-4DB0-BD002F826180}"/>
              </a:ext>
            </a:extLst>
          </p:cNvPr>
          <p:cNvSpPr/>
          <p:nvPr/>
        </p:nvSpPr>
        <p:spPr>
          <a:xfrm>
            <a:off x="6209569" y="3198216"/>
            <a:ext cx="1750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2° Outreach to Facility/ Programs</a:t>
            </a:r>
          </a:p>
          <a:p>
            <a:pPr algn="ctr"/>
            <a:endParaRPr lang="en-MY" sz="1400" dirty="0">
              <a:solidFill>
                <a:schemeClr val="bg1"/>
              </a:solidFill>
            </a:endParaRPr>
          </a:p>
          <a:p>
            <a:pPr algn="ctr"/>
            <a:r>
              <a:rPr lang="en-MY" sz="1400" dirty="0">
                <a:solidFill>
                  <a:schemeClr val="bg1"/>
                </a:solidFill>
              </a:rPr>
              <a:t>Contact historical and pending discharge facilities; contact OOS partners</a:t>
            </a:r>
          </a:p>
        </p:txBody>
      </p:sp>
      <p:pic>
        <p:nvPicPr>
          <p:cNvPr id="27" name="Graphic 26" descr="Users with solid fill">
            <a:extLst>
              <a:ext uri="{FF2B5EF4-FFF2-40B4-BE49-F238E27FC236}">
                <a16:creationId xmlns:a16="http://schemas.microsoft.com/office/drawing/2014/main" id="{6D569E04-01EE-18A4-D184-58E2A606C4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519423" y="2397544"/>
            <a:ext cx="774288" cy="77428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A202149-3C03-1316-3AF5-613DE5113728}"/>
              </a:ext>
            </a:extLst>
          </p:cNvPr>
          <p:cNvSpPr/>
          <p:nvPr/>
        </p:nvSpPr>
        <p:spPr>
          <a:xfrm>
            <a:off x="8079131" y="3198216"/>
            <a:ext cx="1750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ICAR and Screening</a:t>
            </a:r>
          </a:p>
          <a:p>
            <a:pPr algn="ctr"/>
            <a:endParaRPr lang="en-MY" sz="1400" dirty="0">
              <a:solidFill>
                <a:schemeClr val="bg1"/>
              </a:solidFill>
            </a:endParaRPr>
          </a:p>
          <a:p>
            <a:pPr algn="ctr"/>
            <a:r>
              <a:rPr lang="en-MY" sz="1400" dirty="0">
                <a:solidFill>
                  <a:schemeClr val="bg1"/>
                </a:solidFill>
              </a:rPr>
              <a:t>ICAR or organism screening are conducted; Screening continued as needed</a:t>
            </a:r>
          </a:p>
        </p:txBody>
      </p:sp>
      <p:pic>
        <p:nvPicPr>
          <p:cNvPr id="29" name="Graphic 28" descr="Document with solid fill">
            <a:extLst>
              <a:ext uri="{FF2B5EF4-FFF2-40B4-BE49-F238E27FC236}">
                <a16:creationId xmlns:a16="http://schemas.microsoft.com/office/drawing/2014/main" id="{3AD67106-8EB3-B1B4-24CF-4CE3652A6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388985" y="2397544"/>
            <a:ext cx="774288" cy="77428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8484E69-0CFE-F157-CFD5-D4930608011E}"/>
              </a:ext>
            </a:extLst>
          </p:cNvPr>
          <p:cNvSpPr/>
          <p:nvPr/>
        </p:nvSpPr>
        <p:spPr>
          <a:xfrm>
            <a:off x="9948693" y="3198216"/>
            <a:ext cx="1750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Reporting &amp; Data</a:t>
            </a:r>
          </a:p>
          <a:p>
            <a:pPr algn="ctr"/>
            <a:endParaRPr lang="en-MY" sz="1400" dirty="0">
              <a:solidFill>
                <a:schemeClr val="bg1"/>
              </a:solidFill>
            </a:endParaRPr>
          </a:p>
          <a:p>
            <a:pPr algn="ctr"/>
            <a:r>
              <a:rPr lang="en-MY" sz="1400" dirty="0">
                <a:solidFill>
                  <a:schemeClr val="bg1"/>
                </a:solidFill>
              </a:rPr>
              <a:t>Case findings and response reported to CDC; Data aggregated for Annual Governor Report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BB6CA90-7B1B-BA39-A068-3793E4791327}"/>
              </a:ext>
            </a:extLst>
          </p:cNvPr>
          <p:cNvSpPr>
            <a:spLocks noGrp="1"/>
          </p:cNvSpPr>
          <p:nvPr/>
        </p:nvSpPr>
        <p:spPr>
          <a:xfrm>
            <a:off x="423883" y="5390143"/>
            <a:ext cx="11526026" cy="4829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MY" sz="1400" dirty="0"/>
              <a:t>*</a:t>
            </a:r>
            <a:r>
              <a:rPr lang="en-MY" sz="1400" i="1" dirty="0">
                <a:latin typeface="+mn-lt"/>
                <a:cs typeface="Arial" panose="020B0604020202020204" pitchFamily="34" charset="0"/>
              </a:rPr>
              <a:t>ICAR and PPS offered to all contacted Missouri facilities for prevention and response-based</a:t>
            </a:r>
            <a:r>
              <a:rPr lang="en-MY" sz="1400" dirty="0">
                <a:latin typeface="+mn-lt"/>
              </a:rPr>
              <a:t> </a:t>
            </a:r>
            <a:r>
              <a:rPr lang="en-MY" sz="1400" i="1" dirty="0">
                <a:latin typeface="+mn-lt"/>
                <a:cs typeface="Arial" panose="020B0604020202020204" pitchFamily="34" charset="0"/>
              </a:rPr>
              <a:t>actions</a:t>
            </a:r>
            <a:endParaRPr kumimoji="0" lang="en-US" sz="1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MY" sz="1400" dirty="0"/>
              <a:t>†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In cases of outbreaks or unusual circumstances, we can also utilize WGS through the ARLN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22A7F32-BC68-C38A-33E5-E7749D10F47E}"/>
              </a:ext>
            </a:extLst>
          </p:cNvPr>
          <p:cNvSpPr txBox="1">
            <a:spLocks/>
          </p:cNvSpPr>
          <p:nvPr/>
        </p:nvSpPr>
        <p:spPr>
          <a:xfrm>
            <a:off x="4177252" y="2049884"/>
            <a:ext cx="479543" cy="390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4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346F0DC-5093-53AA-88DB-3BE568EE722E}"/>
              </a:ext>
            </a:extLst>
          </p:cNvPr>
          <p:cNvSpPr txBox="1">
            <a:spLocks/>
          </p:cNvSpPr>
          <p:nvPr/>
        </p:nvSpPr>
        <p:spPr>
          <a:xfrm>
            <a:off x="7852502" y="1886890"/>
            <a:ext cx="555172" cy="5696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000" dirty="0">
                <a:solidFill>
                  <a:schemeClr val="bg1"/>
                </a:solidFill>
              </a:rPr>
              <a:t>†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1C69BC6-45BF-12D6-649D-FF104A5018C7}"/>
              </a:ext>
            </a:extLst>
          </p:cNvPr>
          <p:cNvSpPr txBox="1">
            <a:spLocks/>
          </p:cNvSpPr>
          <p:nvPr/>
        </p:nvSpPr>
        <p:spPr>
          <a:xfrm>
            <a:off x="6102908" y="2021304"/>
            <a:ext cx="479543" cy="390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400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49797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99857-D2E7-5B3A-4E11-78D678E49880}"/>
              </a:ext>
            </a:extLst>
          </p:cNvPr>
          <p:cNvSpPr txBox="1"/>
          <p:nvPr/>
        </p:nvSpPr>
        <p:spPr>
          <a:xfrm>
            <a:off x="1015307" y="1377003"/>
            <a:ext cx="85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HAI/AR Program CPO/</a:t>
            </a:r>
            <a:r>
              <a:rPr lang="en-US" sz="2000" i="1" dirty="0">
                <a:latin typeface="+mj-lt"/>
              </a:rPr>
              <a:t>Candida auris </a:t>
            </a:r>
            <a:r>
              <a:rPr lang="en-US" sz="2000" dirty="0">
                <a:latin typeface="+mj-lt"/>
              </a:rPr>
              <a:t>Investigation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1A176-9520-FDBD-569D-0EC4D990AE06}"/>
              </a:ext>
            </a:extLst>
          </p:cNvPr>
          <p:cNvSpPr txBox="1"/>
          <p:nvPr/>
        </p:nvSpPr>
        <p:spPr>
          <a:xfrm>
            <a:off x="916851" y="1997167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55249-F294-8A7A-4F8D-E87B8CB103BC}"/>
              </a:ext>
            </a:extLst>
          </p:cNvPr>
          <p:cNvSpPr txBox="1"/>
          <p:nvPr/>
        </p:nvSpPr>
        <p:spPr>
          <a:xfrm>
            <a:off x="1780231" y="1964722"/>
            <a:ext cx="827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HAI/AR Program utilizes CDC  established case definitions for CPOs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D1A0B-41F0-F285-56F7-32CEC89E7C75}"/>
              </a:ext>
            </a:extLst>
          </p:cNvPr>
          <p:cNvSpPr txBox="1"/>
          <p:nvPr/>
        </p:nvSpPr>
        <p:spPr>
          <a:xfrm>
            <a:off x="916851" y="2911387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D8ED8-8233-0998-455F-6F5AA5D12766}"/>
              </a:ext>
            </a:extLst>
          </p:cNvPr>
          <p:cNvSpPr txBox="1"/>
          <p:nvPr/>
        </p:nvSpPr>
        <p:spPr>
          <a:xfrm>
            <a:off x="1780230" y="3014105"/>
            <a:ext cx="8274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CPO case definition is based on established laboratory criteria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6F220A8-C4D4-C9A0-D562-1456C669A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25429"/>
              </p:ext>
            </p:extLst>
          </p:nvPr>
        </p:nvGraphicFramePr>
        <p:xfrm>
          <a:off x="561975" y="3811709"/>
          <a:ext cx="11068049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68049">
                  <a:extLst>
                    <a:ext uri="{9D8B030D-6E8A-4147-A177-3AD203B41FA5}">
                      <a16:colId xmlns:a16="http://schemas.microsoft.com/office/drawing/2014/main" val="2994976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Positive phenotypic test result demonstrating carbapenemase production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30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158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Positive molecular test result detecting a carbapenemase gene (w/wo organism identification)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09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97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Detection of carbapenemase gene by next generation sequencing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5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chemeClr val="bg1"/>
                          </a:solidFill>
                        </a:rPr>
                        <a:t>Example carbapenemase genes: bla-</a:t>
                      </a:r>
                      <a:r>
                        <a:rPr lang="en-US" sz="1200" b="1" i="1" u="sng">
                          <a:solidFill>
                            <a:schemeClr val="bg1"/>
                          </a:solidFill>
                        </a:rPr>
                        <a:t>KPC</a:t>
                      </a:r>
                      <a:r>
                        <a:rPr lang="en-US" sz="1200" b="0" i="1">
                          <a:solidFill>
                            <a:schemeClr val="bg1"/>
                          </a:solidFill>
                        </a:rPr>
                        <a:t>, bla-</a:t>
                      </a:r>
                      <a:r>
                        <a:rPr lang="en-US" sz="1200" b="1" i="1" u="sng">
                          <a:solidFill>
                            <a:schemeClr val="bg1"/>
                          </a:solidFill>
                        </a:rPr>
                        <a:t>OXA</a:t>
                      </a:r>
                      <a:r>
                        <a:rPr lang="en-US" sz="1200" b="0" i="1">
                          <a:solidFill>
                            <a:schemeClr val="bg1"/>
                          </a:solidFill>
                        </a:rPr>
                        <a:t>, bla-</a:t>
                      </a:r>
                      <a:r>
                        <a:rPr lang="en-US" sz="1200" b="1" i="1" u="sng">
                          <a:solidFill>
                            <a:schemeClr val="bg1"/>
                          </a:solidFill>
                        </a:rPr>
                        <a:t>NDM</a:t>
                      </a:r>
                      <a:r>
                        <a:rPr lang="en-US" sz="1200" b="0" i="1">
                          <a:solidFill>
                            <a:schemeClr val="bg1"/>
                          </a:solidFill>
                        </a:rPr>
                        <a:t>, bla-</a:t>
                      </a:r>
                      <a:r>
                        <a:rPr lang="en-US" sz="1200" b="1" i="1" u="sng">
                          <a:solidFill>
                            <a:schemeClr val="bg1"/>
                          </a:solidFill>
                        </a:rPr>
                        <a:t>VIM</a:t>
                      </a:r>
                      <a:r>
                        <a:rPr lang="en-US" sz="1200" b="0" i="1">
                          <a:solidFill>
                            <a:schemeClr val="bg1"/>
                          </a:solidFill>
                        </a:rPr>
                        <a:t>, bla-</a:t>
                      </a:r>
                      <a:r>
                        <a:rPr lang="en-US" sz="1200" b="1" i="1" u="sng">
                          <a:solidFill>
                            <a:schemeClr val="bg1"/>
                          </a:solidFill>
                        </a:rPr>
                        <a:t>IMP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00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576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99857-D2E7-5B3A-4E11-78D678E49880}"/>
              </a:ext>
            </a:extLst>
          </p:cNvPr>
          <p:cNvSpPr txBox="1"/>
          <p:nvPr/>
        </p:nvSpPr>
        <p:spPr>
          <a:xfrm>
            <a:off x="1015307" y="1377003"/>
            <a:ext cx="85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HAI/AR Program CPO/</a:t>
            </a:r>
            <a:r>
              <a:rPr lang="en-US" sz="2000" i="1" dirty="0">
                <a:latin typeface="+mj-lt"/>
              </a:rPr>
              <a:t>Candida auris </a:t>
            </a:r>
            <a:r>
              <a:rPr lang="en-US" sz="2000" dirty="0">
                <a:latin typeface="+mj-lt"/>
              </a:rPr>
              <a:t>Investigation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1A176-9520-FDBD-569D-0EC4D990AE06}"/>
              </a:ext>
            </a:extLst>
          </p:cNvPr>
          <p:cNvSpPr txBox="1"/>
          <p:nvPr/>
        </p:nvSpPr>
        <p:spPr>
          <a:xfrm>
            <a:off x="916851" y="1997167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55249-F294-8A7A-4F8D-E87B8CB103BC}"/>
              </a:ext>
            </a:extLst>
          </p:cNvPr>
          <p:cNvSpPr txBox="1"/>
          <p:nvPr/>
        </p:nvSpPr>
        <p:spPr>
          <a:xfrm>
            <a:off x="1780231" y="1964722"/>
            <a:ext cx="92782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Phenotypic tests can include, but are not limited to:</a:t>
            </a:r>
          </a:p>
          <a:p>
            <a:r>
              <a:rPr lang="en-US" sz="2000" dirty="0"/>
              <a:t>     - Metallo-</a:t>
            </a:r>
            <a:r>
              <a:rPr lang="en-US" sz="2000" dirty="0">
                <a:cs typeface="Calibri" panose="020F0502020204030204" pitchFamily="34" charset="0"/>
              </a:rPr>
              <a:t>β-Lactamase Test</a:t>
            </a:r>
          </a:p>
          <a:p>
            <a:r>
              <a:rPr lang="en-US" sz="2000" dirty="0">
                <a:cs typeface="Calibri" panose="020F0502020204030204" pitchFamily="34" charset="0"/>
              </a:rPr>
              <a:t>     - Modified Hodge Test</a:t>
            </a:r>
          </a:p>
          <a:p>
            <a:r>
              <a:rPr lang="en-US" sz="2000" dirty="0">
                <a:cs typeface="Calibri" panose="020F0502020204030204" pitchFamily="34" charset="0"/>
              </a:rPr>
              <a:t>     - Carba-NP</a:t>
            </a:r>
          </a:p>
          <a:p>
            <a:r>
              <a:rPr lang="en-US" sz="2000" dirty="0">
                <a:cs typeface="Calibri" panose="020F0502020204030204" pitchFamily="34" charset="0"/>
              </a:rPr>
              <a:t>     - Carbapenem Inactivation Method (CIM)</a:t>
            </a:r>
          </a:p>
          <a:p>
            <a:r>
              <a:rPr lang="en-US" sz="2000" dirty="0">
                <a:cs typeface="Calibri" panose="020F0502020204030204" pitchFamily="34" charset="0"/>
              </a:rPr>
              <a:t>             including modified CIM (mCIM) and EDTA-modified CIM (eCIM)</a:t>
            </a:r>
          </a:p>
          <a:p>
            <a:r>
              <a:rPr lang="en-US" sz="2000" dirty="0">
                <a:cs typeface="Calibri" panose="020F0502020204030204" pitchFamily="34" charset="0"/>
              </a:rPr>
              <a:t>     - Immunochromatography Tests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D1A0B-41F0-F285-56F7-32CEC89E7C75}"/>
              </a:ext>
            </a:extLst>
          </p:cNvPr>
          <p:cNvSpPr txBox="1"/>
          <p:nvPr/>
        </p:nvSpPr>
        <p:spPr>
          <a:xfrm>
            <a:off x="916851" y="4431545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A52F40-AC5A-218B-E45E-CCFB9F1FE893}"/>
              </a:ext>
            </a:extLst>
          </p:cNvPr>
          <p:cNvSpPr txBox="1"/>
          <p:nvPr/>
        </p:nvSpPr>
        <p:spPr>
          <a:xfrm>
            <a:off x="1780231" y="4431545"/>
            <a:ext cx="9278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Molecular tests can include, but are not limited to:</a:t>
            </a:r>
          </a:p>
          <a:p>
            <a:r>
              <a:rPr lang="en-US" sz="2000" dirty="0"/>
              <a:t>     - Cepheid Xpert Carba-R</a:t>
            </a:r>
          </a:p>
          <a:p>
            <a:r>
              <a:rPr lang="en-US" sz="2000" dirty="0"/>
              <a:t>     - BioFire multiplex PCR panels</a:t>
            </a:r>
          </a:p>
          <a:p>
            <a:r>
              <a:rPr lang="en-US" sz="2000" dirty="0"/>
              <a:t>     - Verigene Assays</a:t>
            </a:r>
          </a:p>
          <a:p>
            <a:r>
              <a:rPr lang="en-US" sz="2000" dirty="0"/>
              <a:t>     - validated laboratory-developed NAAT</a:t>
            </a:r>
          </a:p>
        </p:txBody>
      </p:sp>
    </p:spTree>
    <p:extLst>
      <p:ext uri="{BB962C8B-B14F-4D97-AF65-F5344CB8AC3E}">
        <p14:creationId xmlns:p14="http://schemas.microsoft.com/office/powerpoint/2010/main" val="3154926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99857-D2E7-5B3A-4E11-78D678E49880}"/>
              </a:ext>
            </a:extLst>
          </p:cNvPr>
          <p:cNvSpPr txBox="1"/>
          <p:nvPr/>
        </p:nvSpPr>
        <p:spPr>
          <a:xfrm>
            <a:off x="1015307" y="1377003"/>
            <a:ext cx="85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HAI/AR Program CPO/</a:t>
            </a:r>
            <a:r>
              <a:rPr lang="en-US" sz="2000" i="1" dirty="0">
                <a:latin typeface="+mj-lt"/>
              </a:rPr>
              <a:t>Candida auris </a:t>
            </a:r>
            <a:r>
              <a:rPr lang="en-US" sz="2000" dirty="0">
                <a:latin typeface="+mj-lt"/>
              </a:rPr>
              <a:t>Investigation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1A176-9520-FDBD-569D-0EC4D990AE06}"/>
              </a:ext>
            </a:extLst>
          </p:cNvPr>
          <p:cNvSpPr txBox="1"/>
          <p:nvPr/>
        </p:nvSpPr>
        <p:spPr>
          <a:xfrm>
            <a:off x="916851" y="1997167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55249-F294-8A7A-4F8D-E87B8CB103BC}"/>
              </a:ext>
            </a:extLst>
          </p:cNvPr>
          <p:cNvSpPr txBox="1"/>
          <p:nvPr/>
        </p:nvSpPr>
        <p:spPr>
          <a:xfrm>
            <a:off x="1780231" y="1964722"/>
            <a:ext cx="827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HAI/AR Program utilizes CDC  established case definitions for </a:t>
            </a:r>
            <a:r>
              <a:rPr lang="en-US" sz="2000" i="1" dirty="0"/>
              <a:t>Candida auris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D1A0B-41F0-F285-56F7-32CEC89E7C75}"/>
              </a:ext>
            </a:extLst>
          </p:cNvPr>
          <p:cNvSpPr txBox="1"/>
          <p:nvPr/>
        </p:nvSpPr>
        <p:spPr>
          <a:xfrm>
            <a:off x="916851" y="2911387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D8ED8-8233-0998-455F-6F5AA5D12766}"/>
              </a:ext>
            </a:extLst>
          </p:cNvPr>
          <p:cNvSpPr txBox="1"/>
          <p:nvPr/>
        </p:nvSpPr>
        <p:spPr>
          <a:xfrm>
            <a:off x="1780230" y="3014105"/>
            <a:ext cx="827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Candida auris </a:t>
            </a:r>
            <a:r>
              <a:rPr lang="en-US" sz="2000" dirty="0"/>
              <a:t>case definition is also based on established laboratory criteria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6F220A8-C4D4-C9A0-D562-1456C669A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667546"/>
              </p:ext>
            </p:extLst>
          </p:nvPr>
        </p:nvGraphicFramePr>
        <p:xfrm>
          <a:off x="561975" y="4063488"/>
          <a:ext cx="11068049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68049">
                  <a:extLst>
                    <a:ext uri="{9D8B030D-6E8A-4147-A177-3AD203B41FA5}">
                      <a16:colId xmlns:a16="http://schemas.microsoft.com/office/drawing/2014/main" val="2994976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Detection of </a:t>
                      </a:r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Candida auris 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(culture or validated culture-independent test) from: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30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          Swab obtained for the purpose of colonization screening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09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97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         Clinical specimen collected during the normal course of care for diagnosis/treatment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5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9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99857-D2E7-5B3A-4E11-78D678E49880}"/>
              </a:ext>
            </a:extLst>
          </p:cNvPr>
          <p:cNvSpPr txBox="1"/>
          <p:nvPr/>
        </p:nvSpPr>
        <p:spPr>
          <a:xfrm>
            <a:off x="1015307" y="1377003"/>
            <a:ext cx="85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HAI/AR Program CPO/</a:t>
            </a:r>
            <a:r>
              <a:rPr lang="en-US" sz="2000" i="1" dirty="0">
                <a:latin typeface="+mj-lt"/>
              </a:rPr>
              <a:t>Candida auris </a:t>
            </a:r>
            <a:r>
              <a:rPr lang="en-US" sz="2000" dirty="0">
                <a:latin typeface="+mj-lt"/>
              </a:rPr>
              <a:t>Investigation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1A176-9520-FDBD-569D-0EC4D990AE06}"/>
              </a:ext>
            </a:extLst>
          </p:cNvPr>
          <p:cNvSpPr txBox="1"/>
          <p:nvPr/>
        </p:nvSpPr>
        <p:spPr>
          <a:xfrm>
            <a:off x="916851" y="1997167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55249-F294-8A7A-4F8D-E87B8CB103BC}"/>
              </a:ext>
            </a:extLst>
          </p:cNvPr>
          <p:cNvSpPr txBox="1"/>
          <p:nvPr/>
        </p:nvSpPr>
        <p:spPr>
          <a:xfrm>
            <a:off x="1780231" y="1964722"/>
            <a:ext cx="827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Helpful resources regarding identifying/classifying CPOs and </a:t>
            </a:r>
            <a:r>
              <a:rPr lang="en-US" sz="2000" i="1" dirty="0"/>
              <a:t>Candida auris </a:t>
            </a:r>
            <a:r>
              <a:rPr lang="en-US" sz="2000" dirty="0"/>
              <a:t>cases</a:t>
            </a:r>
            <a:r>
              <a:rPr lang="en-US" sz="2000" i="1" dirty="0"/>
              <a:t> </a:t>
            </a:r>
            <a:r>
              <a:rPr lang="en-US" sz="2000" dirty="0"/>
              <a:t>are available below.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2C3D0-A442-A36C-897F-9EE50E553E20}"/>
              </a:ext>
            </a:extLst>
          </p:cNvPr>
          <p:cNvSpPr txBox="1"/>
          <p:nvPr/>
        </p:nvSpPr>
        <p:spPr>
          <a:xfrm>
            <a:off x="647700" y="3398895"/>
            <a:ext cx="108965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 CDC Case Definition - Carbapenemase-Producing Organism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 CSTE Position Statement 22-ID-04: Carbapenemase-Producing Organisms</a:t>
            </a:r>
            <a:r>
              <a:rPr lang="en-US" sz="2000" dirty="0">
                <a:latin typeface="+mj-lt"/>
              </a:rPr>
              <a:t>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 CDC Case Definition - Candida auris</a:t>
            </a:r>
            <a:r>
              <a:rPr lang="en-US" sz="2000" dirty="0">
                <a:latin typeface="+mj-lt"/>
              </a:rPr>
              <a:t>  </a:t>
            </a:r>
          </a:p>
          <a:p>
            <a:r>
              <a:rPr lang="fr-FR" sz="2000" dirty="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 CSTE Position </a:t>
            </a:r>
            <a:r>
              <a:rPr lang="fr-FR" sz="2000" dirty="0" err="1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Statement</a:t>
            </a:r>
            <a:r>
              <a:rPr lang="fr-FR" sz="2000" dirty="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22-ID-05: Candida </a:t>
            </a:r>
            <a:r>
              <a:rPr lang="fr-FR" sz="2000" dirty="0" err="1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auris</a:t>
            </a:r>
            <a:r>
              <a:rPr lang="en-US" sz="2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19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99857-D2E7-5B3A-4E11-78D678E49880}"/>
              </a:ext>
            </a:extLst>
          </p:cNvPr>
          <p:cNvSpPr txBox="1"/>
          <p:nvPr/>
        </p:nvSpPr>
        <p:spPr>
          <a:xfrm>
            <a:off x="1015307" y="1377003"/>
            <a:ext cx="85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HAI/AR Program ICAR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1A176-9520-FDBD-569D-0EC4D990AE06}"/>
              </a:ext>
            </a:extLst>
          </p:cNvPr>
          <p:cNvSpPr txBox="1"/>
          <p:nvPr/>
        </p:nvSpPr>
        <p:spPr>
          <a:xfrm>
            <a:off x="916851" y="1997167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55249-F294-8A7A-4F8D-E87B8CB103BC}"/>
              </a:ext>
            </a:extLst>
          </p:cNvPr>
          <p:cNvSpPr txBox="1"/>
          <p:nvPr/>
        </p:nvSpPr>
        <p:spPr>
          <a:xfrm>
            <a:off x="1780230" y="1941973"/>
            <a:ext cx="8274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ICAR process is a collaborative, consultative process with a healthcare facility’s infection prevention program to discuss facility infection prevention and control practices and to assist with identifying potential opportunities for improvement to help align facility practices with nationally-recognized, evidence-based guidance.</a:t>
            </a: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D1A0B-41F0-F285-56F7-32CEC89E7C75}"/>
              </a:ext>
            </a:extLst>
          </p:cNvPr>
          <p:cNvSpPr txBox="1"/>
          <p:nvPr/>
        </p:nvSpPr>
        <p:spPr>
          <a:xfrm>
            <a:off x="916851" y="4167320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D8ED8-8233-0998-455F-6F5AA5D12766}"/>
              </a:ext>
            </a:extLst>
          </p:cNvPr>
          <p:cNvSpPr txBox="1"/>
          <p:nvPr/>
        </p:nvSpPr>
        <p:spPr>
          <a:xfrm>
            <a:off x="1780230" y="4136542"/>
            <a:ext cx="8274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Ready-made ICAR tools are available from CDC and include a variety of healthcare settings:</a:t>
            </a:r>
          </a:p>
          <a:p>
            <a:r>
              <a:rPr lang="en-US" sz="2000" dirty="0"/>
              <a:t>     - Acute Care</a:t>
            </a:r>
          </a:p>
          <a:p>
            <a:r>
              <a:rPr lang="en-US" sz="2000" dirty="0"/>
              <a:t>     - Long-Term Care</a:t>
            </a:r>
          </a:p>
          <a:p>
            <a:r>
              <a:rPr lang="en-US" sz="2000" dirty="0"/>
              <a:t>     - Ambulatory/Outpatient Care</a:t>
            </a:r>
          </a:p>
          <a:p>
            <a:r>
              <a:rPr lang="en-US" sz="2000" dirty="0"/>
              <a:t>     - Outpatient Dialysis</a:t>
            </a:r>
          </a:p>
        </p:txBody>
      </p:sp>
    </p:spTree>
    <p:extLst>
      <p:ext uri="{BB962C8B-B14F-4D97-AF65-F5344CB8AC3E}">
        <p14:creationId xmlns:p14="http://schemas.microsoft.com/office/powerpoint/2010/main" val="3905451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99857-D2E7-5B3A-4E11-78D678E49880}"/>
              </a:ext>
            </a:extLst>
          </p:cNvPr>
          <p:cNvSpPr txBox="1"/>
          <p:nvPr/>
        </p:nvSpPr>
        <p:spPr>
          <a:xfrm>
            <a:off x="1015307" y="1377003"/>
            <a:ext cx="85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HAI/AR Program ICAR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1A176-9520-FDBD-569D-0EC4D990AE06}"/>
              </a:ext>
            </a:extLst>
          </p:cNvPr>
          <p:cNvSpPr txBox="1"/>
          <p:nvPr/>
        </p:nvSpPr>
        <p:spPr>
          <a:xfrm>
            <a:off x="916851" y="1997167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55249-F294-8A7A-4F8D-E87B8CB103BC}"/>
              </a:ext>
            </a:extLst>
          </p:cNvPr>
          <p:cNvSpPr txBox="1"/>
          <p:nvPr/>
        </p:nvSpPr>
        <p:spPr>
          <a:xfrm>
            <a:off x="1780230" y="1941973"/>
            <a:ext cx="82748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ICAR tool consists of 12 different modules:</a:t>
            </a:r>
          </a:p>
          <a:p>
            <a:r>
              <a:rPr lang="en-US" sz="2000" i="1" dirty="0"/>
              <a:t>     1) Demographics (by setting)</a:t>
            </a:r>
          </a:p>
          <a:p>
            <a:r>
              <a:rPr lang="en-US" sz="2000" i="1" dirty="0"/>
              <a:t>     2) Training, Audits, &amp; Feedback</a:t>
            </a:r>
          </a:p>
          <a:p>
            <a:r>
              <a:rPr lang="en-US" sz="2000" i="1" dirty="0"/>
              <a:t>     3) Hand Hygiene*</a:t>
            </a:r>
          </a:p>
          <a:p>
            <a:r>
              <a:rPr lang="en-US" sz="2000" i="1" dirty="0"/>
              <a:t>     4) Transmission-Based Precautions*</a:t>
            </a:r>
          </a:p>
          <a:p>
            <a:r>
              <a:rPr lang="en-US" sz="2000" i="1" dirty="0"/>
              <a:t>     5) Environmental Services*</a:t>
            </a:r>
          </a:p>
          <a:p>
            <a:r>
              <a:rPr lang="en-US" sz="2000" i="1" dirty="0"/>
              <a:t>     6) High-Level Disinfection and Sterilization*</a:t>
            </a:r>
          </a:p>
          <a:p>
            <a:r>
              <a:rPr lang="en-US" sz="2000" i="1" dirty="0"/>
              <a:t>     7) Injection Safety*</a:t>
            </a:r>
          </a:p>
          <a:p>
            <a:r>
              <a:rPr lang="en-US" sz="2000" i="1" dirty="0"/>
              <a:t>     8) Point-of-Care Blood Testing*</a:t>
            </a:r>
          </a:p>
          <a:p>
            <a:r>
              <a:rPr lang="en-US" sz="2000" i="1" dirty="0"/>
              <a:t>     9) Wound Care*</a:t>
            </a:r>
          </a:p>
          <a:p>
            <a:r>
              <a:rPr lang="en-US" sz="2000" i="1" dirty="0"/>
              <a:t>     10) Healthcare Laundry*</a:t>
            </a:r>
          </a:p>
          <a:p>
            <a:r>
              <a:rPr lang="en-US" sz="2000" i="1" dirty="0"/>
              <a:t>     11) Antimicrobial Stewardship</a:t>
            </a:r>
          </a:p>
          <a:p>
            <a:r>
              <a:rPr lang="en-US" sz="2000" i="1" dirty="0"/>
              <a:t>     12) Water Exposure*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69D1A-CABC-967E-0414-B8411928A3B8}"/>
              </a:ext>
            </a:extLst>
          </p:cNvPr>
          <p:cNvSpPr txBox="1"/>
          <p:nvPr/>
        </p:nvSpPr>
        <p:spPr>
          <a:xfrm>
            <a:off x="8858249" y="3527022"/>
            <a:ext cx="309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Modules also include    direct observation opportunities/activities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2F2F76-B741-FB65-B5E8-DFE6C08374F5}"/>
              </a:ext>
            </a:extLst>
          </p:cNvPr>
          <p:cNvSpPr txBox="1"/>
          <p:nvPr/>
        </p:nvSpPr>
        <p:spPr>
          <a:xfrm>
            <a:off x="8643936" y="3491898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73627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99857-D2E7-5B3A-4E11-78D678E49880}"/>
              </a:ext>
            </a:extLst>
          </p:cNvPr>
          <p:cNvSpPr txBox="1"/>
          <p:nvPr/>
        </p:nvSpPr>
        <p:spPr>
          <a:xfrm>
            <a:off x="1015307" y="1377003"/>
            <a:ext cx="85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HAI/AR Program ICAR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1A176-9520-FDBD-569D-0EC4D990AE06}"/>
              </a:ext>
            </a:extLst>
          </p:cNvPr>
          <p:cNvSpPr txBox="1"/>
          <p:nvPr/>
        </p:nvSpPr>
        <p:spPr>
          <a:xfrm>
            <a:off x="916851" y="1997167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55249-F294-8A7A-4F8D-E87B8CB103BC}"/>
              </a:ext>
            </a:extLst>
          </p:cNvPr>
          <p:cNvSpPr txBox="1"/>
          <p:nvPr/>
        </p:nvSpPr>
        <p:spPr>
          <a:xfrm>
            <a:off x="1780230" y="1941973"/>
            <a:ext cx="827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ICAR modules are extensive, so limiting the ICAR process to the top 4-5 preferred modules is beneficial</a:t>
            </a: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D1A0B-41F0-F285-56F7-32CEC89E7C75}"/>
              </a:ext>
            </a:extLst>
          </p:cNvPr>
          <p:cNvSpPr txBox="1"/>
          <p:nvPr/>
        </p:nvSpPr>
        <p:spPr>
          <a:xfrm>
            <a:off x="916851" y="2979437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D8ED8-8233-0998-455F-6F5AA5D12766}"/>
              </a:ext>
            </a:extLst>
          </p:cNvPr>
          <p:cNvSpPr txBox="1"/>
          <p:nvPr/>
        </p:nvSpPr>
        <p:spPr>
          <a:xfrm>
            <a:off x="1780230" y="2948659"/>
            <a:ext cx="8274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a result of the ICAR visit, the participating facility receives a detailed summary letter recapping the visit, listing any identified opportunities for improvement, and providing recommendations to address any identified opportunities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802902-C7F2-76D0-629B-5A9BECAD6FFA}"/>
              </a:ext>
            </a:extLst>
          </p:cNvPr>
          <p:cNvSpPr txBox="1"/>
          <p:nvPr/>
        </p:nvSpPr>
        <p:spPr>
          <a:xfrm>
            <a:off x="916851" y="4609287"/>
            <a:ext cx="86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B0FCC-01AE-9137-4FB8-810A20A17D3C}"/>
              </a:ext>
            </a:extLst>
          </p:cNvPr>
          <p:cNvSpPr txBox="1"/>
          <p:nvPr/>
        </p:nvSpPr>
        <p:spPr>
          <a:xfrm>
            <a:off x="1780231" y="4596457"/>
            <a:ext cx="827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Over time, commonly identified opportunities can be used to create tailored infection prevention and control education for healthcare facilities</a:t>
            </a:r>
          </a:p>
        </p:txBody>
      </p:sp>
    </p:spTree>
    <p:extLst>
      <p:ext uri="{BB962C8B-B14F-4D97-AF65-F5344CB8AC3E}">
        <p14:creationId xmlns:p14="http://schemas.microsoft.com/office/powerpoint/2010/main" val="2466091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1377509" y="1650878"/>
            <a:ext cx="9192996" cy="35562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5013874" y="3044278"/>
            <a:ext cx="5556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Recap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9BFD7-21B1-B3A4-429C-8C8B7FF9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29" y="1785985"/>
            <a:ext cx="3292125" cy="3286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1CF8C1-14C6-C1C7-6522-EB4B0A4CEE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56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791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for LPHAs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99857-D2E7-5B3A-4E11-78D678E49880}"/>
              </a:ext>
            </a:extLst>
          </p:cNvPr>
          <p:cNvSpPr txBox="1"/>
          <p:nvPr/>
        </p:nvSpPr>
        <p:spPr>
          <a:xfrm>
            <a:off x="920057" y="1377002"/>
            <a:ext cx="85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HAI/AR Program Recap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7011D6-926A-28E5-A1AD-CDB2803C5098}"/>
              </a:ext>
            </a:extLst>
          </p:cNvPr>
          <p:cNvSpPr/>
          <p:nvPr/>
        </p:nvSpPr>
        <p:spPr>
          <a:xfrm>
            <a:off x="1013501" y="1962088"/>
            <a:ext cx="3351929" cy="4162487"/>
          </a:xfrm>
          <a:prstGeom prst="roundRect">
            <a:avLst>
              <a:gd name="adj" fmla="val 2229"/>
            </a:avLst>
          </a:prstGeom>
          <a:solidFill>
            <a:schemeClr val="accent1">
              <a:lumMod val="20000"/>
              <a:lumOff val="80000"/>
              <a:alpha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26CA79-607C-F727-3607-3F6D4867C643}"/>
              </a:ext>
            </a:extLst>
          </p:cNvPr>
          <p:cNvSpPr/>
          <p:nvPr/>
        </p:nvSpPr>
        <p:spPr>
          <a:xfrm>
            <a:off x="4591920" y="1965131"/>
            <a:ext cx="3351929" cy="4159444"/>
          </a:xfrm>
          <a:prstGeom prst="roundRect">
            <a:avLst>
              <a:gd name="adj" fmla="val 3741"/>
            </a:avLst>
          </a:prstGeom>
          <a:solidFill>
            <a:schemeClr val="accent3">
              <a:lumMod val="20000"/>
              <a:lumOff val="80000"/>
              <a:alpha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267B1E7-98BE-9DC4-999F-AC6E4F25BAA2}"/>
              </a:ext>
            </a:extLst>
          </p:cNvPr>
          <p:cNvSpPr/>
          <p:nvPr/>
        </p:nvSpPr>
        <p:spPr>
          <a:xfrm>
            <a:off x="8199010" y="1962088"/>
            <a:ext cx="3351929" cy="4159443"/>
          </a:xfrm>
          <a:prstGeom prst="roundRect">
            <a:avLst>
              <a:gd name="adj" fmla="val 2260"/>
            </a:avLst>
          </a:prstGeom>
          <a:solidFill>
            <a:schemeClr val="accent5">
              <a:lumMod val="20000"/>
              <a:lumOff val="80000"/>
              <a:alpha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0D77869B-E1C9-0D19-0E42-16228CC5DE44}"/>
              </a:ext>
            </a:extLst>
          </p:cNvPr>
          <p:cNvSpPr/>
          <p:nvPr/>
        </p:nvSpPr>
        <p:spPr>
          <a:xfrm>
            <a:off x="1013501" y="1959047"/>
            <a:ext cx="3351929" cy="429626"/>
          </a:xfrm>
          <a:prstGeom prst="round2SameRect">
            <a:avLst>
              <a:gd name="adj1" fmla="val 19784"/>
              <a:gd name="adj2" fmla="val 0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Montserrat ExtraBold" panose="00000900000000000000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Program Background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68EDD8-A130-EE1C-F993-20869B3B9B7F}"/>
              </a:ext>
            </a:extLst>
          </p:cNvPr>
          <p:cNvSpPr/>
          <p:nvPr/>
        </p:nvSpPr>
        <p:spPr>
          <a:xfrm>
            <a:off x="1174727" y="2629038"/>
            <a:ext cx="3058146" cy="998715"/>
          </a:xfrm>
          <a:prstGeom prst="roundRect">
            <a:avLst>
              <a:gd name="adj" fmla="val 5016"/>
            </a:avLst>
          </a:prstGeom>
          <a:ln w="19050"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Core Priority Areas: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Epidemiology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Infection Prevention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Antimicrobial Stewardship</a:t>
            </a:r>
            <a:endParaRPr lang="en-MY" sz="1400" dirty="0">
              <a:solidFill>
                <a:schemeClr val="bg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598906-7A9F-341F-C8A1-B2C26615994F}"/>
              </a:ext>
            </a:extLst>
          </p:cNvPr>
          <p:cNvSpPr/>
          <p:nvPr/>
        </p:nvSpPr>
        <p:spPr>
          <a:xfrm>
            <a:off x="4753145" y="2632080"/>
            <a:ext cx="3058146" cy="998715"/>
          </a:xfrm>
          <a:prstGeom prst="roundRect">
            <a:avLst>
              <a:gd name="adj" fmla="val 5016"/>
            </a:avLst>
          </a:prstGeom>
          <a:solidFill>
            <a:schemeClr val="accent3"/>
          </a:solidFill>
          <a:ln w="19050"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Targeted MDROs: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Antimicrobial Resistance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Carbapenemase Producers</a:t>
            </a:r>
          </a:p>
          <a:p>
            <a:pPr algn="ctr"/>
            <a:r>
              <a:rPr lang="en-US" sz="1400" i="1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Candida auris</a:t>
            </a:r>
            <a:endParaRPr lang="en-MY" sz="1400" i="1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B728B15-4D02-09E1-2B43-E8BE0AE83E4D}"/>
              </a:ext>
            </a:extLst>
          </p:cNvPr>
          <p:cNvSpPr/>
          <p:nvPr/>
        </p:nvSpPr>
        <p:spPr>
          <a:xfrm>
            <a:off x="8360235" y="2629038"/>
            <a:ext cx="3058146" cy="998715"/>
          </a:xfrm>
          <a:prstGeom prst="roundRect">
            <a:avLst>
              <a:gd name="adj" fmla="val 5016"/>
            </a:avLst>
          </a:prstGeom>
          <a:solidFill>
            <a:schemeClr val="accent5"/>
          </a:solidFill>
          <a:ln w="19050"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HAI Team Offers: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Outbreak &amp; Case Response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ICAR &amp; Prevention Screening 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Antimicrobial Stewardship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9EA8BA0E-3B61-E95B-747D-A9A877EE9DF9}"/>
              </a:ext>
            </a:extLst>
          </p:cNvPr>
          <p:cNvSpPr/>
          <p:nvPr/>
        </p:nvSpPr>
        <p:spPr>
          <a:xfrm>
            <a:off x="4591920" y="1962089"/>
            <a:ext cx="3351929" cy="429626"/>
          </a:xfrm>
          <a:prstGeom prst="round2SameRect">
            <a:avLst>
              <a:gd name="adj1" fmla="val 19784"/>
              <a:gd name="adj2" fmla="val 0"/>
            </a:avLst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 ExtraBold" panose="00000900000000000000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Emerging Threats</a:t>
            </a:r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0FBB8B97-6151-10E8-A89A-528548F925E6}"/>
              </a:ext>
            </a:extLst>
          </p:cNvPr>
          <p:cNvSpPr/>
          <p:nvPr/>
        </p:nvSpPr>
        <p:spPr>
          <a:xfrm>
            <a:off x="8199010" y="1959047"/>
            <a:ext cx="3351929" cy="429626"/>
          </a:xfrm>
          <a:prstGeom prst="round2SameRect">
            <a:avLst>
              <a:gd name="adj1" fmla="val 19784"/>
              <a:gd name="adj2" fmla="val 0"/>
            </a:avLst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Montserrat ExtraBold" panose="00000900000000000000" pitchFamily="50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Technical Assistance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7D63D2-6FF7-710F-7752-FC67BE473067}"/>
              </a:ext>
            </a:extLst>
          </p:cNvPr>
          <p:cNvSpPr/>
          <p:nvPr/>
        </p:nvSpPr>
        <p:spPr>
          <a:xfrm>
            <a:off x="1157903" y="3779411"/>
            <a:ext cx="3063124" cy="2199610"/>
          </a:xfrm>
          <a:prstGeom prst="roundRect">
            <a:avLst>
              <a:gd name="adj" fmla="val 3636"/>
            </a:avLst>
          </a:prstGeom>
          <a:solidFill>
            <a:schemeClr val="tx1"/>
          </a:solidFill>
          <a:ln w="19050">
            <a:noFill/>
          </a:ln>
          <a:effectLst>
            <a:outerShdw blurRad="2794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</a:rPr>
              <a:t>Program Goals: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</a:rPr>
              <a:t>Prevent emergence and control spread of threats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50" charset="0"/>
              </a:rPr>
              <a:t>Advance detection, response and containment of HAI/AR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50" charset="0"/>
              </a:rPr>
              <a:t>Promote Antibiotic Stewardship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</a:rPr>
              <a:t>Protect 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50" charset="0"/>
              </a:rPr>
              <a:t>patients and HCP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97E2ED8-235B-5C05-9ADA-A028F4B31A70}"/>
              </a:ext>
            </a:extLst>
          </p:cNvPr>
          <p:cNvSpPr/>
          <p:nvPr/>
        </p:nvSpPr>
        <p:spPr>
          <a:xfrm>
            <a:off x="4753149" y="3779411"/>
            <a:ext cx="3063124" cy="2199609"/>
          </a:xfrm>
          <a:prstGeom prst="roundRect">
            <a:avLst>
              <a:gd name="adj" fmla="val 3636"/>
            </a:avLst>
          </a:prstGeom>
          <a:solidFill>
            <a:schemeClr val="tx1"/>
          </a:solidFill>
          <a:ln w="19050">
            <a:noFill/>
          </a:ln>
          <a:effectLst>
            <a:outerShdw blurRad="2794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</a:rPr>
              <a:t>Reportable Threats: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</a:rPr>
              <a:t>HAIs are significant cause of illness and death and have serious emotional, financial, and medical consequences.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</a:rPr>
              <a:t>Most recent data reports increases in targeted–MDRO focus areas.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43FF3C6-F53B-4A7B-36CF-84A843395FE1}"/>
              </a:ext>
            </a:extLst>
          </p:cNvPr>
          <p:cNvSpPr/>
          <p:nvPr/>
        </p:nvSpPr>
        <p:spPr>
          <a:xfrm>
            <a:off x="8347052" y="3779411"/>
            <a:ext cx="3063124" cy="2199609"/>
          </a:xfrm>
          <a:prstGeom prst="roundRect">
            <a:avLst>
              <a:gd name="adj" fmla="val 3636"/>
            </a:avLst>
          </a:prstGeom>
          <a:solidFill>
            <a:schemeClr val="tx1"/>
          </a:solidFill>
          <a:ln w="19050">
            <a:noFill/>
          </a:ln>
          <a:effectLst>
            <a:outerShdw blurRad="2794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50" charset="0"/>
              </a:rPr>
              <a:t>Resources Available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</a:rPr>
              <a:t>: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With federal funding and lab partners, we offer Missouri healthcare facilities technical assistance through our core priority areas to meet program goals and better serve our communities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995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2D18E-B0BB-2066-C53A-D89085B2C508}"/>
              </a:ext>
            </a:extLst>
          </p:cNvPr>
          <p:cNvSpPr txBox="1"/>
          <p:nvPr/>
        </p:nvSpPr>
        <p:spPr>
          <a:xfrm>
            <a:off x="700023" y="1770945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CCFE-790C-CA82-F673-FE37F4FD4410}"/>
              </a:ext>
            </a:extLst>
          </p:cNvPr>
          <p:cNvSpPr txBox="1"/>
          <p:nvPr/>
        </p:nvSpPr>
        <p:spPr>
          <a:xfrm>
            <a:off x="657162" y="2771070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BEBF3-1543-60B8-0B31-443C48BCF6D5}"/>
              </a:ext>
            </a:extLst>
          </p:cNvPr>
          <p:cNvSpPr txBox="1"/>
          <p:nvPr/>
        </p:nvSpPr>
        <p:spPr>
          <a:xfrm>
            <a:off x="657161" y="3771195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F4DC48-22FE-20B8-5978-17EEE4FC8931}"/>
              </a:ext>
            </a:extLst>
          </p:cNvPr>
          <p:cNvSpPr txBox="1"/>
          <p:nvPr/>
        </p:nvSpPr>
        <p:spPr>
          <a:xfrm>
            <a:off x="657160" y="4769978"/>
            <a:ext cx="88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AEBE5-FE1C-4F56-F00A-7453FC36D65C}"/>
              </a:ext>
            </a:extLst>
          </p:cNvPr>
          <p:cNvSpPr txBox="1"/>
          <p:nvPr/>
        </p:nvSpPr>
        <p:spPr>
          <a:xfrm>
            <a:off x="1542986" y="1735095"/>
            <a:ext cx="6753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More than </a:t>
            </a:r>
            <a:r>
              <a:rPr kumimoji="0" lang="en-MY" sz="2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2.8 million</a:t>
            </a: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antimicrobial-resistant infection occur in the U.S. </a:t>
            </a: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each year</a:t>
            </a:r>
            <a:endParaRPr kumimoji="0" lang="en-MY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4EDF-264B-B9B4-B690-394E9A2ACAE5}"/>
              </a:ext>
            </a:extLst>
          </p:cNvPr>
          <p:cNvSpPr txBox="1"/>
          <p:nvPr/>
        </p:nvSpPr>
        <p:spPr>
          <a:xfrm>
            <a:off x="1542986" y="2740294"/>
            <a:ext cx="6271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This results in approximately </a:t>
            </a:r>
            <a:r>
              <a:rPr kumimoji="0" lang="en-MY" sz="2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35,000</a:t>
            </a: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deaths each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B83FD-60A7-4736-460F-B9FB287FE186}"/>
              </a:ext>
            </a:extLst>
          </p:cNvPr>
          <p:cNvSpPr txBox="1"/>
          <p:nvPr/>
        </p:nvSpPr>
        <p:spPr>
          <a:xfrm>
            <a:off x="1542986" y="3740417"/>
            <a:ext cx="6271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MDRO infections cost the US a minimum of </a:t>
            </a:r>
            <a:r>
              <a:rPr kumimoji="0" lang="en-MY" sz="2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$4.6 billion</a:t>
            </a: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annually to treat and 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16D242-1BB2-EF24-C624-BB8AA3BDDDFC}"/>
              </a:ext>
            </a:extLst>
          </p:cNvPr>
          <p:cNvSpPr txBox="1"/>
          <p:nvPr/>
        </p:nvSpPr>
        <p:spPr>
          <a:xfrm>
            <a:off x="1542986" y="4741224"/>
            <a:ext cx="6372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Since 2019, MDRO cases have increased by 20% and </a:t>
            </a:r>
            <a:r>
              <a:rPr kumimoji="0" lang="en-MY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Candida auris </a:t>
            </a: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cases have increased 5-fold</a:t>
            </a:r>
          </a:p>
        </p:txBody>
      </p:sp>
      <p:grpSp>
        <p:nvGrpSpPr>
          <p:cNvPr id="16" name="object 4">
            <a:extLst>
              <a:ext uri="{FF2B5EF4-FFF2-40B4-BE49-F238E27FC236}">
                <a16:creationId xmlns:a16="http://schemas.microsoft.com/office/drawing/2014/main" id="{8693CBBA-3845-25DF-B1F9-9A2DF928BB17}"/>
              </a:ext>
            </a:extLst>
          </p:cNvPr>
          <p:cNvGrpSpPr/>
          <p:nvPr/>
        </p:nvGrpSpPr>
        <p:grpSpPr>
          <a:xfrm>
            <a:off x="8120939" y="1536600"/>
            <a:ext cx="3585442" cy="4171457"/>
            <a:chOff x="8333231" y="1831848"/>
            <a:chExt cx="3020695" cy="3916679"/>
          </a:xfrm>
        </p:grpSpPr>
        <p:pic>
          <p:nvPicPr>
            <p:cNvPr id="17" name="object 5">
              <a:extLst>
                <a:ext uri="{FF2B5EF4-FFF2-40B4-BE49-F238E27FC236}">
                  <a16:creationId xmlns:a16="http://schemas.microsoft.com/office/drawing/2014/main" id="{B10E7895-E133-4486-9DA8-BD23827314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5149" y="1872447"/>
              <a:ext cx="2216856" cy="30547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532DDC98-A395-BC82-87FF-3D8F01A925C9}"/>
                </a:ext>
              </a:extLst>
            </p:cNvPr>
            <p:cNvSpPr/>
            <p:nvPr/>
          </p:nvSpPr>
          <p:spPr>
            <a:xfrm>
              <a:off x="8333231" y="1831848"/>
              <a:ext cx="3020695" cy="3916679"/>
            </a:xfrm>
            <a:custGeom>
              <a:avLst/>
              <a:gdLst/>
              <a:ahLst/>
              <a:cxnLst/>
              <a:rect l="l" t="t" r="r" b="b"/>
              <a:pathLst>
                <a:path w="3020695" h="3916679">
                  <a:moveTo>
                    <a:pt x="0" y="0"/>
                  </a:moveTo>
                  <a:lnTo>
                    <a:pt x="3020568" y="0"/>
                  </a:lnTo>
                  <a:lnTo>
                    <a:pt x="3020568" y="3916679"/>
                  </a:lnTo>
                  <a:lnTo>
                    <a:pt x="0" y="391667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D18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F5D2AF2-454A-28C1-4949-980A14D23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392" y="2701965"/>
            <a:ext cx="4198537" cy="236167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20" name="object 7">
            <a:extLst>
              <a:ext uri="{FF2B5EF4-FFF2-40B4-BE49-F238E27FC236}">
                <a16:creationId xmlns:a16="http://schemas.microsoft.com/office/drawing/2014/main" id="{29287E91-27AD-234B-8FF3-C344C7B7FBE0}"/>
              </a:ext>
            </a:extLst>
          </p:cNvPr>
          <p:cNvSpPr txBox="1"/>
          <p:nvPr/>
        </p:nvSpPr>
        <p:spPr>
          <a:xfrm>
            <a:off x="700023" y="5695932"/>
            <a:ext cx="2986998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cs typeface="Gill Sans MT"/>
              </a:rPr>
              <a:t>Source</a:t>
            </a:r>
            <a:r>
              <a:rPr lang="en-US" sz="1200" spc="-10">
                <a:cs typeface="Gill Sans MT"/>
              </a:rPr>
              <a:t>s</a:t>
            </a:r>
            <a:r>
              <a:rPr sz="1200" spc="-10">
                <a:cs typeface="Gill Sans MT"/>
              </a:rPr>
              <a:t>:</a:t>
            </a:r>
            <a:endParaRPr lang="en-US" sz="1200"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lang="en-US" sz="1200" spc="-10">
                <a:uFill>
                  <a:solidFill>
                    <a:schemeClr val="tx1"/>
                  </a:solidFill>
                </a:uFill>
                <a:latin typeface="Montserrat" panose="00000500000000000000" pitchFamily="2" charset="0"/>
                <a:cs typeface="Gill Sans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2019 AR Threat Report</a:t>
            </a:r>
            <a:endParaRPr lang="en-US" sz="1200" spc="-10">
              <a:uFill>
                <a:solidFill>
                  <a:schemeClr val="tx1"/>
                </a:solidFill>
              </a:uFill>
              <a:latin typeface="Montserrat" panose="00000500000000000000" pitchFamily="2" charset="0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lang="en-US" sz="1200">
                <a:cs typeface="Gill Sans 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2021-2022 AR Threat Report</a:t>
            </a:r>
            <a:r>
              <a:rPr lang="en-US" sz="1200">
                <a:cs typeface="Gill Sans MT"/>
              </a:rPr>
              <a:t> </a:t>
            </a:r>
            <a:endParaRPr sz="1200"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75959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8BE10-EDFE-93E0-A6CB-C3AAA536C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ED6D381-068B-00A1-C9DE-EF4E92A14E3F}"/>
              </a:ext>
            </a:extLst>
          </p:cNvPr>
          <p:cNvSpPr/>
          <p:nvPr/>
        </p:nvSpPr>
        <p:spPr>
          <a:xfrm>
            <a:off x="426720" y="1304925"/>
            <a:ext cx="4846320" cy="4846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, company name&#10;&#10;AI-generated content may be incorrect.">
            <a:extLst>
              <a:ext uri="{FF2B5EF4-FFF2-40B4-BE49-F238E27FC236}">
                <a16:creationId xmlns:a16="http://schemas.microsoft.com/office/drawing/2014/main" id="{87A84654-6E2C-A30A-FF14-6383C4974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" y="1678224"/>
            <a:ext cx="3739270" cy="373927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AF4510C-ED39-2E60-2BF4-C2458E095593}"/>
              </a:ext>
            </a:extLst>
          </p:cNvPr>
          <p:cNvSpPr/>
          <p:nvPr/>
        </p:nvSpPr>
        <p:spPr>
          <a:xfrm>
            <a:off x="5667376" y="4047429"/>
            <a:ext cx="762000" cy="69938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Telephone with solid fill">
            <a:extLst>
              <a:ext uri="{FF2B5EF4-FFF2-40B4-BE49-F238E27FC236}">
                <a16:creationId xmlns:a16="http://schemas.microsoft.com/office/drawing/2014/main" id="{7D5F206F-8042-BEB4-A490-288436B54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8338" y="4097081"/>
            <a:ext cx="600075" cy="60007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BED5344-8840-EC2F-4006-FD9BEB0DEB10}"/>
              </a:ext>
            </a:extLst>
          </p:cNvPr>
          <p:cNvSpPr/>
          <p:nvPr/>
        </p:nvSpPr>
        <p:spPr>
          <a:xfrm>
            <a:off x="5667375" y="5096499"/>
            <a:ext cx="762000" cy="69938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Email with solid fill">
            <a:extLst>
              <a:ext uri="{FF2B5EF4-FFF2-40B4-BE49-F238E27FC236}">
                <a16:creationId xmlns:a16="http://schemas.microsoft.com/office/drawing/2014/main" id="{82420624-86D4-CE59-35A4-80B5EC125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6441" y="5214255"/>
            <a:ext cx="463868" cy="4638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6B9DB65-8B4A-88C0-3ED7-120A75D88B95}"/>
              </a:ext>
            </a:extLst>
          </p:cNvPr>
          <p:cNvSpPr txBox="1"/>
          <p:nvPr/>
        </p:nvSpPr>
        <p:spPr>
          <a:xfrm>
            <a:off x="6583681" y="4166285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573-751-6113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B97BFC-006F-69DB-E452-0350BEF787A2}"/>
              </a:ext>
            </a:extLst>
          </p:cNvPr>
          <p:cNvSpPr txBox="1"/>
          <p:nvPr/>
        </p:nvSpPr>
        <p:spPr>
          <a:xfrm>
            <a:off x="6544628" y="5246134"/>
            <a:ext cx="522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HAI_Reporting@health.mo.gov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7E456F-D599-3A3E-6B52-889FCDF6AB2B}"/>
              </a:ext>
            </a:extLst>
          </p:cNvPr>
          <p:cNvSpPr txBox="1"/>
          <p:nvPr/>
        </p:nvSpPr>
        <p:spPr>
          <a:xfrm>
            <a:off x="6544628" y="1394675"/>
            <a:ext cx="4971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Interested in learning more about HAIs, MDRO, CPOs/</a:t>
            </a:r>
            <a:r>
              <a:rPr lang="en-US" b="1" i="1" dirty="0"/>
              <a:t>Candida auris</a:t>
            </a:r>
            <a:r>
              <a:rPr lang="en-US" b="1" dirty="0"/>
              <a:t>, and/or the ICAR process?</a:t>
            </a:r>
          </a:p>
          <a:p>
            <a:endParaRPr lang="en-US" dirty="0"/>
          </a:p>
          <a:p>
            <a:r>
              <a:rPr lang="en-US" i="1" u="sng" dirty="0"/>
              <a:t>Reach out to the HAI/AR Program</a:t>
            </a:r>
            <a:r>
              <a:rPr lang="en-US" dirty="0"/>
              <a:t>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40F87C-3124-D32B-3E3C-65D71C9B3C5B}"/>
              </a:ext>
            </a:extLst>
          </p:cNvPr>
          <p:cNvSpPr/>
          <p:nvPr/>
        </p:nvSpPr>
        <p:spPr>
          <a:xfrm>
            <a:off x="5667376" y="1670681"/>
            <a:ext cx="762000" cy="69938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uestions with solid fill">
            <a:extLst>
              <a:ext uri="{FF2B5EF4-FFF2-40B4-BE49-F238E27FC236}">
                <a16:creationId xmlns:a16="http://schemas.microsoft.com/office/drawing/2014/main" id="{04644E05-8591-9673-99A3-EE4EA2D352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4055" y="1746051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2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CCFE-790C-CA82-F673-FE37F4FD4410}"/>
              </a:ext>
            </a:extLst>
          </p:cNvPr>
          <p:cNvSpPr txBox="1"/>
          <p:nvPr/>
        </p:nvSpPr>
        <p:spPr>
          <a:xfrm>
            <a:off x="766516" y="2459653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BEBF3-1543-60B8-0B31-443C48BCF6D5}"/>
              </a:ext>
            </a:extLst>
          </p:cNvPr>
          <p:cNvSpPr txBox="1"/>
          <p:nvPr/>
        </p:nvSpPr>
        <p:spPr>
          <a:xfrm>
            <a:off x="766515" y="3459778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AEBE5-FE1C-4F56-F00A-7453FC36D65C}"/>
              </a:ext>
            </a:extLst>
          </p:cNvPr>
          <p:cNvSpPr txBox="1"/>
          <p:nvPr/>
        </p:nvSpPr>
        <p:spPr>
          <a:xfrm>
            <a:off x="766514" y="1677189"/>
            <a:ext cx="8095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</a:rPr>
              <a:t>Causes for antimicrobial resistance can include: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4EDF-264B-B9B4-B690-394E9A2ACAE5}"/>
              </a:ext>
            </a:extLst>
          </p:cNvPr>
          <p:cNvSpPr txBox="1"/>
          <p:nvPr/>
        </p:nvSpPr>
        <p:spPr>
          <a:xfrm>
            <a:off x="1652340" y="2428875"/>
            <a:ext cx="6271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Random genetic mutations during bacterial lifecycle and reproduction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B83FD-60A7-4736-460F-B9FB287FE186}"/>
              </a:ext>
            </a:extLst>
          </p:cNvPr>
          <p:cNvSpPr txBox="1"/>
          <p:nvPr/>
        </p:nvSpPr>
        <p:spPr>
          <a:xfrm>
            <a:off x="1652340" y="3429000"/>
            <a:ext cx="70913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Inappropriate antimicrobial use 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- Humans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        Long-term care: 40-75%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         Acute care: 30-50%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         Outpatient: 30%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- Animals (livestock and companion)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- Environmental </a:t>
            </a: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(crops and water treatment)</a:t>
            </a:r>
            <a:endParaRPr kumimoji="0" lang="en-MY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E8415-C1D0-4AF9-9A6D-4EF38F5B6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0" r="-54" b="3340"/>
          <a:stretch/>
        </p:blipFill>
        <p:spPr>
          <a:xfrm>
            <a:off x="9207554" y="1804635"/>
            <a:ext cx="2049580" cy="184829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83C58-BB49-A97E-7E1D-B6C9A9807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459" y="3652930"/>
            <a:ext cx="3219770" cy="160988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0683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EFA5D493-48BC-87CA-854A-235DE4804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25632"/>
            <a:ext cx="7162800" cy="5116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AFD1B1-5587-A372-E62E-0B69F5658A34}"/>
              </a:ext>
            </a:extLst>
          </p:cNvPr>
          <p:cNvSpPr txBox="1"/>
          <p:nvPr/>
        </p:nvSpPr>
        <p:spPr>
          <a:xfrm>
            <a:off x="296056" y="2991277"/>
            <a:ext cx="22185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How do antibiotics work?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3EC509-7377-6945-D6F1-E314424AC2F2}"/>
              </a:ext>
            </a:extLst>
          </p:cNvPr>
          <p:cNvSpPr txBox="1"/>
          <p:nvPr/>
        </p:nvSpPr>
        <p:spPr>
          <a:xfrm>
            <a:off x="9697737" y="2775833"/>
            <a:ext cx="22561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How do bacteria fight back?</a:t>
            </a:r>
          </a:p>
        </p:txBody>
      </p:sp>
    </p:spTree>
    <p:extLst>
      <p:ext uri="{BB962C8B-B14F-4D97-AF65-F5344CB8AC3E}">
        <p14:creationId xmlns:p14="http://schemas.microsoft.com/office/powerpoint/2010/main" val="243772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CCFE-790C-CA82-F673-FE37F4FD4410}"/>
              </a:ext>
            </a:extLst>
          </p:cNvPr>
          <p:cNvSpPr txBox="1"/>
          <p:nvPr/>
        </p:nvSpPr>
        <p:spPr>
          <a:xfrm>
            <a:off x="660415" y="2239935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BEBF3-1543-60B8-0B31-443C48BCF6D5}"/>
              </a:ext>
            </a:extLst>
          </p:cNvPr>
          <p:cNvSpPr txBox="1"/>
          <p:nvPr/>
        </p:nvSpPr>
        <p:spPr>
          <a:xfrm>
            <a:off x="660414" y="3240060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AEBE5-FE1C-4F56-F00A-7453FC36D65C}"/>
              </a:ext>
            </a:extLst>
          </p:cNvPr>
          <p:cNvSpPr txBox="1"/>
          <p:nvPr/>
        </p:nvSpPr>
        <p:spPr>
          <a:xfrm>
            <a:off x="660413" y="1457471"/>
            <a:ext cx="8095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400">
                <a:solidFill>
                  <a:srgbClr val="FFFFFF"/>
                </a:solidFill>
                <a:latin typeface="Montserrat ExtraBold" panose="00000900000000000000" pitchFamily="2" charset="0"/>
              </a:rPr>
              <a:t>Carbapenem-Resistant Organisms (CROs)</a:t>
            </a:r>
            <a:r>
              <a:rPr kumimoji="0" lang="en-MY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4EDF-264B-B9B4-B690-394E9A2ACAE5}"/>
              </a:ext>
            </a:extLst>
          </p:cNvPr>
          <p:cNvSpPr txBox="1"/>
          <p:nvPr/>
        </p:nvSpPr>
        <p:spPr>
          <a:xfrm>
            <a:off x="1546239" y="2209157"/>
            <a:ext cx="7085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Carbapenems are one of the broadest spectrum classes of antibiotics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B83FD-60A7-4736-460F-B9FB287FE186}"/>
              </a:ext>
            </a:extLst>
          </p:cNvPr>
          <p:cNvSpPr txBox="1"/>
          <p:nvPr/>
        </p:nvSpPr>
        <p:spPr>
          <a:xfrm>
            <a:off x="1546239" y="3209282"/>
            <a:ext cx="7091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Resistance to carbapenems cause increases in morbidity and mortality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6533E-2BC0-3C48-2424-E1FBD8B32789}"/>
              </a:ext>
            </a:extLst>
          </p:cNvPr>
          <p:cNvSpPr txBox="1"/>
          <p:nvPr/>
        </p:nvSpPr>
        <p:spPr>
          <a:xfrm>
            <a:off x="654426" y="4293383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F0BAA-C581-981D-83D1-9AAD9D471C49}"/>
              </a:ext>
            </a:extLst>
          </p:cNvPr>
          <p:cNvSpPr txBox="1"/>
          <p:nvPr/>
        </p:nvSpPr>
        <p:spPr>
          <a:xfrm>
            <a:off x="1540251" y="4262605"/>
            <a:ext cx="70913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Resistance to carbapenems limits treatment options, resulting in patients receiving: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	- Less effective treatment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- More toxic side-effects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	- Increased costs of care</a:t>
            </a:r>
            <a:endParaRPr kumimoji="0" lang="en-MY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A9505D-A3E2-3479-291F-B2B5D63EE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758" y="1752881"/>
            <a:ext cx="2635816" cy="3455201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78DA6DB-68A6-16D9-B2DD-2562DCB93206}"/>
              </a:ext>
            </a:extLst>
          </p:cNvPr>
          <p:cNvSpPr txBox="1"/>
          <p:nvPr/>
        </p:nvSpPr>
        <p:spPr>
          <a:xfrm>
            <a:off x="654426" y="5867746"/>
            <a:ext cx="4053897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cs typeface="Gill Sans MT"/>
              </a:rPr>
              <a:t>Source:</a:t>
            </a:r>
            <a:endParaRPr lang="en-US" sz="1200">
              <a:cs typeface="Gill Sans MT"/>
            </a:endParaRPr>
          </a:p>
          <a:p>
            <a:pPr marL="12700"/>
            <a:r>
              <a:rPr lang="en-US" sz="1200" spc="-10">
                <a:uFill>
                  <a:solidFill>
                    <a:schemeClr val="tx1"/>
                  </a:solidFill>
                </a:uFill>
                <a:cs typeface="Gill Sans 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Interim Response Guidance for MDROs</a:t>
            </a:r>
            <a:r>
              <a:rPr lang="en-US" sz="1200" spc="-10">
                <a:uFill>
                  <a:solidFill>
                    <a:schemeClr val="tx1"/>
                  </a:solidFill>
                </a:uFill>
                <a:cs typeface="Gill Sans MT"/>
              </a:rPr>
              <a:t> </a:t>
            </a:r>
            <a:endParaRPr lang="en-US" sz="1200">
              <a:uFill>
                <a:solidFill>
                  <a:schemeClr val="tx1"/>
                </a:solidFill>
              </a:uFill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0541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CCFE-790C-CA82-F673-FE37F4FD4410}"/>
              </a:ext>
            </a:extLst>
          </p:cNvPr>
          <p:cNvSpPr txBox="1"/>
          <p:nvPr/>
        </p:nvSpPr>
        <p:spPr>
          <a:xfrm>
            <a:off x="660415" y="2239935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BEBF3-1543-60B8-0B31-443C48BCF6D5}"/>
              </a:ext>
            </a:extLst>
          </p:cNvPr>
          <p:cNvSpPr txBox="1"/>
          <p:nvPr/>
        </p:nvSpPr>
        <p:spPr>
          <a:xfrm>
            <a:off x="660414" y="3240060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AEBE5-FE1C-4F56-F00A-7453FC36D65C}"/>
              </a:ext>
            </a:extLst>
          </p:cNvPr>
          <p:cNvSpPr txBox="1"/>
          <p:nvPr/>
        </p:nvSpPr>
        <p:spPr>
          <a:xfrm>
            <a:off x="660413" y="1457471"/>
            <a:ext cx="8095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400">
                <a:solidFill>
                  <a:srgbClr val="FFFFFF"/>
                </a:solidFill>
                <a:latin typeface="Montserrat ExtraBold" panose="00000900000000000000" pitchFamily="2" charset="0"/>
              </a:rPr>
              <a:t>Carbapenemase-Producing Organisms (CPOs)</a:t>
            </a:r>
            <a:r>
              <a:rPr kumimoji="0" lang="en-MY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4EDF-264B-B9B4-B690-394E9A2ACAE5}"/>
              </a:ext>
            </a:extLst>
          </p:cNvPr>
          <p:cNvSpPr txBox="1"/>
          <p:nvPr/>
        </p:nvSpPr>
        <p:spPr>
          <a:xfrm>
            <a:off x="1546239" y="2209157"/>
            <a:ext cx="6271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Resistance to carbapenems may happen more than one way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B83FD-60A7-4736-460F-B9FB287FE186}"/>
              </a:ext>
            </a:extLst>
          </p:cNvPr>
          <p:cNvSpPr txBox="1"/>
          <p:nvPr/>
        </p:nvSpPr>
        <p:spPr>
          <a:xfrm>
            <a:off x="1546239" y="3209282"/>
            <a:ext cx="7091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Resistance caused by a carbapenemase (enzyme) tends to be the most concerning </a:t>
            </a:r>
            <a:endParaRPr kumimoji="0" lang="en-MY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6533E-2BC0-3C48-2424-E1FBD8B32789}"/>
              </a:ext>
            </a:extLst>
          </p:cNvPr>
          <p:cNvSpPr txBox="1"/>
          <p:nvPr/>
        </p:nvSpPr>
        <p:spPr>
          <a:xfrm>
            <a:off x="654426" y="4293383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F0BAA-C581-981D-83D1-9AAD9D471C49}"/>
              </a:ext>
            </a:extLst>
          </p:cNvPr>
          <p:cNvSpPr txBox="1"/>
          <p:nvPr/>
        </p:nvSpPr>
        <p:spPr>
          <a:xfrm>
            <a:off x="1540251" y="4262605"/>
            <a:ext cx="7091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Carbapenemases can often be found on mobile genetic elements of DNA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E869C-799B-4207-7C07-F588AC07CA29}"/>
              </a:ext>
            </a:extLst>
          </p:cNvPr>
          <p:cNvSpPr txBox="1"/>
          <p:nvPr/>
        </p:nvSpPr>
        <p:spPr>
          <a:xfrm>
            <a:off x="539646" y="5290426"/>
            <a:ext cx="91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EBD51-E4C7-644A-1748-6AF205507E9B}"/>
              </a:ext>
            </a:extLst>
          </p:cNvPr>
          <p:cNvSpPr txBox="1"/>
          <p:nvPr/>
        </p:nvSpPr>
        <p:spPr>
          <a:xfrm>
            <a:off x="1540251" y="5259648"/>
            <a:ext cx="7091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Resistance on MGE increase the potential to spread resistance, even to different species</a:t>
            </a:r>
          </a:p>
        </p:txBody>
      </p:sp>
      <p:grpSp>
        <p:nvGrpSpPr>
          <p:cNvPr id="17" name="object 4">
            <a:extLst>
              <a:ext uri="{FF2B5EF4-FFF2-40B4-BE49-F238E27FC236}">
                <a16:creationId xmlns:a16="http://schemas.microsoft.com/office/drawing/2014/main" id="{76FBCE77-745E-4197-87FD-E6171305FECA}"/>
              </a:ext>
            </a:extLst>
          </p:cNvPr>
          <p:cNvGrpSpPr>
            <a:grpSpLocks noChangeAspect="1"/>
          </p:cNvGrpSpPr>
          <p:nvPr/>
        </p:nvGrpSpPr>
        <p:grpSpPr>
          <a:xfrm>
            <a:off x="8016164" y="2373949"/>
            <a:ext cx="3970691" cy="2885699"/>
            <a:chOff x="5044440" y="1694688"/>
            <a:chExt cx="6585584" cy="4796155"/>
          </a:xfrm>
          <a:effectLst/>
        </p:grpSpPr>
        <p:pic>
          <p:nvPicPr>
            <p:cNvPr id="18" name="object 5">
              <a:extLst>
                <a:ext uri="{FF2B5EF4-FFF2-40B4-BE49-F238E27FC236}">
                  <a16:creationId xmlns:a16="http://schemas.microsoft.com/office/drawing/2014/main" id="{36086A58-9EB5-A258-62E8-45A0309153C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4325" y="1703832"/>
              <a:ext cx="6486175" cy="477773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364E532E-39B4-4A61-3C88-A7E2B0143C5B}"/>
                </a:ext>
              </a:extLst>
            </p:cNvPr>
            <p:cNvSpPr/>
            <p:nvPr/>
          </p:nvSpPr>
          <p:spPr>
            <a:xfrm>
              <a:off x="5049012" y="1699260"/>
              <a:ext cx="6576059" cy="4787265"/>
            </a:xfrm>
            <a:custGeom>
              <a:avLst/>
              <a:gdLst/>
              <a:ahLst/>
              <a:cxnLst/>
              <a:rect l="l" t="t" r="r" b="b"/>
              <a:pathLst>
                <a:path w="6576059" h="4787265">
                  <a:moveTo>
                    <a:pt x="0" y="0"/>
                  </a:moveTo>
                  <a:lnTo>
                    <a:pt x="6576059" y="0"/>
                  </a:lnTo>
                  <a:lnTo>
                    <a:pt x="6576059" y="4786884"/>
                  </a:lnTo>
                  <a:lnTo>
                    <a:pt x="0" y="47868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334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263083" y="257174"/>
            <a:ext cx="11690791" cy="568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5BFCC-2080-CBAC-A07B-A8B29FAC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4128380"/>
            <a:ext cx="12192000" cy="2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123949" y="249008"/>
            <a:ext cx="66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Black" panose="020B0A040201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HAI/AR Program 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6B390-5F4A-64DE-44E4-429570C53CE8}"/>
              </a:ext>
            </a:extLst>
          </p:cNvPr>
          <p:cNvSpPr/>
          <p:nvPr/>
        </p:nvSpPr>
        <p:spPr>
          <a:xfrm>
            <a:off x="333375" y="293746"/>
            <a:ext cx="514350" cy="495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CCFE-790C-CA82-F673-FE37F4FD4410}"/>
              </a:ext>
            </a:extLst>
          </p:cNvPr>
          <p:cNvSpPr txBox="1"/>
          <p:nvPr/>
        </p:nvSpPr>
        <p:spPr>
          <a:xfrm>
            <a:off x="660415" y="2239935"/>
            <a:ext cx="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BEBF3-1543-60B8-0B31-443C48BCF6D5}"/>
              </a:ext>
            </a:extLst>
          </p:cNvPr>
          <p:cNvSpPr txBox="1"/>
          <p:nvPr/>
        </p:nvSpPr>
        <p:spPr>
          <a:xfrm>
            <a:off x="660413" y="4464568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AEBE5-FE1C-4F56-F00A-7453FC36D65C}"/>
              </a:ext>
            </a:extLst>
          </p:cNvPr>
          <p:cNvSpPr txBox="1"/>
          <p:nvPr/>
        </p:nvSpPr>
        <p:spPr>
          <a:xfrm>
            <a:off x="660413" y="1457471"/>
            <a:ext cx="8095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400">
                <a:solidFill>
                  <a:srgbClr val="FFFFFF"/>
                </a:solidFill>
                <a:latin typeface="Montserrat ExtraBold" panose="00000900000000000000" pitchFamily="2" charset="0"/>
              </a:rPr>
              <a:t>Carbapenemase-Producing Organisms (CPOs)</a:t>
            </a:r>
            <a:r>
              <a:rPr kumimoji="0" lang="en-MY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C4EDF-264B-B9B4-B690-394E9A2ACAE5}"/>
              </a:ext>
            </a:extLst>
          </p:cNvPr>
          <p:cNvSpPr txBox="1"/>
          <p:nvPr/>
        </p:nvSpPr>
        <p:spPr>
          <a:xfrm>
            <a:off x="1546239" y="2209157"/>
            <a:ext cx="86470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Common </a:t>
            </a: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t</a:t>
            </a:r>
            <a:r>
              <a:rPr kumimoji="0" lang="en-MY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ypes</a:t>
            </a: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of carbapenemases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     </a:t>
            </a:r>
            <a:r>
              <a:rPr lang="en-MY" sz="2000" b="1" u="sng" dirty="0">
                <a:solidFill>
                  <a:srgbClr val="FFFFFF"/>
                </a:solidFill>
                <a:latin typeface="Montserrat" panose="00000500000000000000" pitchFamily="2" charset="0"/>
              </a:rPr>
              <a:t>KPC</a:t>
            </a: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 – </a:t>
            </a:r>
            <a:r>
              <a:rPr lang="en-MY" sz="2000" i="1" dirty="0">
                <a:solidFill>
                  <a:srgbClr val="FFFFFF"/>
                </a:solidFill>
                <a:latin typeface="Montserrat" panose="00000500000000000000" pitchFamily="2" charset="0"/>
              </a:rPr>
              <a:t>Klebsiella pneumoniae </a:t>
            </a: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Carbapenemase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    </a:t>
            </a:r>
            <a:r>
              <a:rPr kumimoji="0" lang="en-MY" sz="20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OXA</a:t>
            </a: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– Oxacillinase-type </a:t>
            </a: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-Lactamase</a:t>
            </a:r>
          </a:p>
          <a:p>
            <a:pPr>
              <a:defRPr/>
            </a:pP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     </a:t>
            </a:r>
            <a:r>
              <a:rPr lang="en-MY" sz="2000" b="1" u="sng" dirty="0">
                <a:solidFill>
                  <a:srgbClr val="FFFFFF"/>
                </a:solidFill>
                <a:latin typeface="Montserrat" panose="00000500000000000000" pitchFamily="2" charset="0"/>
              </a:rPr>
              <a:t>NDM</a:t>
            </a: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 – New Delhi Metallo-</a:t>
            </a: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-Lactamase</a:t>
            </a:r>
            <a:endParaRPr lang="en-MY" sz="200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    </a:t>
            </a:r>
            <a:r>
              <a:rPr kumimoji="0" lang="en-MY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VIM</a:t>
            </a: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– Verona Integron-encoded </a:t>
            </a: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Metallo-</a:t>
            </a: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-Lactamase</a:t>
            </a:r>
            <a:endParaRPr lang="en-MY" sz="200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    </a:t>
            </a:r>
            <a:r>
              <a:rPr kumimoji="0" lang="en-MY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IMP</a:t>
            </a: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– Imipenemase </a:t>
            </a:r>
            <a:r>
              <a:rPr lang="en-MY" sz="2000" dirty="0">
                <a:solidFill>
                  <a:srgbClr val="FFFFFF"/>
                </a:solidFill>
                <a:latin typeface="Montserrat" panose="00000500000000000000" pitchFamily="2" charset="0"/>
              </a:rPr>
              <a:t>Metallo-</a:t>
            </a: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MY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-Lactamase</a:t>
            </a:r>
            <a:endParaRPr lang="en-MY" sz="200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B83FD-60A7-4736-460F-B9FB287FE186}"/>
              </a:ext>
            </a:extLst>
          </p:cNvPr>
          <p:cNvSpPr txBox="1"/>
          <p:nvPr/>
        </p:nvSpPr>
        <p:spPr>
          <a:xfrm>
            <a:off x="1546238" y="4433790"/>
            <a:ext cx="79575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These carbapenemase genes are commonly found 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	- Enterobacterales (</a:t>
            </a:r>
            <a:r>
              <a:rPr lang="en-MY" sz="2000" i="1">
                <a:solidFill>
                  <a:srgbClr val="FFFFFF"/>
                </a:solidFill>
                <a:latin typeface="Montserrat" panose="00000500000000000000" pitchFamily="2" charset="0"/>
              </a:rPr>
              <a:t>E. coli</a:t>
            </a: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, </a:t>
            </a:r>
            <a:r>
              <a:rPr lang="en-MY" sz="2000" i="1">
                <a:solidFill>
                  <a:srgbClr val="FFFFFF"/>
                </a:solidFill>
                <a:latin typeface="Montserrat" panose="00000500000000000000" pitchFamily="2" charset="0"/>
              </a:rPr>
              <a:t>Klebsiella</a:t>
            </a:r>
            <a:r>
              <a:rPr lang="en-MY" sz="2000">
                <a:solidFill>
                  <a:srgbClr val="FFFFFF"/>
                </a:solidFill>
                <a:latin typeface="Montserrat" panose="00000500000000000000" pitchFamily="2" charset="0"/>
              </a:rPr>
              <a:t> species,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	- </a:t>
            </a:r>
            <a:r>
              <a:rPr kumimoji="0" lang="en-MY" sz="200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Pseudomonas aeruginosa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 i="1">
                <a:solidFill>
                  <a:srgbClr val="FFFFFF"/>
                </a:solidFill>
                <a:latin typeface="Montserrat" panose="00000500000000000000" pitchFamily="2" charset="0"/>
              </a:rPr>
              <a:t>	- Acinetobacter baumannii</a:t>
            </a:r>
            <a:r>
              <a:rPr kumimoji="0" lang="en-MY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8086659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 Pages">
  <a:themeElements>
    <a:clrScheme name="Custom 1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F2A900"/>
      </a:accent1>
      <a:accent2>
        <a:srgbClr val="E35205"/>
      </a:accent2>
      <a:accent3>
        <a:srgbClr val="008C95"/>
      </a:accent3>
      <a:accent4>
        <a:srgbClr val="F2A900"/>
      </a:accent4>
      <a:accent5>
        <a:srgbClr val="E35205"/>
      </a:accent5>
      <a:accent6>
        <a:srgbClr val="008C95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FFFFFF"/>
    </a:dk1>
    <a:lt1>
      <a:srgbClr val="012169"/>
    </a:lt1>
    <a:dk2>
      <a:srgbClr val="FFFFFF"/>
    </a:dk2>
    <a:lt2>
      <a:srgbClr val="012169"/>
    </a:lt2>
    <a:accent1>
      <a:srgbClr val="F2A900"/>
    </a:accent1>
    <a:accent2>
      <a:srgbClr val="E35205"/>
    </a:accent2>
    <a:accent3>
      <a:srgbClr val="008C95"/>
    </a:accent3>
    <a:accent4>
      <a:srgbClr val="F2A900"/>
    </a:accent4>
    <a:accent5>
      <a:srgbClr val="E35205"/>
    </a:accent5>
    <a:accent6>
      <a:srgbClr val="008C95"/>
    </a:accent6>
    <a:hlink>
      <a:srgbClr val="64CCC9"/>
    </a:hlink>
    <a:folHlink>
      <a:srgbClr val="9EA2A2"/>
    </a:folHlink>
  </a:clrScheme>
  <a:fontScheme name="Custom 1">
    <a:majorFont>
      <a:latin typeface="Montserrat ExtraBold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FFFFFF"/>
    </a:dk1>
    <a:lt1>
      <a:srgbClr val="012169"/>
    </a:lt1>
    <a:dk2>
      <a:srgbClr val="FFFFFF"/>
    </a:dk2>
    <a:lt2>
      <a:srgbClr val="012169"/>
    </a:lt2>
    <a:accent1>
      <a:srgbClr val="F2A900"/>
    </a:accent1>
    <a:accent2>
      <a:srgbClr val="E35205"/>
    </a:accent2>
    <a:accent3>
      <a:srgbClr val="008C95"/>
    </a:accent3>
    <a:accent4>
      <a:srgbClr val="F2A900"/>
    </a:accent4>
    <a:accent5>
      <a:srgbClr val="E35205"/>
    </a:accent5>
    <a:accent6>
      <a:srgbClr val="008C95"/>
    </a:accent6>
    <a:hlink>
      <a:srgbClr val="64CCC9"/>
    </a:hlink>
    <a:folHlink>
      <a:srgbClr val="9EA2A2"/>
    </a:folHlink>
  </a:clrScheme>
  <a:fontScheme name="Custom 1">
    <a:majorFont>
      <a:latin typeface="Montserrat ExtraBold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FFFFFF"/>
    </a:dk1>
    <a:lt1>
      <a:srgbClr val="012169"/>
    </a:lt1>
    <a:dk2>
      <a:srgbClr val="FFFFFF"/>
    </a:dk2>
    <a:lt2>
      <a:srgbClr val="012169"/>
    </a:lt2>
    <a:accent1>
      <a:srgbClr val="F2A900"/>
    </a:accent1>
    <a:accent2>
      <a:srgbClr val="E35205"/>
    </a:accent2>
    <a:accent3>
      <a:srgbClr val="008C95"/>
    </a:accent3>
    <a:accent4>
      <a:srgbClr val="F2A900"/>
    </a:accent4>
    <a:accent5>
      <a:srgbClr val="E35205"/>
    </a:accent5>
    <a:accent6>
      <a:srgbClr val="008C95"/>
    </a:accent6>
    <a:hlink>
      <a:srgbClr val="64CCC9"/>
    </a:hlink>
    <a:folHlink>
      <a:srgbClr val="9EA2A2"/>
    </a:folHlink>
  </a:clrScheme>
  <a:fontScheme name="Custom 1">
    <a:majorFont>
      <a:latin typeface="Montserrat ExtraBold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FFFFFF"/>
    </a:dk1>
    <a:lt1>
      <a:srgbClr val="012169"/>
    </a:lt1>
    <a:dk2>
      <a:srgbClr val="FFFFFF"/>
    </a:dk2>
    <a:lt2>
      <a:srgbClr val="012169"/>
    </a:lt2>
    <a:accent1>
      <a:srgbClr val="F2A900"/>
    </a:accent1>
    <a:accent2>
      <a:srgbClr val="E35205"/>
    </a:accent2>
    <a:accent3>
      <a:srgbClr val="008C95"/>
    </a:accent3>
    <a:accent4>
      <a:srgbClr val="F2A900"/>
    </a:accent4>
    <a:accent5>
      <a:srgbClr val="E35205"/>
    </a:accent5>
    <a:accent6>
      <a:srgbClr val="008C95"/>
    </a:accent6>
    <a:hlink>
      <a:srgbClr val="64CCC9"/>
    </a:hlink>
    <a:folHlink>
      <a:srgbClr val="9EA2A2"/>
    </a:folHlink>
  </a:clrScheme>
  <a:fontScheme name="Custom 1">
    <a:majorFont>
      <a:latin typeface="Montserrat ExtraBold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2512</Words>
  <Application>Microsoft Office PowerPoint</Application>
  <PresentationFormat>Widescreen</PresentationFormat>
  <Paragraphs>437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Black</vt:lpstr>
      <vt:lpstr>Calibri</vt:lpstr>
      <vt:lpstr>Gill Sans MT</vt:lpstr>
      <vt:lpstr>Montserrat</vt:lpstr>
      <vt:lpstr>Montserrat ExtraBold</vt:lpstr>
      <vt:lpstr>Open Sans SemiBold</vt:lpstr>
      <vt:lpstr>Wingdings</vt:lpstr>
      <vt:lpstr>No Footer Pages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DHSS Office of Public Information</dc:creator>
  <cp:lastModifiedBy>Lance, Corey</cp:lastModifiedBy>
  <cp:revision>1</cp:revision>
  <dcterms:created xsi:type="dcterms:W3CDTF">2019-07-08T12:17:13Z</dcterms:created>
  <dcterms:modified xsi:type="dcterms:W3CDTF">2025-03-28T21:13:39Z</dcterms:modified>
</cp:coreProperties>
</file>