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26"/>
  </p:notesMasterIdLst>
  <p:handoutMasterIdLst>
    <p:handoutMasterId r:id="rId27"/>
  </p:handoutMasterIdLst>
  <p:sldIdLst>
    <p:sldId id="1730" r:id="rId2"/>
    <p:sldId id="1842" r:id="rId3"/>
    <p:sldId id="1853" r:id="rId4"/>
    <p:sldId id="1821" r:id="rId5"/>
    <p:sldId id="1873" r:id="rId6"/>
    <p:sldId id="1874" r:id="rId7"/>
    <p:sldId id="1856" r:id="rId8"/>
    <p:sldId id="1822" r:id="rId9"/>
    <p:sldId id="1860" r:id="rId10"/>
    <p:sldId id="1861" r:id="rId11"/>
    <p:sldId id="1862" r:id="rId12"/>
    <p:sldId id="1863" r:id="rId13"/>
    <p:sldId id="1864" r:id="rId14"/>
    <p:sldId id="1872" r:id="rId15"/>
    <p:sldId id="1865" r:id="rId16"/>
    <p:sldId id="1866" r:id="rId17"/>
    <p:sldId id="1867" r:id="rId18"/>
    <p:sldId id="1868" r:id="rId19"/>
    <p:sldId id="1869" r:id="rId20"/>
    <p:sldId id="1870" r:id="rId21"/>
    <p:sldId id="1871" r:id="rId22"/>
    <p:sldId id="1857" r:id="rId23"/>
    <p:sldId id="1875" r:id="rId24"/>
    <p:sldId id="1722" r:id="rId25"/>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pos="2026" userDrawn="1">
          <p15:clr>
            <a:srgbClr val="A4A3A4"/>
          </p15:clr>
        </p15:guide>
        <p15:guide id="7" pos="5654" userDrawn="1">
          <p15:clr>
            <a:srgbClr val="A4A3A4"/>
          </p15:clr>
        </p15:guide>
        <p15:guide id="8" orient="horz" pos="3974" userDrawn="1">
          <p15:clr>
            <a:srgbClr val="A4A3A4"/>
          </p15:clr>
        </p15:guide>
        <p15:guide id="9" pos="7287" userDrawn="1">
          <p15:clr>
            <a:srgbClr val="A4A3A4"/>
          </p15:clr>
        </p15:guide>
        <p15:guide id="10" pos="211" userDrawn="1">
          <p15:clr>
            <a:srgbClr val="A4A3A4"/>
          </p15:clr>
        </p15:guide>
        <p15:guide id="12" orient="horz" pos="346" userDrawn="1">
          <p15:clr>
            <a:srgbClr val="A4A3A4"/>
          </p15:clr>
        </p15:guide>
        <p15:guide id="15" orient="horz" pos="2160" userDrawn="1">
          <p15:clr>
            <a:srgbClr val="A4A3A4"/>
          </p15:clr>
        </p15:guide>
        <p15:guide id="16" orient="horz" pos="3521" userDrawn="1">
          <p15:clr>
            <a:srgbClr val="A4A3A4"/>
          </p15:clr>
        </p15:guide>
        <p15:guide id="17" pos="43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6DD4DA-138B-8736-EE53-7F6E95DFC6DA}" name="Brenneke, Lori" initials="LB" userId="S::brennl@cds.state.mo.us::23cbfe2b-b67e-4b2b-ac69-9e16a687adb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uruballan Chelvam" initials="GC" lastIdx="3" clrIdx="0">
    <p:extLst>
      <p:ext uri="{19B8F6BF-5375-455C-9EA6-DF929625EA0E}">
        <p15:presenceInfo xmlns:p15="http://schemas.microsoft.com/office/powerpoint/2012/main" userId="5cbefa91e3fa670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4A04"/>
    <a:srgbClr val="F2F2F2"/>
    <a:srgbClr val="00818A"/>
    <a:srgbClr val="00727A"/>
    <a:srgbClr val="012169"/>
    <a:srgbClr val="008C95"/>
    <a:srgbClr val="A7C2DE"/>
    <a:srgbClr val="6AA8D9"/>
    <a:srgbClr val="1D8FCA"/>
    <a:srgbClr val="4A91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4" autoAdjust="0"/>
    <p:restoredTop sz="69613" autoAdjust="0"/>
  </p:normalViewPr>
  <p:slideViewPr>
    <p:cSldViewPr snapToGrid="0" showGuides="1">
      <p:cViewPr varScale="1">
        <p:scale>
          <a:sx n="77" d="100"/>
          <a:sy n="77" d="100"/>
        </p:scale>
        <p:origin x="1800" y="108"/>
      </p:cViewPr>
      <p:guideLst>
        <p:guide pos="2026"/>
        <p:guide pos="5654"/>
        <p:guide orient="horz" pos="3974"/>
        <p:guide pos="7287"/>
        <p:guide pos="211"/>
        <p:guide orient="horz" pos="346"/>
        <p:guide orient="horz" pos="2160"/>
        <p:guide orient="horz" pos="3521"/>
        <p:guide pos="438"/>
      </p:guideLst>
    </p:cSldViewPr>
  </p:slideViewPr>
  <p:outlineViewPr>
    <p:cViewPr>
      <p:scale>
        <a:sx n="33" d="100"/>
        <a:sy n="33" d="100"/>
      </p:scale>
      <p:origin x="0" y="-1890"/>
    </p:cViewPr>
  </p:outlineViewPr>
  <p:notesTextViewPr>
    <p:cViewPr>
      <p:scale>
        <a:sx n="1" d="1"/>
        <a:sy n="1" d="1"/>
      </p:scale>
      <p:origin x="0" y="0"/>
    </p:cViewPr>
  </p:notesTextViewPr>
  <p:sorterViewPr>
    <p:cViewPr>
      <p:scale>
        <a:sx n="33" d="100"/>
        <a:sy n="33" d="100"/>
      </p:scale>
      <p:origin x="0" y="0"/>
    </p:cViewPr>
  </p:sorterViewPr>
  <p:notesViewPr>
    <p:cSldViewPr snapToGrid="0" showGuides="1">
      <p:cViewPr varScale="1">
        <p:scale>
          <a:sx n="81" d="100"/>
          <a:sy n="81" d="100"/>
        </p:scale>
        <p:origin x="302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237CCBA-3ED1-4B7D-8F3E-DE824A6F1802}"/>
              </a:ext>
            </a:extLst>
          </p:cNvPr>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MY"/>
          </a:p>
        </p:txBody>
      </p:sp>
      <p:sp>
        <p:nvSpPr>
          <p:cNvPr id="4" name="Footer Placeholder 3">
            <a:extLst>
              <a:ext uri="{FF2B5EF4-FFF2-40B4-BE49-F238E27FC236}">
                <a16:creationId xmlns:a16="http://schemas.microsoft.com/office/drawing/2014/main" id="{BB215979-DF4C-464D-9380-D6E2EDC757A8}"/>
              </a:ext>
            </a:extLst>
          </p:cNvPr>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MY"/>
          </a:p>
        </p:txBody>
      </p:sp>
      <p:sp>
        <p:nvSpPr>
          <p:cNvPr id="5" name="Slide Number Placeholder 4">
            <a:extLst>
              <a:ext uri="{FF2B5EF4-FFF2-40B4-BE49-F238E27FC236}">
                <a16:creationId xmlns:a16="http://schemas.microsoft.com/office/drawing/2014/main" id="{C340E462-7474-470E-8024-30E0E0F9D936}"/>
              </a:ext>
            </a:extLst>
          </p:cNvPr>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C1065BEC-157F-4808-81DE-1656B731729B}" type="slidenum">
              <a:rPr lang="en-MY" smtClean="0"/>
              <a:t>‹#›</a:t>
            </a:fld>
            <a:endParaRPr lang="en-MY"/>
          </a:p>
        </p:txBody>
      </p:sp>
    </p:spTree>
    <p:extLst>
      <p:ext uri="{BB962C8B-B14F-4D97-AF65-F5344CB8AC3E}">
        <p14:creationId xmlns:p14="http://schemas.microsoft.com/office/powerpoint/2010/main" val="16806910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B9B66FCF-8223-49A0-8AD4-07836B35FAE5}" type="datetimeFigureOut">
              <a:rPr lang="en-MY" smtClean="0"/>
              <a:t>20/4/2026</a:t>
            </a:fld>
            <a:endParaRPr lang="en-MY"/>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D3F6CAA8-8B9F-4696-96C3-CF58CA8A4623}" type="slidenum">
              <a:rPr lang="en-MY" smtClean="0"/>
              <a:t>‹#›</a:t>
            </a:fld>
            <a:endParaRPr lang="en-MY"/>
          </a:p>
        </p:txBody>
      </p:sp>
    </p:spTree>
    <p:extLst>
      <p:ext uri="{BB962C8B-B14F-4D97-AF65-F5344CB8AC3E}">
        <p14:creationId xmlns:p14="http://schemas.microsoft.com/office/powerpoint/2010/main" val="594821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F6CAA8-8B9F-4696-96C3-CF58CA8A4623}" type="slidenum">
              <a:rPr lang="en-MY" smtClean="0"/>
              <a:t>1</a:t>
            </a:fld>
            <a:endParaRPr lang="en-MY"/>
          </a:p>
        </p:txBody>
      </p:sp>
    </p:spTree>
    <p:extLst>
      <p:ext uri="{BB962C8B-B14F-4D97-AF65-F5344CB8AC3E}">
        <p14:creationId xmlns:p14="http://schemas.microsoft.com/office/powerpoint/2010/main" val="23992078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F6CAA8-8B9F-4696-96C3-CF58CA8A4623}" type="slidenum">
              <a:rPr lang="en-MY" smtClean="0"/>
              <a:t>10</a:t>
            </a:fld>
            <a:endParaRPr lang="en-MY"/>
          </a:p>
        </p:txBody>
      </p:sp>
    </p:spTree>
    <p:extLst>
      <p:ext uri="{BB962C8B-B14F-4D97-AF65-F5344CB8AC3E}">
        <p14:creationId xmlns:p14="http://schemas.microsoft.com/office/powerpoint/2010/main" val="13248245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F6CAA8-8B9F-4696-96C3-CF58CA8A4623}" type="slidenum">
              <a:rPr lang="en-MY" smtClean="0"/>
              <a:t>11</a:t>
            </a:fld>
            <a:endParaRPr lang="en-MY"/>
          </a:p>
        </p:txBody>
      </p:sp>
    </p:spTree>
    <p:extLst>
      <p:ext uri="{BB962C8B-B14F-4D97-AF65-F5344CB8AC3E}">
        <p14:creationId xmlns:p14="http://schemas.microsoft.com/office/powerpoint/2010/main" val="42206264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F6CAA8-8B9F-4696-96C3-CF58CA8A4623}" type="slidenum">
              <a:rPr lang="en-MY" smtClean="0"/>
              <a:t>12</a:t>
            </a:fld>
            <a:endParaRPr lang="en-MY"/>
          </a:p>
        </p:txBody>
      </p:sp>
    </p:spTree>
    <p:extLst>
      <p:ext uri="{BB962C8B-B14F-4D97-AF65-F5344CB8AC3E}">
        <p14:creationId xmlns:p14="http://schemas.microsoft.com/office/powerpoint/2010/main" val="24016392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Wingdings" panose="05000000000000000000" pitchFamily="2" charset="2"/>
              <a:buNone/>
            </a:pPr>
            <a:r>
              <a:rPr lang="en-US" sz="1200" dirty="0">
                <a:solidFill>
                  <a:schemeClr val="bg1"/>
                </a:solidFill>
                <a:latin typeface="Arial" panose="020B0604020202020204" pitchFamily="34" charset="0"/>
                <a:ea typeface="Open Sans SemiBold" panose="020B0706030804020204" pitchFamily="34" charset="0"/>
                <a:cs typeface="Arial" panose="020B0604020202020204" pitchFamily="34" charset="0"/>
              </a:rPr>
              <a:t>*Explain the NET expenses piece to ensure understanding </a:t>
            </a:r>
          </a:p>
          <a:p>
            <a:pPr marL="285750" indent="-285750" algn="l">
              <a:buFont typeface="Wingdings" panose="05000000000000000000" pitchFamily="2" charset="2"/>
              <a:buChar char="Ø"/>
            </a:pPr>
            <a:endParaRPr lang="en-US" sz="1200" dirty="0">
              <a:solidFill>
                <a:schemeClr val="bg1"/>
              </a:solidFill>
              <a:latin typeface="Arial" panose="020B0604020202020204" pitchFamily="34" charset="0"/>
              <a:ea typeface="Open Sans SemiBold" panose="020B0706030804020204" pitchFamily="34" charset="0"/>
              <a:cs typeface="Arial" panose="020B0604020202020204" pitchFamily="34" charset="0"/>
            </a:endParaRPr>
          </a:p>
          <a:p>
            <a:pPr marL="285750" indent="-285750" algn="l">
              <a:buFont typeface="Wingdings" panose="05000000000000000000" pitchFamily="2" charset="2"/>
              <a:buChar char="Ø"/>
            </a:pPr>
            <a:r>
              <a:rPr lang="en-US" sz="1200" dirty="0">
                <a:solidFill>
                  <a:schemeClr val="bg1"/>
                </a:solidFill>
                <a:latin typeface="Arial" panose="020B0604020202020204" pitchFamily="34" charset="0"/>
                <a:ea typeface="Open Sans SemiBold" panose="020B0706030804020204" pitchFamily="34" charset="0"/>
                <a:cs typeface="Arial" panose="020B0604020202020204" pitchFamily="34" charset="0"/>
              </a:rPr>
              <a:t>Complete only the most recent quarter</a:t>
            </a:r>
          </a:p>
          <a:p>
            <a:pPr algn="l"/>
            <a:endParaRPr lang="en-US" sz="1200" dirty="0">
              <a:solidFill>
                <a:schemeClr val="bg1"/>
              </a:solidFill>
              <a:latin typeface="Arial" panose="020B0604020202020204" pitchFamily="34" charset="0"/>
              <a:ea typeface="Open Sans SemiBold" panose="020B0706030804020204" pitchFamily="34" charset="0"/>
              <a:cs typeface="Arial" panose="020B0604020202020204" pitchFamily="34" charset="0"/>
            </a:endParaRPr>
          </a:p>
          <a:p>
            <a:pPr marL="285750" indent="-285750" algn="l">
              <a:buFont typeface="Wingdings" panose="05000000000000000000" pitchFamily="2" charset="2"/>
              <a:buChar char="Ø"/>
            </a:pPr>
            <a:r>
              <a:rPr lang="en-US" sz="1200" dirty="0">
                <a:solidFill>
                  <a:schemeClr val="bg1"/>
                </a:solidFill>
                <a:latin typeface="Arial" panose="020B0604020202020204" pitchFamily="34" charset="0"/>
                <a:ea typeface="Open Sans SemiBold" panose="020B0706030804020204" pitchFamily="34" charset="0"/>
                <a:cs typeface="Arial" panose="020B0604020202020204" pitchFamily="34" charset="0"/>
              </a:rPr>
              <a:t>Previous quarters remain blank unless there are net changes</a:t>
            </a:r>
          </a:p>
          <a:p>
            <a:pPr algn="l"/>
            <a:endParaRPr lang="en-US" sz="1200" dirty="0">
              <a:solidFill>
                <a:schemeClr val="bg1"/>
              </a:solidFill>
              <a:latin typeface="Arial" panose="020B0604020202020204" pitchFamily="34" charset="0"/>
              <a:ea typeface="Open Sans SemiBold" panose="020B0706030804020204" pitchFamily="34" charset="0"/>
              <a:cs typeface="Arial" panose="020B0604020202020204" pitchFamily="34" charset="0"/>
            </a:endParaRPr>
          </a:p>
          <a:p>
            <a:pPr marL="285750" indent="-285750" algn="l">
              <a:buFont typeface="Wingdings" panose="05000000000000000000" pitchFamily="2" charset="2"/>
              <a:buChar char="Ø"/>
            </a:pPr>
            <a:r>
              <a:rPr lang="en-US" sz="1200" dirty="0">
                <a:solidFill>
                  <a:schemeClr val="bg1"/>
                </a:solidFill>
                <a:latin typeface="Arial" panose="020B0604020202020204" pitchFamily="34" charset="0"/>
                <a:ea typeface="Open Sans SemiBold" panose="020B0706030804020204" pitchFamily="34" charset="0"/>
                <a:cs typeface="Arial" panose="020B0604020202020204" pitchFamily="34" charset="0"/>
              </a:rPr>
              <a:t>Reporting is on a cash-basis and should be reported in the quarter in which the expenditure incurred or the revenue was received. </a:t>
            </a:r>
            <a:r>
              <a:rPr lang="en-US" sz="1200" i="1" dirty="0">
                <a:solidFill>
                  <a:schemeClr val="bg1"/>
                </a:solidFill>
                <a:latin typeface="Arial" panose="020B0604020202020204" pitchFamily="34" charset="0"/>
                <a:ea typeface="Open Sans SemiBold" panose="020B0706030804020204" pitchFamily="34" charset="0"/>
                <a:cs typeface="Arial" panose="020B0604020202020204" pitchFamily="34" charset="0"/>
              </a:rPr>
              <a:t>Do no use estimates.</a:t>
            </a:r>
          </a:p>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13</a:t>
            </a:fld>
            <a:endParaRPr lang="en-MY"/>
          </a:p>
        </p:txBody>
      </p:sp>
    </p:spTree>
    <p:extLst>
      <p:ext uri="{BB962C8B-B14F-4D97-AF65-F5344CB8AC3E}">
        <p14:creationId xmlns:p14="http://schemas.microsoft.com/office/powerpoint/2010/main" val="38079227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14</a:t>
            </a:fld>
            <a:endParaRPr lang="en-MY"/>
          </a:p>
        </p:txBody>
      </p:sp>
    </p:spTree>
    <p:extLst>
      <p:ext uri="{BB962C8B-B14F-4D97-AF65-F5344CB8AC3E}">
        <p14:creationId xmlns:p14="http://schemas.microsoft.com/office/powerpoint/2010/main" val="37231661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15</a:t>
            </a:fld>
            <a:endParaRPr lang="en-MY"/>
          </a:p>
        </p:txBody>
      </p:sp>
    </p:spTree>
    <p:extLst>
      <p:ext uri="{BB962C8B-B14F-4D97-AF65-F5344CB8AC3E}">
        <p14:creationId xmlns:p14="http://schemas.microsoft.com/office/powerpoint/2010/main" val="23200619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16</a:t>
            </a:fld>
            <a:endParaRPr lang="en-MY"/>
          </a:p>
        </p:txBody>
      </p:sp>
    </p:spTree>
    <p:extLst>
      <p:ext uri="{BB962C8B-B14F-4D97-AF65-F5344CB8AC3E}">
        <p14:creationId xmlns:p14="http://schemas.microsoft.com/office/powerpoint/2010/main" val="3142009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17</a:t>
            </a:fld>
            <a:endParaRPr lang="en-MY"/>
          </a:p>
        </p:txBody>
      </p:sp>
    </p:spTree>
    <p:extLst>
      <p:ext uri="{BB962C8B-B14F-4D97-AF65-F5344CB8AC3E}">
        <p14:creationId xmlns:p14="http://schemas.microsoft.com/office/powerpoint/2010/main" val="24895441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18</a:t>
            </a:fld>
            <a:endParaRPr lang="en-MY"/>
          </a:p>
        </p:txBody>
      </p:sp>
    </p:spTree>
    <p:extLst>
      <p:ext uri="{BB962C8B-B14F-4D97-AF65-F5344CB8AC3E}">
        <p14:creationId xmlns:p14="http://schemas.microsoft.com/office/powerpoint/2010/main" val="8441995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19</a:t>
            </a:fld>
            <a:endParaRPr lang="en-MY"/>
          </a:p>
        </p:txBody>
      </p:sp>
    </p:spTree>
    <p:extLst>
      <p:ext uri="{BB962C8B-B14F-4D97-AF65-F5344CB8AC3E}">
        <p14:creationId xmlns:p14="http://schemas.microsoft.com/office/powerpoint/2010/main" val="3422283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F6CAA8-8B9F-4696-96C3-CF58CA8A4623}" type="slidenum">
              <a:rPr lang="en-MY" smtClean="0"/>
              <a:t>2</a:t>
            </a:fld>
            <a:endParaRPr lang="en-MY"/>
          </a:p>
        </p:txBody>
      </p:sp>
    </p:spTree>
    <p:extLst>
      <p:ext uri="{BB962C8B-B14F-4D97-AF65-F5344CB8AC3E}">
        <p14:creationId xmlns:p14="http://schemas.microsoft.com/office/powerpoint/2010/main" val="5110155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20</a:t>
            </a:fld>
            <a:endParaRPr lang="en-MY"/>
          </a:p>
        </p:txBody>
      </p:sp>
    </p:spTree>
    <p:extLst>
      <p:ext uri="{BB962C8B-B14F-4D97-AF65-F5344CB8AC3E}">
        <p14:creationId xmlns:p14="http://schemas.microsoft.com/office/powerpoint/2010/main" val="21898729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21</a:t>
            </a:fld>
            <a:endParaRPr lang="en-MY"/>
          </a:p>
        </p:txBody>
      </p:sp>
    </p:spTree>
    <p:extLst>
      <p:ext uri="{BB962C8B-B14F-4D97-AF65-F5344CB8AC3E}">
        <p14:creationId xmlns:p14="http://schemas.microsoft.com/office/powerpoint/2010/main" val="42296698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info about report sent to DSS.</a:t>
            </a:r>
          </a:p>
        </p:txBody>
      </p:sp>
      <p:sp>
        <p:nvSpPr>
          <p:cNvPr id="4" name="Slide Number Placeholder 3"/>
          <p:cNvSpPr>
            <a:spLocks noGrp="1"/>
          </p:cNvSpPr>
          <p:nvPr>
            <p:ph type="sldNum" sz="quarter" idx="5"/>
          </p:nvPr>
        </p:nvSpPr>
        <p:spPr/>
        <p:txBody>
          <a:bodyPr/>
          <a:lstStyle/>
          <a:p>
            <a:fld id="{D3F6CAA8-8B9F-4696-96C3-CF58CA8A4623}" type="slidenum">
              <a:rPr lang="en-MY" smtClean="0"/>
              <a:t>22</a:t>
            </a:fld>
            <a:endParaRPr lang="en-MY"/>
          </a:p>
        </p:txBody>
      </p:sp>
    </p:spTree>
    <p:extLst>
      <p:ext uri="{BB962C8B-B14F-4D97-AF65-F5344CB8AC3E}">
        <p14:creationId xmlns:p14="http://schemas.microsoft.com/office/powerpoint/2010/main" val="11070337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2AA06-C074-8CD1-175D-C49F726B13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6E088A-58AA-F208-9E19-2279C0062F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A1BDC0-E7CE-6438-1E7C-CF7C6481431A}"/>
              </a:ext>
            </a:extLst>
          </p:cNvPr>
          <p:cNvSpPr>
            <a:spLocks noGrp="1"/>
          </p:cNvSpPr>
          <p:nvPr>
            <p:ph type="body" idx="1"/>
          </p:nvPr>
        </p:nvSpPr>
        <p:spPr/>
        <p:txBody>
          <a:bodyPr/>
          <a:lstStyle/>
          <a:p>
            <a:r>
              <a:rPr lang="en-US" dirty="0"/>
              <a:t>As a reminder of importance, due to reported expenditures we were able to last year increase the CORE contract last year due to CHIP. </a:t>
            </a:r>
          </a:p>
          <a:p>
            <a:endParaRPr lang="en-US" dirty="0"/>
          </a:p>
          <a:p>
            <a:r>
              <a:rPr lang="en-US" dirty="0"/>
              <a:t>IMMS – 1</a:t>
            </a:r>
            <a:r>
              <a:rPr lang="en-US" baseline="30000" dirty="0"/>
              <a:t>ST</a:t>
            </a:r>
            <a:r>
              <a:rPr lang="en-US" dirty="0"/>
              <a:t> in reporting</a:t>
            </a:r>
          </a:p>
          <a:p>
            <a:r>
              <a:rPr lang="en-US" dirty="0"/>
              <a:t>Lead- 2</a:t>
            </a:r>
            <a:r>
              <a:rPr lang="en-US" baseline="30000" dirty="0"/>
              <a:t>nd</a:t>
            </a:r>
            <a:r>
              <a:rPr lang="en-US" dirty="0"/>
              <a:t> </a:t>
            </a:r>
          </a:p>
          <a:p>
            <a:r>
              <a:rPr lang="en-US" dirty="0"/>
              <a:t>Screening – 3</a:t>
            </a:r>
            <a:r>
              <a:rPr lang="en-US" baseline="30000" dirty="0"/>
              <a:t>rd</a:t>
            </a:r>
            <a:r>
              <a:rPr lang="en-US" dirty="0"/>
              <a:t> </a:t>
            </a:r>
          </a:p>
          <a:p>
            <a:r>
              <a:rPr lang="en-US" dirty="0"/>
              <a:t>Newborn – 4</a:t>
            </a:r>
            <a:r>
              <a:rPr lang="en-US" baseline="30000" dirty="0"/>
              <a:t>th</a:t>
            </a:r>
            <a:r>
              <a:rPr lang="en-US" dirty="0"/>
              <a:t> </a:t>
            </a:r>
          </a:p>
        </p:txBody>
      </p:sp>
      <p:sp>
        <p:nvSpPr>
          <p:cNvPr id="4" name="Slide Number Placeholder 3">
            <a:extLst>
              <a:ext uri="{FF2B5EF4-FFF2-40B4-BE49-F238E27FC236}">
                <a16:creationId xmlns:a16="http://schemas.microsoft.com/office/drawing/2014/main" id="{54CDE382-FD8F-F1C5-4C1A-20C1FA171571}"/>
              </a:ext>
            </a:extLst>
          </p:cNvPr>
          <p:cNvSpPr>
            <a:spLocks noGrp="1"/>
          </p:cNvSpPr>
          <p:nvPr>
            <p:ph type="sldNum" sz="quarter" idx="5"/>
          </p:nvPr>
        </p:nvSpPr>
        <p:spPr/>
        <p:txBody>
          <a:bodyPr/>
          <a:lstStyle/>
          <a:p>
            <a:fld id="{D3F6CAA8-8B9F-4696-96C3-CF58CA8A4623}" type="slidenum">
              <a:rPr lang="en-MY" smtClean="0"/>
              <a:t>23</a:t>
            </a:fld>
            <a:endParaRPr lang="en-MY"/>
          </a:p>
        </p:txBody>
      </p:sp>
    </p:spTree>
    <p:extLst>
      <p:ext uri="{BB962C8B-B14F-4D97-AF65-F5344CB8AC3E}">
        <p14:creationId xmlns:p14="http://schemas.microsoft.com/office/powerpoint/2010/main" val="5541698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F6CAA8-8B9F-4696-96C3-CF58CA8A4623}" type="slidenum">
              <a:rPr lang="en-MY" smtClean="0"/>
              <a:t>24</a:t>
            </a:fld>
            <a:endParaRPr lang="en-MY"/>
          </a:p>
        </p:txBody>
      </p:sp>
    </p:spTree>
    <p:extLst>
      <p:ext uri="{BB962C8B-B14F-4D97-AF65-F5344CB8AC3E}">
        <p14:creationId xmlns:p14="http://schemas.microsoft.com/office/powerpoint/2010/main" val="133229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3</a:t>
            </a:fld>
            <a:endParaRPr lang="en-MY"/>
          </a:p>
        </p:txBody>
      </p:sp>
    </p:spTree>
    <p:extLst>
      <p:ext uri="{BB962C8B-B14F-4D97-AF65-F5344CB8AC3E}">
        <p14:creationId xmlns:p14="http://schemas.microsoft.com/office/powerpoint/2010/main" val="2258025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CD4A04"/>
                </a:solidFill>
              </a:rPr>
              <a:t>*Reminder that the federal funding that comes in through CHIP, then mixes with state GR funding and becomes one line of funding distributed through the </a:t>
            </a:r>
            <a:r>
              <a:rPr lang="en-US" sz="1200" kern="1200" dirty="0">
                <a:solidFill>
                  <a:srgbClr val="CD4A04"/>
                </a:solidFill>
                <a:effectLst/>
                <a:latin typeface="+mn-lt"/>
                <a:ea typeface="+mn-ea"/>
                <a:cs typeface="+mn-cs"/>
              </a:rPr>
              <a:t>Participation Agreement.  This funding is considered local funding – can be spent as locals choose</a:t>
            </a:r>
          </a:p>
          <a:p>
            <a:endParaRPr lang="en-US" dirty="0"/>
          </a:p>
          <a:p>
            <a:endParaRPr lang="en-US" dirty="0"/>
          </a:p>
          <a:p>
            <a:r>
              <a:rPr lang="en-US" dirty="0"/>
              <a:t>Current Core Agreement Dates – June 1, 2024 – May 31, 2027</a:t>
            </a:r>
          </a:p>
          <a:p>
            <a:r>
              <a:rPr lang="en-US" dirty="0"/>
              <a:t>When is next Core agreement dates – June 1, 2027 – May 31, 2028, = Will start prepping new contracts at the end of this year.</a:t>
            </a:r>
          </a:p>
          <a:p>
            <a:pPr marL="0" indent="0" fontAlgn="base">
              <a:buFont typeface="Arial" panose="020B0604020202020204" pitchFamily="34" charset="0"/>
              <a:buNone/>
            </a:pPr>
            <a:endParaRPr lang="en-US" sz="1200" dirty="0">
              <a:solidFill>
                <a:schemeClr val="bg1"/>
              </a:solidFill>
            </a:endParaRPr>
          </a:p>
          <a:p>
            <a:pPr marL="0" indent="0" fontAlgn="base">
              <a:buFont typeface="Arial" panose="020B0604020202020204" pitchFamily="34" charset="0"/>
              <a:buNone/>
            </a:pPr>
            <a:r>
              <a:rPr lang="en-US" sz="1200" dirty="0">
                <a:solidFill>
                  <a:schemeClr val="bg1"/>
                </a:solidFill>
              </a:rPr>
              <a:t>Core funding support is essential to the prevention of disease, promotion of healthy families, lifestyles and environments, and for protection from disease and disaster through an integrated and cooperative public health system in Missouri.</a:t>
            </a:r>
          </a:p>
          <a:p>
            <a:pPr fontAlgn="base"/>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General Revenue appropriated annually =FY26 $5,686,508</a:t>
            </a:r>
          </a:p>
          <a:p>
            <a:pPr marL="1200150" lvl="2" indent="-285750" fontAlgn="base">
              <a:buFont typeface="Arial" panose="020B0604020202020204" pitchFamily="34" charset="0"/>
              <a:buChar char="•"/>
            </a:pPr>
            <a:r>
              <a:rPr lang="en-US" sz="2000" dirty="0">
                <a:solidFill>
                  <a:schemeClr val="bg1"/>
                </a:solidFill>
              </a:rPr>
              <a:t>Children’s Health Insurance Program (CHIP), Health Services Initiative (H.S.I) = FY26 $7,900,000</a:t>
            </a:r>
          </a:p>
          <a:p>
            <a:pPr marL="1200150" lvl="2" indent="-285750" fontAlgn="base">
              <a:buFont typeface="Arial" panose="020B0604020202020204" pitchFamily="34" charset="0"/>
              <a:buChar char="•"/>
            </a:pPr>
            <a:r>
              <a:rPr lang="en-US" sz="2000" dirty="0">
                <a:solidFill>
                  <a:schemeClr val="bg1"/>
                </a:solidFill>
              </a:rPr>
              <a:t>General Revenue + CHIP = </a:t>
            </a:r>
            <a:r>
              <a:rPr lang="en-US" sz="2000" b="1" dirty="0">
                <a:solidFill>
                  <a:schemeClr val="bg1"/>
                </a:solidFill>
                <a:latin typeface="Arial" panose="020B0604020202020204" pitchFamily="34" charset="0"/>
                <a:ea typeface="Open Sans SemiBold" panose="020B0706030804020204" pitchFamily="34" charset="0"/>
                <a:cs typeface="Arial" panose="020B0604020202020204" pitchFamily="34" charset="0"/>
              </a:rPr>
              <a:t>Core Distribution TOTAL $13,586,508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General Revenue + CHIP = </a:t>
            </a:r>
            <a:r>
              <a:rPr lang="en-US" sz="1200" b="1" dirty="0">
                <a:solidFill>
                  <a:schemeClr val="bg1"/>
                </a:solidFill>
                <a:latin typeface="Arial" panose="020B0604020202020204" pitchFamily="34" charset="0"/>
                <a:ea typeface="Open Sans SemiBold" panose="020B0706030804020204" pitchFamily="34" charset="0"/>
                <a:cs typeface="Arial" panose="020B0604020202020204" pitchFamily="34" charset="0"/>
              </a:rPr>
              <a:t>Core Distribution TOTAL $13,586,508</a:t>
            </a:r>
          </a:p>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4</a:t>
            </a:fld>
            <a:endParaRPr lang="en-MY"/>
          </a:p>
        </p:txBody>
      </p:sp>
    </p:spTree>
    <p:extLst>
      <p:ext uri="{BB962C8B-B14F-4D97-AF65-F5344CB8AC3E}">
        <p14:creationId xmlns:p14="http://schemas.microsoft.com/office/powerpoint/2010/main" val="145163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5</a:t>
            </a:fld>
            <a:endParaRPr lang="en-MY"/>
          </a:p>
        </p:txBody>
      </p:sp>
    </p:spTree>
    <p:extLst>
      <p:ext uri="{BB962C8B-B14F-4D97-AF65-F5344CB8AC3E}">
        <p14:creationId xmlns:p14="http://schemas.microsoft.com/office/powerpoint/2010/main" val="2875012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F6CAA8-8B9F-4696-96C3-CF58CA8A4623}" type="slidenum">
              <a:rPr lang="en-MY" smtClean="0"/>
              <a:t>6</a:t>
            </a:fld>
            <a:endParaRPr lang="en-MY"/>
          </a:p>
        </p:txBody>
      </p:sp>
    </p:spTree>
    <p:extLst>
      <p:ext uri="{BB962C8B-B14F-4D97-AF65-F5344CB8AC3E}">
        <p14:creationId xmlns:p14="http://schemas.microsoft.com/office/powerpoint/2010/main" val="3839577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bg1"/>
                </a:solidFill>
              </a:rPr>
              <a:t>CHIP H.S.I Program Cost – Revenues = Excess Local Expenditures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IMPORTANT: Once identified and submitted as CHIP H.S.I expenditure, those dollars are considered federal match dollars and cannot be used as match for any other program</a:t>
            </a:r>
          </a:p>
          <a:p>
            <a:endParaRPr lang="en-US" dirty="0"/>
          </a:p>
        </p:txBody>
      </p:sp>
      <p:sp>
        <p:nvSpPr>
          <p:cNvPr id="4" name="Slide Number Placeholder 3"/>
          <p:cNvSpPr>
            <a:spLocks noGrp="1"/>
          </p:cNvSpPr>
          <p:nvPr>
            <p:ph type="sldNum" sz="quarter" idx="5"/>
          </p:nvPr>
        </p:nvSpPr>
        <p:spPr/>
        <p:txBody>
          <a:bodyPr/>
          <a:lstStyle/>
          <a:p>
            <a:fld id="{D3F6CAA8-8B9F-4696-96C3-CF58CA8A4623}" type="slidenum">
              <a:rPr lang="en-MY" smtClean="0"/>
              <a:t>7</a:t>
            </a:fld>
            <a:endParaRPr lang="en-MY"/>
          </a:p>
        </p:txBody>
      </p:sp>
    </p:spTree>
    <p:extLst>
      <p:ext uri="{BB962C8B-B14F-4D97-AF65-F5344CB8AC3E}">
        <p14:creationId xmlns:p14="http://schemas.microsoft.com/office/powerpoint/2010/main" val="1041841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F6CAA8-8B9F-4696-96C3-CF58CA8A4623}" type="slidenum">
              <a:rPr lang="en-MY" smtClean="0"/>
              <a:t>8</a:t>
            </a:fld>
            <a:endParaRPr lang="en-MY"/>
          </a:p>
        </p:txBody>
      </p:sp>
    </p:spTree>
    <p:extLst>
      <p:ext uri="{BB962C8B-B14F-4D97-AF65-F5344CB8AC3E}">
        <p14:creationId xmlns:p14="http://schemas.microsoft.com/office/powerpoint/2010/main" val="26106698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F6CAA8-8B9F-4696-96C3-CF58CA8A4623}" type="slidenum">
              <a:rPr lang="en-MY" smtClean="0"/>
              <a:t>9</a:t>
            </a:fld>
            <a:endParaRPr lang="en-MY"/>
          </a:p>
        </p:txBody>
      </p:sp>
    </p:spTree>
    <p:extLst>
      <p:ext uri="{BB962C8B-B14F-4D97-AF65-F5344CB8AC3E}">
        <p14:creationId xmlns:p14="http://schemas.microsoft.com/office/powerpoint/2010/main" val="3274371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bg>
      <p:bgPr>
        <a:gradFill rotWithShape="1">
          <a:gsLst>
            <a:gs pos="57000">
              <a:schemeClr val="tx2"/>
            </a:gs>
            <a:gs pos="100000">
              <a:schemeClr val="accent2"/>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D55A3-F49B-875D-FA1B-19EAA8C7612F}"/>
              </a:ext>
            </a:extLst>
          </p:cNvPr>
          <p:cNvSpPr>
            <a:spLocks noGrp="1"/>
          </p:cNvSpPr>
          <p:nvPr>
            <p:ph type="title"/>
          </p:nvPr>
        </p:nvSpPr>
        <p:spPr>
          <a:xfrm>
            <a:off x="838200" y="365125"/>
            <a:ext cx="10515600" cy="1325563"/>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1009344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 Presenta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620857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66708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57000">
              <a:schemeClr val="tx1"/>
            </a:gs>
            <a:gs pos="100000">
              <a:schemeClr val="accent2"/>
            </a:gs>
          </a:gsLst>
          <a:lin ang="54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A0481B-B5EB-4979-350B-106C12EBC2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4" name="Text Placeholder 3">
            <a:extLst>
              <a:ext uri="{FF2B5EF4-FFF2-40B4-BE49-F238E27FC236}">
                <a16:creationId xmlns:a16="http://schemas.microsoft.com/office/drawing/2014/main" id="{B8D8D0A1-791C-CCDC-279F-AC642EBAA3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6D171198-6C96-B2C9-D54F-E9E33C7C94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a:solidFill>
                  <a:schemeClr val="tx2"/>
                </a:solidFill>
              </a:defRPr>
            </a:lvl1pPr>
          </a:lstStyle>
          <a:p>
            <a:fld id="{ED87E6D5-2426-4671-A614-56611DB0E4DC}" type="datetime4">
              <a:rPr lang="en-US" smtClean="0"/>
              <a:pPr/>
              <a:t>April 20, 2026</a:t>
            </a:fld>
            <a:endParaRPr lang="en-US" dirty="0"/>
          </a:p>
        </p:txBody>
      </p:sp>
      <p:sp>
        <p:nvSpPr>
          <p:cNvPr id="6" name="Footer Placeholder 5">
            <a:extLst>
              <a:ext uri="{FF2B5EF4-FFF2-40B4-BE49-F238E27FC236}">
                <a16:creationId xmlns:a16="http://schemas.microsoft.com/office/drawing/2014/main" id="{F48F0CA1-A065-C941-F93D-F16F683374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a:solidFill>
                  <a:schemeClr val="tx2"/>
                </a:solidFill>
              </a:defRPr>
            </a:lvl1pPr>
          </a:lstStyle>
          <a:p>
            <a:r>
              <a:rPr lang="en-US"/>
              <a:t>Missouri Department of Health and Senior Services</a:t>
            </a:r>
            <a:endParaRPr lang="en-US" dirty="0"/>
          </a:p>
        </p:txBody>
      </p:sp>
      <p:sp>
        <p:nvSpPr>
          <p:cNvPr id="7" name="Slide Number Placeholder 6">
            <a:extLst>
              <a:ext uri="{FF2B5EF4-FFF2-40B4-BE49-F238E27FC236}">
                <a16:creationId xmlns:a16="http://schemas.microsoft.com/office/drawing/2014/main" id="{D6630452-3BF7-0530-DE4B-FEFDCA9A68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a:solidFill>
                  <a:schemeClr val="tx2"/>
                </a:solidFill>
              </a:defRPr>
            </a:lvl1pPr>
          </a:lstStyle>
          <a:p>
            <a:fld id="{BE9CBE42-0246-464E-AB9A-22696FF3B31F}" type="slidenum">
              <a:rPr lang="en-US" smtClean="0"/>
              <a:pPr/>
              <a:t>‹#›</a:t>
            </a:fld>
            <a:endParaRPr lang="en-US"/>
          </a:p>
        </p:txBody>
      </p:sp>
    </p:spTree>
    <p:extLst>
      <p:ext uri="{BB962C8B-B14F-4D97-AF65-F5344CB8AC3E}">
        <p14:creationId xmlns:p14="http://schemas.microsoft.com/office/powerpoint/2010/main" val="3482271771"/>
      </p:ext>
    </p:extLst>
  </p:cSld>
  <p:clrMap bg1="dk1" tx1="lt1" bg2="dk2" tx2="lt2" accent1="accent1" accent2="accent2" accent3="accent3" accent4="accent4" accent5="accent5" accent6="accent6" hlink="hlink" folHlink="folHlink"/>
  <p:sldLayoutIdLst>
    <p:sldLayoutId id="2147483666" r:id="rId1"/>
    <p:sldLayoutId id="2147483663" r:id="rId2"/>
    <p:sldLayoutId id="2147483664" r:id="rId3"/>
  </p:sldLayoutIdLst>
  <p:hf hdr="0"/>
  <p:txStyles>
    <p:title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0" indent="0" algn="ctr"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0" indent="0" algn="ctr" defTabSz="914400" rtl="0" eaLnBrk="1" latinLnBrk="0" hangingPunct="1">
        <a:lnSpc>
          <a:spcPct val="90000"/>
        </a:lnSpc>
        <a:spcBef>
          <a:spcPts val="500"/>
        </a:spcBef>
        <a:buFont typeface="Arial" panose="020B0604020202020204" pitchFamily="34" charset="0"/>
        <a:buNone/>
        <a:defRPr sz="1800" b="0" kern="1200">
          <a:solidFill>
            <a:schemeClr val="tx1"/>
          </a:solidFill>
          <a:latin typeface="+mn-lt"/>
          <a:ea typeface="+mn-ea"/>
          <a:cs typeface="+mn-cs"/>
        </a:defRPr>
      </a:lvl4pPr>
      <a:lvl5pPr marL="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346" userDrawn="1">
          <p15:clr>
            <a:srgbClr val="000000"/>
          </p15:clr>
        </p15:guide>
        <p15:guide id="8" orient="horz" pos="3974" userDrawn="1">
          <p15:clr>
            <a:srgbClr val="000000"/>
          </p15:clr>
        </p15:guide>
        <p15:guide id="9" orient="horz" pos="2160" userDrawn="1">
          <p15:clr>
            <a:srgbClr val="000000"/>
          </p15:clr>
        </p15:guide>
        <p15:guide id="10" pos="3840" userDrawn="1">
          <p15:clr>
            <a:srgbClr val="000000"/>
          </p15:clr>
        </p15:guide>
        <p15:guide id="11" pos="211" userDrawn="1">
          <p15:clr>
            <a:srgbClr val="000000"/>
          </p15:clr>
        </p15:guide>
        <p15:guide id="12" pos="7469" userDrawn="1">
          <p15:clr>
            <a:srgbClr val="00000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4.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hyperlink" Target="mailto:Nicole.Cooper@health"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google.com/url?sa=i&amp;source=web&amp;rct=j&amp;url=https://www.healthcare.gov/medicaid-chip/childrens-health-insurance-program/&amp;ved=2ahUKEwiwjoH5p6yTAxU-LtAFHfzcKl0Qy_kOegQIARAB&amp;opi=89978449&amp;cd&amp;psig=AOvVaw14Y-xKJQT-wg6n7TbraF7y&amp;ust=1774021695219000"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02ED-B67B-A056-9A68-4D2758E00A1C}"/>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Title Slide</a:t>
            </a:r>
          </a:p>
        </p:txBody>
      </p:sp>
      <p:pic>
        <p:nvPicPr>
          <p:cNvPr id="3" name="Picture 2" descr="Missouri Department of Health and Senior Services Logo">
            <a:extLst>
              <a:ext uri="{FF2B5EF4-FFF2-40B4-BE49-F238E27FC236}">
                <a16:creationId xmlns:a16="http://schemas.microsoft.com/office/drawing/2014/main" id="{1C1143F1-D386-8572-99C3-24B969DE58E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536328" y="304710"/>
            <a:ext cx="8602459" cy="3441149"/>
          </a:xfrm>
          <a:prstGeom prst="rect">
            <a:avLst/>
          </a:prstGeom>
        </p:spPr>
      </p:pic>
      <p:sp>
        <p:nvSpPr>
          <p:cNvPr id="4" name="Rectangle 3">
            <a:extLst>
              <a:ext uri="{FF2B5EF4-FFF2-40B4-BE49-F238E27FC236}">
                <a16:creationId xmlns:a16="http://schemas.microsoft.com/office/drawing/2014/main" id="{457A0C80-0671-FDC7-5A54-B7862FB2A9E0}"/>
              </a:ext>
            </a:extLst>
          </p:cNvPr>
          <p:cNvSpPr/>
          <p:nvPr/>
        </p:nvSpPr>
        <p:spPr>
          <a:xfrm>
            <a:off x="1617785" y="4050569"/>
            <a:ext cx="8521002" cy="954107"/>
          </a:xfrm>
          <a:prstGeom prst="rect">
            <a:avLst/>
          </a:prstGeom>
        </p:spPr>
        <p:txBody>
          <a:bodyPr wrap="square">
            <a:spAutoFit/>
          </a:bodyPr>
          <a:lstStyle/>
          <a:p>
            <a:pPr algn="ctr"/>
            <a:r>
              <a:rPr lang="en-MY" sz="2800" dirty="0">
                <a:solidFill>
                  <a:schemeClr val="bg1"/>
                </a:solidFill>
                <a:latin typeface="Arial Black" panose="020B0A04020102020204" pitchFamily="34" charset="0"/>
                <a:ea typeface="Open Sans Extrabold" panose="020B0906030804020204" pitchFamily="34" charset="0"/>
                <a:cs typeface="Open Sans Extrabold" panose="020B0906030804020204" pitchFamily="34" charset="0"/>
              </a:rPr>
              <a:t>Division of Community and Public Health</a:t>
            </a:r>
          </a:p>
          <a:p>
            <a:pPr algn="ctr"/>
            <a:r>
              <a:rPr lang="en-MY" sz="2800" dirty="0">
                <a:solidFill>
                  <a:schemeClr val="bg1"/>
                </a:solidFill>
                <a:latin typeface="Arial Black" panose="020B0A04020102020204" pitchFamily="34" charset="0"/>
                <a:ea typeface="Open Sans Extrabold" panose="020B0906030804020204" pitchFamily="34" charset="0"/>
                <a:cs typeface="Open Sans Extrabold" panose="020B0906030804020204" pitchFamily="34" charset="0"/>
              </a:rPr>
              <a:t>Center for Local Public Health Services</a:t>
            </a:r>
          </a:p>
        </p:txBody>
      </p:sp>
    </p:spTree>
    <p:extLst>
      <p:ext uri="{BB962C8B-B14F-4D97-AF65-F5344CB8AC3E}">
        <p14:creationId xmlns:p14="http://schemas.microsoft.com/office/powerpoint/2010/main" val="4137754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7080C03C-CD02-5473-D2A0-F451305EDC97}"/>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5E535EE1-E4F2-3F83-C756-F4AC52CEA180}"/>
              </a:ext>
            </a:extLst>
          </p:cNvPr>
          <p:cNvSpPr txBox="1">
            <a:spLocks noGrp="1"/>
          </p:cNvSpPr>
          <p:nvPr>
            <p:ph type="title"/>
          </p:nvPr>
        </p:nvSpPr>
        <p:spPr>
          <a:xfrm>
            <a:off x="0" y="515938"/>
            <a:ext cx="12192000" cy="5143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en-US" sz="3600" b="0" i="0" u="none" strike="noStrike" kern="1200" cap="none" spc="0" normalizeH="0" baseline="0" noProof="0" dirty="0">
                <a:ln>
                  <a:noFill/>
                </a:ln>
                <a:solidFill>
                  <a:schemeClr val="bg2"/>
                </a:solidFill>
                <a:effectLst/>
                <a:uLnTx/>
                <a:uFillTx/>
                <a:latin typeface="Arial Black" panose="020B0A04020102020204" pitchFamily="34" charset="0"/>
                <a:ea typeface="+mj-ea"/>
                <a:cs typeface="+mj-cs"/>
              </a:rPr>
              <a:t>CHIP </a:t>
            </a:r>
            <a:r>
              <a:rPr lang="en-US" sz="3600" dirty="0">
                <a:solidFill>
                  <a:schemeClr val="bg2"/>
                </a:solidFill>
                <a:latin typeface="Arial Black" panose="020B0A04020102020204" pitchFamily="34" charset="0"/>
              </a:rPr>
              <a:t>H.S.I PROGRAMS</a:t>
            </a:r>
            <a:endParaRPr kumimoji="0" lang="en-US" sz="3600" b="0" i="0" u="none" strike="noStrike" kern="1200" cap="none" spc="0" normalizeH="0" baseline="0" noProof="0" dirty="0">
              <a:ln>
                <a:noFill/>
              </a:ln>
              <a:solidFill>
                <a:schemeClr val="bg2"/>
              </a:solidFill>
              <a:effectLst/>
              <a:uLnTx/>
              <a:uFillTx/>
              <a:latin typeface="Arial Black" panose="020B0A04020102020204" pitchFamily="34" charset="0"/>
              <a:ea typeface="+mj-ea"/>
              <a:cs typeface="+mj-cs"/>
            </a:endParaRPr>
          </a:p>
        </p:txBody>
      </p:sp>
      <p:sp>
        <p:nvSpPr>
          <p:cNvPr id="9" name="Subtitle 2">
            <a:extLst>
              <a:ext uri="{FF2B5EF4-FFF2-40B4-BE49-F238E27FC236}">
                <a16:creationId xmlns:a16="http://schemas.microsoft.com/office/drawing/2014/main" id="{EC47D653-9625-5B83-02DD-38A7B502F471}"/>
              </a:ext>
            </a:extLst>
          </p:cNvPr>
          <p:cNvSpPr txBox="1">
            <a:spLocks/>
          </p:cNvSpPr>
          <p:nvPr/>
        </p:nvSpPr>
        <p:spPr>
          <a:xfrm>
            <a:off x="1524000" y="1051062"/>
            <a:ext cx="9144000" cy="31983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MY" sz="2000" dirty="0">
                <a:solidFill>
                  <a:schemeClr val="bg2"/>
                </a:solidFill>
                <a:cs typeface="Arial" panose="020B0604020202020204" pitchFamily="34" charset="0"/>
              </a:rPr>
              <a:t>Newborn Services Program: </a:t>
            </a:r>
          </a:p>
          <a:p>
            <a:pPr>
              <a:buFont typeface="Wingdings" pitchFamily="2" charset="2"/>
              <a:buChar char="Ø"/>
            </a:pPr>
            <a:endParaRPr lang="en-US" sz="2000" i="1" dirty="0"/>
          </a:p>
        </p:txBody>
      </p:sp>
      <p:sp>
        <p:nvSpPr>
          <p:cNvPr id="6" name="Rectangle 5">
            <a:extLst>
              <a:ext uri="{FF2B5EF4-FFF2-40B4-BE49-F238E27FC236}">
                <a16:creationId xmlns:a16="http://schemas.microsoft.com/office/drawing/2014/main" id="{FCD243CA-7977-79A5-7A69-1AD65F6A861E}"/>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TextBox 2">
            <a:extLst>
              <a:ext uri="{FF2B5EF4-FFF2-40B4-BE49-F238E27FC236}">
                <a16:creationId xmlns:a16="http://schemas.microsoft.com/office/drawing/2014/main" id="{3B473E28-8C7F-19C3-D4CB-95C4B809EE74}"/>
              </a:ext>
            </a:extLst>
          </p:cNvPr>
          <p:cNvSpPr txBox="1"/>
          <p:nvPr/>
        </p:nvSpPr>
        <p:spPr>
          <a:xfrm>
            <a:off x="1059623" y="2684991"/>
            <a:ext cx="9760298" cy="2308324"/>
          </a:xfrm>
          <a:prstGeom prst="rect">
            <a:avLst/>
          </a:prstGeom>
          <a:noFill/>
        </p:spPr>
        <p:txBody>
          <a:bodyPr wrap="square" rtlCol="0">
            <a:spAutoFit/>
          </a:bodyPr>
          <a:lstStyle/>
          <a:p>
            <a:pPr algn="l"/>
            <a:r>
              <a:rPr lang="en-US" sz="1600" b="1" u="sng" dirty="0">
                <a:solidFill>
                  <a:schemeClr val="bg1"/>
                </a:solidFill>
                <a:ea typeface="Open Sans SemiBold" panose="020B0706030804020204" pitchFamily="34" charset="0"/>
                <a:cs typeface="Arial" panose="020B0604020202020204" pitchFamily="34" charset="0"/>
              </a:rPr>
              <a:t>Examples of Allowable Expenditures:</a:t>
            </a:r>
          </a:p>
          <a:p>
            <a:pPr algn="l"/>
            <a:r>
              <a:rPr lang="en-US" sz="1600" b="1" dirty="0">
                <a:solidFill>
                  <a:schemeClr val="bg1"/>
                </a:solidFill>
                <a:ea typeface="Open Sans SemiBold" panose="020B0706030804020204" pitchFamily="34" charset="0"/>
                <a:cs typeface="Arial" panose="020B0604020202020204" pitchFamily="34" charset="0"/>
              </a:rPr>
              <a:t>	</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Parenting or counseling programs for high-risk, low-income parents and children</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Parenting or counseling programs for first time parents</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Case management</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Development toys for developmentally delayed children</a:t>
            </a:r>
          </a:p>
          <a:p>
            <a:pPr marL="285750" indent="-285750" algn="l">
              <a:buFont typeface="Arial" panose="020B0604020202020204" pitchFamily="34" charset="0"/>
              <a:buChar char="•"/>
            </a:pPr>
            <a:endParaRPr lang="en-US" sz="1600" b="1" dirty="0">
              <a:solidFill>
                <a:schemeClr val="bg1"/>
              </a:solidFill>
              <a:ea typeface="Open Sans SemiBold" panose="020B0706030804020204" pitchFamily="34" charset="0"/>
              <a:cs typeface="Arial" panose="020B0604020202020204" pitchFamily="34" charset="0"/>
            </a:endParaRP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      Providing car seats and baby cribs would </a:t>
            </a:r>
            <a:r>
              <a:rPr lang="en-US" sz="1600" b="1" i="1" dirty="0">
                <a:solidFill>
                  <a:schemeClr val="bg1"/>
                </a:solidFill>
                <a:ea typeface="Open Sans SemiBold" panose="020B0706030804020204" pitchFamily="34" charset="0"/>
                <a:cs typeface="Arial" panose="020B0604020202020204" pitchFamily="34" charset="0"/>
              </a:rPr>
              <a:t>not</a:t>
            </a:r>
            <a:r>
              <a:rPr lang="en-US" sz="1600" b="1" dirty="0">
                <a:solidFill>
                  <a:schemeClr val="bg1"/>
                </a:solidFill>
                <a:ea typeface="Open Sans SemiBold" panose="020B0706030804020204" pitchFamily="34" charset="0"/>
                <a:cs typeface="Arial" panose="020B0604020202020204" pitchFamily="34" charset="0"/>
              </a:rPr>
              <a:t> be examples of allowable cost.</a:t>
            </a:r>
          </a:p>
          <a:p>
            <a:pPr marL="285750" indent="-285750" algn="l">
              <a:buFont typeface="Arial" panose="020B0604020202020204" pitchFamily="34" charset="0"/>
              <a:buChar char="•"/>
            </a:pPr>
            <a:endParaRPr lang="en-US" sz="1600" b="1" dirty="0">
              <a:solidFill>
                <a:schemeClr val="bg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76125BC-D52C-60B9-7266-2C4F17A97D5E}"/>
              </a:ext>
            </a:extLst>
          </p:cNvPr>
          <p:cNvSpPr txBox="1"/>
          <p:nvPr/>
        </p:nvSpPr>
        <p:spPr>
          <a:xfrm>
            <a:off x="1055078" y="5414068"/>
            <a:ext cx="10018206" cy="830997"/>
          </a:xfrm>
          <a:prstGeom prst="rect">
            <a:avLst/>
          </a:prstGeom>
          <a:noFill/>
        </p:spPr>
        <p:txBody>
          <a:bodyPr wrap="square" rtlCol="0">
            <a:spAutoFit/>
          </a:bodyPr>
          <a:lstStyle/>
          <a:p>
            <a:r>
              <a:rPr lang="en-US" sz="1600" u="sng" dirty="0">
                <a:solidFill>
                  <a:schemeClr val="bg1"/>
                </a:solidFill>
              </a:rPr>
              <a:t>High Risk</a:t>
            </a:r>
            <a:r>
              <a:rPr lang="en-US" sz="1600" dirty="0">
                <a:solidFill>
                  <a:schemeClr val="bg1"/>
                </a:solidFill>
              </a:rPr>
              <a:t> includes a variety of issues such as physical health problems, developmental delays, abuse/neglect, low-income, first-time parents and /or single parents, etc.…</a:t>
            </a:r>
            <a:endParaRPr lang="en-US" sz="1600" u="sng" dirty="0">
              <a:solidFill>
                <a:schemeClr val="bg1"/>
              </a:solidFill>
            </a:endParaRPr>
          </a:p>
          <a:p>
            <a:pPr algn="l"/>
            <a:endParaRPr lang="en-US" sz="1600" b="1" dirty="0">
              <a:latin typeface="Arial" panose="020B0604020202020204" pitchFamily="34" charset="0"/>
              <a:ea typeface="Open Sans SemiBold" panose="020B0706030804020204" pitchFamily="34" charset="0"/>
              <a:cs typeface="Arial" panose="020B0604020202020204" pitchFamily="34" charset="0"/>
            </a:endParaRPr>
          </a:p>
        </p:txBody>
      </p:sp>
      <p:sp>
        <p:nvSpPr>
          <p:cNvPr id="5" name="Arrow: Chevron 4">
            <a:extLst>
              <a:ext uri="{FF2B5EF4-FFF2-40B4-BE49-F238E27FC236}">
                <a16:creationId xmlns:a16="http://schemas.microsoft.com/office/drawing/2014/main" id="{E6428BE1-846C-1174-C92D-53F2C456A074}"/>
              </a:ext>
            </a:extLst>
          </p:cNvPr>
          <p:cNvSpPr/>
          <p:nvPr/>
        </p:nvSpPr>
        <p:spPr>
          <a:xfrm>
            <a:off x="211015" y="5414068"/>
            <a:ext cx="484632" cy="484632"/>
          </a:xfrm>
          <a:prstGeom prst="chevron">
            <a:avLst>
              <a:gd name="adj" fmla="val 5829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extBox 6">
            <a:extLst>
              <a:ext uri="{FF2B5EF4-FFF2-40B4-BE49-F238E27FC236}">
                <a16:creationId xmlns:a16="http://schemas.microsoft.com/office/drawing/2014/main" id="{3878BC2F-0AF0-E0CD-E39A-E5509EF0638D}"/>
              </a:ext>
            </a:extLst>
          </p:cNvPr>
          <p:cNvSpPr txBox="1"/>
          <p:nvPr/>
        </p:nvSpPr>
        <p:spPr>
          <a:xfrm>
            <a:off x="1059623" y="1414662"/>
            <a:ext cx="9734458" cy="1323439"/>
          </a:xfrm>
          <a:prstGeom prst="rect">
            <a:avLst/>
          </a:prstGeom>
          <a:noFill/>
        </p:spPr>
        <p:txBody>
          <a:bodyPr wrap="square" rtlCol="0">
            <a:spAutoFit/>
          </a:bodyPr>
          <a:lstStyle/>
          <a:p>
            <a:r>
              <a:rPr lang="en-US" sz="1600" i="1" dirty="0">
                <a:solidFill>
                  <a:schemeClr val="bg1"/>
                </a:solidFill>
              </a:rPr>
              <a:t>LPHAs offer a variety of services to newborns and their parents, including newborn care education and support to high-risk families, and prenatal care management.  These services can be provided in health facilities, families’ homes, and/or other settings.  Clinical staff and other trained professionals provide a range of services to young families to ensure the healthy development of infants and toddlers</a:t>
            </a:r>
          </a:p>
          <a:p>
            <a:pPr algn="l"/>
            <a:endParaRPr lang="en-US" sz="1600" b="1" dirty="0">
              <a:latin typeface="Arial" panose="020B0604020202020204" pitchFamily="34" charset="0"/>
              <a:ea typeface="Open Sans SemiBold" panose="020B0706030804020204" pitchFamily="34" charset="0"/>
              <a:cs typeface="Arial" panose="020B0604020202020204" pitchFamily="34" charset="0"/>
            </a:endParaRPr>
          </a:p>
        </p:txBody>
      </p:sp>
      <p:sp>
        <p:nvSpPr>
          <p:cNvPr id="10" name="Explosion: 8 Points 9">
            <a:extLst>
              <a:ext uri="{FF2B5EF4-FFF2-40B4-BE49-F238E27FC236}">
                <a16:creationId xmlns:a16="http://schemas.microsoft.com/office/drawing/2014/main" id="{61D1B5F6-F4AF-0D0C-126F-5DECE55CA314}"/>
              </a:ext>
            </a:extLst>
          </p:cNvPr>
          <p:cNvSpPr/>
          <p:nvPr/>
        </p:nvSpPr>
        <p:spPr>
          <a:xfrm>
            <a:off x="1055078" y="4338617"/>
            <a:ext cx="532563" cy="402284"/>
          </a:xfrm>
          <a:prstGeom prst="irregularSeal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7755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FBF4A5C5-4012-53FC-FF44-D2C62E052F61}"/>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35E3D37E-428D-94A9-7967-8911F4CC929C}"/>
              </a:ext>
            </a:extLst>
          </p:cNvPr>
          <p:cNvSpPr txBox="1">
            <a:spLocks noGrp="1"/>
          </p:cNvSpPr>
          <p:nvPr>
            <p:ph type="title"/>
          </p:nvPr>
        </p:nvSpPr>
        <p:spPr>
          <a:xfrm>
            <a:off x="0" y="515938"/>
            <a:ext cx="12192000" cy="5143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en-US" sz="3600" b="0" i="0" u="none" strike="noStrike" kern="1200" cap="none" spc="0" normalizeH="0" baseline="0" noProof="0" dirty="0">
                <a:ln>
                  <a:noFill/>
                </a:ln>
                <a:solidFill>
                  <a:schemeClr val="bg2"/>
                </a:solidFill>
                <a:effectLst/>
                <a:uLnTx/>
                <a:uFillTx/>
                <a:latin typeface="Arial Black" panose="020B0A04020102020204" pitchFamily="34" charset="0"/>
                <a:ea typeface="+mj-ea"/>
                <a:cs typeface="+mj-cs"/>
              </a:rPr>
              <a:t>CHIP </a:t>
            </a:r>
            <a:r>
              <a:rPr lang="en-US" sz="3600" dirty="0">
                <a:solidFill>
                  <a:schemeClr val="bg2"/>
                </a:solidFill>
                <a:latin typeface="Arial Black" panose="020B0A04020102020204" pitchFamily="34" charset="0"/>
              </a:rPr>
              <a:t>H.S.I PROGRAMS</a:t>
            </a:r>
            <a:endParaRPr kumimoji="0" lang="en-US" sz="3600" b="0" i="0" u="none" strike="noStrike" kern="1200" cap="none" spc="0" normalizeH="0" baseline="0" noProof="0" dirty="0">
              <a:ln>
                <a:noFill/>
              </a:ln>
              <a:solidFill>
                <a:schemeClr val="bg2"/>
              </a:solidFill>
              <a:effectLst/>
              <a:uLnTx/>
              <a:uFillTx/>
              <a:latin typeface="Arial Black" panose="020B0A04020102020204" pitchFamily="34" charset="0"/>
              <a:ea typeface="+mj-ea"/>
              <a:cs typeface="+mj-cs"/>
            </a:endParaRPr>
          </a:p>
        </p:txBody>
      </p:sp>
      <p:sp>
        <p:nvSpPr>
          <p:cNvPr id="9" name="Subtitle 2">
            <a:extLst>
              <a:ext uri="{FF2B5EF4-FFF2-40B4-BE49-F238E27FC236}">
                <a16:creationId xmlns:a16="http://schemas.microsoft.com/office/drawing/2014/main" id="{1D25368A-0EB2-6B80-AB7F-01C4DBE26CD5}"/>
              </a:ext>
            </a:extLst>
          </p:cNvPr>
          <p:cNvSpPr txBox="1">
            <a:spLocks/>
          </p:cNvSpPr>
          <p:nvPr/>
        </p:nvSpPr>
        <p:spPr>
          <a:xfrm>
            <a:off x="1524000" y="1051062"/>
            <a:ext cx="9144000" cy="31983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MY" sz="2000" dirty="0">
                <a:solidFill>
                  <a:schemeClr val="bg2"/>
                </a:solidFill>
                <a:cs typeface="Arial" panose="020B0604020202020204" pitchFamily="34" charset="0"/>
              </a:rPr>
              <a:t>Screening, Diagnosis and Education of Public Health Issues (formerly known as School Health) Program: </a:t>
            </a:r>
          </a:p>
        </p:txBody>
      </p:sp>
      <p:sp>
        <p:nvSpPr>
          <p:cNvPr id="6" name="Rectangle 5">
            <a:extLst>
              <a:ext uri="{FF2B5EF4-FFF2-40B4-BE49-F238E27FC236}">
                <a16:creationId xmlns:a16="http://schemas.microsoft.com/office/drawing/2014/main" id="{08A2E6E3-482D-4FF7-42D4-CC52515D8C6F}"/>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TextBox 2">
            <a:extLst>
              <a:ext uri="{FF2B5EF4-FFF2-40B4-BE49-F238E27FC236}">
                <a16:creationId xmlns:a16="http://schemas.microsoft.com/office/drawing/2014/main" id="{E5C6644D-9D26-2B0F-6F40-CED88820A947}"/>
              </a:ext>
            </a:extLst>
          </p:cNvPr>
          <p:cNvSpPr txBox="1"/>
          <p:nvPr/>
        </p:nvSpPr>
        <p:spPr>
          <a:xfrm>
            <a:off x="1046703" y="3326003"/>
            <a:ext cx="10098594" cy="3046988"/>
          </a:xfrm>
          <a:prstGeom prst="rect">
            <a:avLst/>
          </a:prstGeom>
          <a:noFill/>
        </p:spPr>
        <p:txBody>
          <a:bodyPr wrap="square" rtlCol="0">
            <a:spAutoFit/>
          </a:bodyPr>
          <a:lstStyle/>
          <a:p>
            <a:pPr algn="l"/>
            <a:r>
              <a:rPr lang="en-US" sz="1600" b="1" u="sng" dirty="0">
                <a:solidFill>
                  <a:schemeClr val="bg1"/>
                </a:solidFill>
                <a:ea typeface="Open Sans SemiBold" panose="020B0706030804020204" pitchFamily="34" charset="0"/>
                <a:cs typeface="Arial" panose="020B0604020202020204" pitchFamily="34" charset="0"/>
              </a:rPr>
              <a:t>Examples of Allowable Expenditures:</a:t>
            </a:r>
          </a:p>
          <a:p>
            <a:pPr algn="l"/>
            <a:r>
              <a:rPr lang="en-US" sz="1600" b="1" dirty="0">
                <a:solidFill>
                  <a:schemeClr val="bg1"/>
                </a:solidFill>
                <a:ea typeface="Open Sans SemiBold" panose="020B0706030804020204" pitchFamily="34" charset="0"/>
                <a:cs typeface="Arial" panose="020B0604020202020204" pitchFamily="34" charset="0"/>
              </a:rPr>
              <a:t>	</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Health screenings</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Health education</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Basic nursing care</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Education/Training for students, teachers, and parents (including preparation time for trainings)</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Maintenance of health records</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Immunization compliance</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State mandated reports and referrals</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Dental screening</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Cafeteria inspections of schools and daycares</a:t>
            </a:r>
          </a:p>
          <a:p>
            <a:pPr marL="285750" indent="-285750" algn="l">
              <a:buFont typeface="Arial" panose="020B0604020202020204" pitchFamily="34" charset="0"/>
              <a:buChar char="•"/>
            </a:pPr>
            <a:endParaRPr lang="en-US" sz="1600" b="1" dirty="0">
              <a:solidFill>
                <a:schemeClr val="bg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AAFB874E-823E-A9A8-1243-BCC0E8AA0F65}"/>
              </a:ext>
            </a:extLst>
          </p:cNvPr>
          <p:cNvSpPr txBox="1"/>
          <p:nvPr/>
        </p:nvSpPr>
        <p:spPr>
          <a:xfrm>
            <a:off x="1046703" y="1668026"/>
            <a:ext cx="10098593" cy="1815882"/>
          </a:xfrm>
          <a:prstGeom prst="rect">
            <a:avLst/>
          </a:prstGeom>
          <a:noFill/>
        </p:spPr>
        <p:txBody>
          <a:bodyPr wrap="square" rtlCol="0">
            <a:spAutoFit/>
          </a:bodyPr>
          <a:lstStyle/>
          <a:p>
            <a:r>
              <a:rPr lang="en-US" sz="1600" i="1" dirty="0">
                <a:solidFill>
                  <a:schemeClr val="bg1"/>
                </a:solidFill>
              </a:rPr>
              <a:t>LPHAs provide health related services to children under the age of 19 </a:t>
            </a:r>
            <a:r>
              <a:rPr lang="en-US" sz="1600" b="1" i="1" dirty="0">
                <a:solidFill>
                  <a:schemeClr val="bg1"/>
                </a:solidFill>
              </a:rPr>
              <a:t>in a wide variety of settings, including health department facilities, schools, preschools, day care centers, churches, community centers, homes and other settings</a:t>
            </a:r>
            <a:r>
              <a:rPr lang="en-US" sz="1600" i="1" dirty="0">
                <a:solidFill>
                  <a:schemeClr val="bg1"/>
                </a:solidFill>
              </a:rPr>
              <a:t>. Services include health education, screenings, diagnosis, maintenance of health records, basic nursing services and referrals as needed to other health care providers. These services are distinct and different from the services provided in schools as part of special education services authorized under IDEA. </a:t>
            </a:r>
            <a:endParaRPr lang="en-US" sz="1600" dirty="0">
              <a:solidFill>
                <a:schemeClr val="bg1"/>
              </a:solidFill>
            </a:endParaRPr>
          </a:p>
          <a:p>
            <a:pPr algn="l"/>
            <a:endParaRPr lang="en-US" sz="1600" b="1" dirty="0">
              <a:latin typeface="Arial" panose="020B0604020202020204" pitchFamily="34" charset="0"/>
              <a:ea typeface="Open Sans SemiBold" panose="020B0706030804020204" pitchFamily="34" charset="0"/>
              <a:cs typeface="Arial" panose="020B0604020202020204" pitchFamily="34" charset="0"/>
            </a:endParaRPr>
          </a:p>
        </p:txBody>
      </p:sp>
    </p:spTree>
    <p:extLst>
      <p:ext uri="{BB962C8B-B14F-4D97-AF65-F5344CB8AC3E}">
        <p14:creationId xmlns:p14="http://schemas.microsoft.com/office/powerpoint/2010/main" val="3048936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370C629C-E4C2-3E55-0FF8-3C975166181F}"/>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529E28BB-F000-3A19-0F57-EACF390C7B4D}"/>
              </a:ext>
            </a:extLst>
          </p:cNvPr>
          <p:cNvSpPr txBox="1">
            <a:spLocks noGrp="1"/>
          </p:cNvSpPr>
          <p:nvPr>
            <p:ph type="title"/>
          </p:nvPr>
        </p:nvSpPr>
        <p:spPr>
          <a:xfrm>
            <a:off x="0" y="515938"/>
            <a:ext cx="12192000" cy="5143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en-US" sz="3600" b="0" i="0" u="none" strike="noStrike" kern="1200" cap="none" spc="0" normalizeH="0" baseline="0" noProof="0" dirty="0">
                <a:ln>
                  <a:noFill/>
                </a:ln>
                <a:solidFill>
                  <a:schemeClr val="bg2"/>
                </a:solidFill>
                <a:effectLst/>
                <a:uLnTx/>
                <a:uFillTx/>
                <a:latin typeface="Arial Black" panose="020B0A04020102020204" pitchFamily="34" charset="0"/>
                <a:ea typeface="+mj-ea"/>
                <a:cs typeface="+mj-cs"/>
              </a:rPr>
              <a:t>CHIP </a:t>
            </a:r>
            <a:r>
              <a:rPr lang="en-US" sz="3600" dirty="0">
                <a:solidFill>
                  <a:schemeClr val="bg2"/>
                </a:solidFill>
                <a:latin typeface="Arial Black" panose="020B0A04020102020204" pitchFamily="34" charset="0"/>
              </a:rPr>
              <a:t>H.S.I PROGRAMS</a:t>
            </a:r>
            <a:endParaRPr kumimoji="0" lang="en-US" sz="3600" b="0" i="0" u="none" strike="noStrike" kern="1200" cap="none" spc="0" normalizeH="0" baseline="0" noProof="0" dirty="0">
              <a:ln>
                <a:noFill/>
              </a:ln>
              <a:solidFill>
                <a:schemeClr val="bg2"/>
              </a:solidFill>
              <a:effectLst/>
              <a:uLnTx/>
              <a:uFillTx/>
              <a:latin typeface="Arial Black" panose="020B0A04020102020204" pitchFamily="34" charset="0"/>
              <a:ea typeface="+mj-ea"/>
              <a:cs typeface="+mj-cs"/>
            </a:endParaRPr>
          </a:p>
        </p:txBody>
      </p:sp>
      <p:sp>
        <p:nvSpPr>
          <p:cNvPr id="9" name="Subtitle 2">
            <a:extLst>
              <a:ext uri="{FF2B5EF4-FFF2-40B4-BE49-F238E27FC236}">
                <a16:creationId xmlns:a16="http://schemas.microsoft.com/office/drawing/2014/main" id="{F1F46DE9-E3A0-06CA-1514-8C7EB12EAFF3}"/>
              </a:ext>
            </a:extLst>
          </p:cNvPr>
          <p:cNvSpPr txBox="1">
            <a:spLocks/>
          </p:cNvSpPr>
          <p:nvPr/>
        </p:nvSpPr>
        <p:spPr>
          <a:xfrm>
            <a:off x="1524000" y="1051062"/>
            <a:ext cx="9144000" cy="31983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MY" sz="2000" dirty="0">
                <a:solidFill>
                  <a:schemeClr val="bg2"/>
                </a:solidFill>
                <a:cs typeface="Arial" panose="020B0604020202020204" pitchFamily="34" charset="0"/>
              </a:rPr>
              <a:t>Screening, Diagnosis and Education of Public Health Issues (formerly known as School Health) Program CONT: </a:t>
            </a:r>
          </a:p>
        </p:txBody>
      </p:sp>
      <p:sp>
        <p:nvSpPr>
          <p:cNvPr id="6" name="Rectangle 5">
            <a:extLst>
              <a:ext uri="{FF2B5EF4-FFF2-40B4-BE49-F238E27FC236}">
                <a16:creationId xmlns:a16="http://schemas.microsoft.com/office/drawing/2014/main" id="{C3B189E3-BC48-E592-7924-8DE6A5EB4391}"/>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TextBox 2">
            <a:extLst>
              <a:ext uri="{FF2B5EF4-FFF2-40B4-BE49-F238E27FC236}">
                <a16:creationId xmlns:a16="http://schemas.microsoft.com/office/drawing/2014/main" id="{E88F7F50-5874-554F-788E-3D7A5D112E60}"/>
              </a:ext>
            </a:extLst>
          </p:cNvPr>
          <p:cNvSpPr txBox="1"/>
          <p:nvPr/>
        </p:nvSpPr>
        <p:spPr>
          <a:xfrm>
            <a:off x="1046703" y="2780028"/>
            <a:ext cx="10098594" cy="2554545"/>
          </a:xfrm>
          <a:prstGeom prst="rect">
            <a:avLst/>
          </a:prstGeom>
          <a:noFill/>
        </p:spPr>
        <p:txBody>
          <a:bodyPr wrap="square" rtlCol="0">
            <a:spAutoFit/>
          </a:bodyPr>
          <a:lstStyle/>
          <a:p>
            <a:pPr algn="l"/>
            <a:r>
              <a:rPr lang="en-US" sz="1600" b="1" u="sng" dirty="0">
                <a:solidFill>
                  <a:schemeClr val="bg1"/>
                </a:solidFill>
                <a:ea typeface="Open Sans SemiBold" panose="020B0706030804020204" pitchFamily="34" charset="0"/>
                <a:cs typeface="Arial" panose="020B0604020202020204" pitchFamily="34" charset="0"/>
              </a:rPr>
              <a:t>Examples of Allowable Expenditures:</a:t>
            </a:r>
          </a:p>
          <a:p>
            <a:pPr algn="l"/>
            <a:r>
              <a:rPr lang="en-US" sz="1600" b="1" dirty="0">
                <a:solidFill>
                  <a:schemeClr val="bg1"/>
                </a:solidFill>
                <a:ea typeface="Open Sans SemiBold" panose="020B0706030804020204" pitchFamily="34" charset="0"/>
                <a:cs typeface="Arial" panose="020B0604020202020204" pitchFamily="34" charset="0"/>
              </a:rPr>
              <a:t>	</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Food safety/handling classes provided for schools for cafeteria staff</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Asthma, nutrition, STD or any related health educations trainings</a:t>
            </a:r>
          </a:p>
          <a:p>
            <a:pPr marL="285750" indent="-285750">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Educational materials cost and postage cost for sending to schools, preschools, day care centers, churches, community centers, homes and other settings.</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Back-to-school fairs where health education is being provided</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Qualifying Child Care Health Consultation (CCHC) services not reimbursed under the CCHC contract.</a:t>
            </a:r>
          </a:p>
          <a:p>
            <a:pPr marL="285750" indent="-285750" algn="l">
              <a:buFont typeface="Arial" panose="020B0604020202020204" pitchFamily="34" charset="0"/>
              <a:buChar char="•"/>
            </a:pPr>
            <a:endParaRPr lang="en-US" sz="1600" b="1" dirty="0">
              <a:solidFill>
                <a:schemeClr val="bg1"/>
              </a:solidFill>
              <a:latin typeface="Arial" panose="020B0604020202020204" pitchFamily="34" charset="0"/>
              <a:ea typeface="Open Sans SemiBold" panose="020B0706030804020204" pitchFamily="34" charset="0"/>
              <a:cs typeface="Arial" panose="020B0604020202020204" pitchFamily="34" charset="0"/>
            </a:endParaRPr>
          </a:p>
        </p:txBody>
      </p:sp>
    </p:spTree>
    <p:extLst>
      <p:ext uri="{BB962C8B-B14F-4D97-AF65-F5344CB8AC3E}">
        <p14:creationId xmlns:p14="http://schemas.microsoft.com/office/powerpoint/2010/main" val="3436375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82FE904D-D326-5C49-169D-10077B453C9D}"/>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CBFF60FF-EAA5-11FA-D2E7-54E95B7BBE0D}"/>
              </a:ext>
            </a:extLst>
          </p:cNvPr>
          <p:cNvSpPr txBox="1">
            <a:spLocks noGrp="1"/>
          </p:cNvSpPr>
          <p:nvPr>
            <p:ph type="title"/>
          </p:nvPr>
        </p:nvSpPr>
        <p:spPr>
          <a:xfrm>
            <a:off x="483995" y="456708"/>
            <a:ext cx="11224009" cy="14127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 </a:t>
            </a:r>
            <a:br>
              <a:rPr lang="en-MY" sz="3600" b="1" dirty="0">
                <a:solidFill>
                  <a:schemeClr val="bg2"/>
                </a:solidFill>
                <a:ea typeface="Open Sans SemiBold" panose="020B0706030804020204" pitchFamily="34" charset="0"/>
                <a:cs typeface="Open Sans SemiBold" panose="020B0706030804020204" pitchFamily="34" charset="0"/>
              </a:rPr>
            </a:br>
            <a:r>
              <a:rPr lang="en-MY" sz="3600" b="1" dirty="0">
                <a:solidFill>
                  <a:schemeClr val="bg2"/>
                </a:solidFill>
                <a:ea typeface="Open Sans SemiBold" panose="020B0706030804020204" pitchFamily="34" charset="0"/>
                <a:cs typeface="Open Sans SemiBold" panose="020B0706030804020204" pitchFamily="34" charset="0"/>
              </a:rPr>
              <a:t>HOW ARE EXPENSES REPORTED?</a:t>
            </a:r>
          </a:p>
        </p:txBody>
      </p:sp>
      <p:sp>
        <p:nvSpPr>
          <p:cNvPr id="7" name="Subtitle 2">
            <a:extLst>
              <a:ext uri="{FF2B5EF4-FFF2-40B4-BE49-F238E27FC236}">
                <a16:creationId xmlns:a16="http://schemas.microsoft.com/office/drawing/2014/main" id="{FCE7E706-D5D3-125B-C04E-C6EE7ECE3FC9}"/>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173F2F8A-F710-EC7E-D7B7-46651CDDCA80}"/>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TextBox 2">
            <a:extLst>
              <a:ext uri="{FF2B5EF4-FFF2-40B4-BE49-F238E27FC236}">
                <a16:creationId xmlns:a16="http://schemas.microsoft.com/office/drawing/2014/main" id="{EE359529-7D2C-23B9-671E-3E1C40FFB60B}"/>
              </a:ext>
            </a:extLst>
          </p:cNvPr>
          <p:cNvSpPr txBox="1"/>
          <p:nvPr/>
        </p:nvSpPr>
        <p:spPr>
          <a:xfrm>
            <a:off x="904301" y="1869462"/>
            <a:ext cx="11134958" cy="3539430"/>
          </a:xfrm>
          <a:prstGeom prst="rect">
            <a:avLst/>
          </a:prstGeom>
          <a:noFill/>
        </p:spPr>
        <p:txBody>
          <a:bodyPr wrap="square" rtlCol="0">
            <a:spAutoFit/>
          </a:bodyPr>
          <a:lstStyle/>
          <a:p>
            <a:pPr marL="285750" indent="-285750" algn="l">
              <a:buFont typeface="Wingdings" panose="05000000000000000000" pitchFamily="2" charset="2"/>
              <a:buChar char="Ø"/>
            </a:pPr>
            <a:endParaRPr lang="en-US" sz="1600" b="1" dirty="0">
              <a:solidFill>
                <a:schemeClr val="bg1"/>
              </a:solidFill>
              <a:latin typeface="Arial" panose="020B0604020202020204" pitchFamily="34" charset="0"/>
              <a:ea typeface="Open Sans SemiBold" panose="020B0706030804020204" pitchFamily="34" charset="0"/>
              <a:cs typeface="Arial" panose="020B0604020202020204" pitchFamily="34" charset="0"/>
            </a:endParaRPr>
          </a:p>
          <a:p>
            <a:pPr marL="285750" indent="-285750" algn="l">
              <a:buFont typeface="Wingdings" panose="05000000000000000000" pitchFamily="2" charset="2"/>
              <a:buChar char="Ø"/>
            </a:pPr>
            <a:endParaRPr lang="en-US" sz="1600" b="1" dirty="0">
              <a:solidFill>
                <a:schemeClr val="bg1"/>
              </a:solidFill>
              <a:ea typeface="Open Sans SemiBold" panose="020B0706030804020204" pitchFamily="34" charset="0"/>
              <a:cs typeface="Arial" panose="020B0604020202020204" pitchFamily="34" charset="0"/>
            </a:endParaRPr>
          </a:p>
          <a:p>
            <a:pPr marL="285750" indent="-285750" algn="l">
              <a:buFont typeface="Wingdings" panose="05000000000000000000" pitchFamily="2" charset="2"/>
              <a:buChar char="Ø"/>
            </a:pPr>
            <a:r>
              <a:rPr lang="en-US" sz="1600" b="1" dirty="0">
                <a:solidFill>
                  <a:schemeClr val="bg1"/>
                </a:solidFill>
                <a:ea typeface="Open Sans SemiBold" panose="020B0706030804020204" pitchFamily="34" charset="0"/>
                <a:cs typeface="Arial" panose="020B0604020202020204" pitchFamily="34" charset="0"/>
              </a:rPr>
              <a:t>The invoicing form utilized for CHIP H.S.I is referred to as the CHIP H.S.I Expenditure Report</a:t>
            </a:r>
          </a:p>
          <a:p>
            <a:pPr marL="285750" indent="-285750" algn="l">
              <a:buFont typeface="Wingdings" panose="05000000000000000000" pitchFamily="2" charset="2"/>
              <a:buChar char="Ø"/>
            </a:pPr>
            <a:endParaRPr lang="en-US" sz="1600" b="1" dirty="0">
              <a:solidFill>
                <a:schemeClr val="bg1"/>
              </a:solidFill>
              <a:ea typeface="Open Sans SemiBold" panose="020B0706030804020204" pitchFamily="34" charset="0"/>
              <a:cs typeface="Arial" panose="020B0604020202020204" pitchFamily="34" charset="0"/>
            </a:endParaRPr>
          </a:p>
          <a:p>
            <a:pPr marL="285750" indent="-285750">
              <a:buFont typeface="Wingdings" panose="05000000000000000000" pitchFamily="2" charset="2"/>
              <a:buChar char="Ø"/>
            </a:pPr>
            <a:r>
              <a:rPr lang="en-US" sz="1600" b="1" dirty="0">
                <a:solidFill>
                  <a:schemeClr val="bg1"/>
                </a:solidFill>
                <a:ea typeface="Open Sans SemiBold" panose="020B0706030804020204" pitchFamily="34" charset="0"/>
                <a:cs typeface="Arial" panose="020B0604020202020204" pitchFamily="34" charset="0"/>
              </a:rPr>
              <a:t>LPHA’s submit CHIP H.S.I </a:t>
            </a:r>
            <a:r>
              <a:rPr lang="en-US" sz="1600" b="1" u="sng" dirty="0">
                <a:solidFill>
                  <a:schemeClr val="bg1"/>
                </a:solidFill>
                <a:ea typeface="Open Sans SemiBold" panose="020B0706030804020204" pitchFamily="34" charset="0"/>
                <a:cs typeface="Arial" panose="020B0604020202020204" pitchFamily="34" charset="0"/>
              </a:rPr>
              <a:t>net</a:t>
            </a:r>
            <a:r>
              <a:rPr lang="en-US" sz="1600" b="1" dirty="0">
                <a:solidFill>
                  <a:schemeClr val="bg1"/>
                </a:solidFill>
                <a:ea typeface="Open Sans SemiBold" panose="020B0706030804020204" pitchFamily="34" charset="0"/>
                <a:cs typeface="Arial" panose="020B0604020202020204" pitchFamily="34" charset="0"/>
              </a:rPr>
              <a:t> expenses to the Center quarterly (email reminders are provided by the Center).</a:t>
            </a:r>
          </a:p>
          <a:p>
            <a:pPr marL="285750" indent="-285750" algn="l">
              <a:buFont typeface="Wingdings" panose="05000000000000000000" pitchFamily="2" charset="2"/>
              <a:buChar char="Ø"/>
            </a:pPr>
            <a:endParaRPr lang="en-US" sz="1600" b="1" dirty="0">
              <a:solidFill>
                <a:schemeClr val="bg1"/>
              </a:solidFill>
              <a:ea typeface="Open Sans SemiBold" panose="020B0706030804020204" pitchFamily="34" charset="0"/>
              <a:cs typeface="Arial" panose="020B0604020202020204" pitchFamily="34" charset="0"/>
            </a:endParaRPr>
          </a:p>
          <a:p>
            <a:pPr marL="285750" indent="-285750" algn="l">
              <a:buFont typeface="Wingdings" panose="05000000000000000000" pitchFamily="2" charset="2"/>
              <a:buChar char="Ø"/>
            </a:pPr>
            <a:r>
              <a:rPr lang="en-US" sz="1600" b="1" dirty="0">
                <a:solidFill>
                  <a:schemeClr val="bg1"/>
                </a:solidFill>
                <a:ea typeface="Open Sans SemiBold" panose="020B0706030804020204" pitchFamily="34" charset="0"/>
                <a:cs typeface="Arial" panose="020B0604020202020204" pitchFamily="34" charset="0"/>
              </a:rPr>
              <a:t>The CHIP H.S.I report is due to the Center the month following the closing of the quarter.  </a:t>
            </a:r>
          </a:p>
          <a:p>
            <a:pPr marL="742950" lvl="1" indent="-285750">
              <a:buFont typeface="Arial" panose="020B0604020202020204" pitchFamily="34" charset="0"/>
              <a:buChar char="•"/>
            </a:pPr>
            <a:r>
              <a:rPr lang="en-US" sz="1600" dirty="0">
                <a:solidFill>
                  <a:schemeClr val="bg1"/>
                </a:solidFill>
                <a:ea typeface="Open Sans SemiBold" panose="020B0706030804020204" pitchFamily="34" charset="0"/>
                <a:cs typeface="Arial" panose="020B0604020202020204" pitchFamily="34" charset="0"/>
              </a:rPr>
              <a:t>January – March (due in April)</a:t>
            </a:r>
          </a:p>
          <a:p>
            <a:pPr marL="742950" lvl="1" indent="-285750">
              <a:buFont typeface="Arial" panose="020B0604020202020204" pitchFamily="34" charset="0"/>
              <a:buChar char="•"/>
            </a:pPr>
            <a:r>
              <a:rPr lang="en-US" sz="1600" dirty="0">
                <a:solidFill>
                  <a:schemeClr val="bg1"/>
                </a:solidFill>
                <a:ea typeface="Open Sans SemiBold" panose="020B0706030804020204" pitchFamily="34" charset="0"/>
                <a:cs typeface="Arial" panose="020B0604020202020204" pitchFamily="34" charset="0"/>
              </a:rPr>
              <a:t>April – June (due in July)</a:t>
            </a:r>
          </a:p>
          <a:p>
            <a:pPr marL="742950" lvl="1" indent="-285750">
              <a:buFont typeface="Arial" panose="020B0604020202020204" pitchFamily="34" charset="0"/>
              <a:buChar char="•"/>
            </a:pPr>
            <a:r>
              <a:rPr lang="en-US" sz="1600" dirty="0">
                <a:solidFill>
                  <a:schemeClr val="bg1"/>
                </a:solidFill>
                <a:ea typeface="Open Sans SemiBold" panose="020B0706030804020204" pitchFamily="34" charset="0"/>
                <a:cs typeface="Arial" panose="020B0604020202020204" pitchFamily="34" charset="0"/>
              </a:rPr>
              <a:t>July – September (due in October)</a:t>
            </a:r>
          </a:p>
          <a:p>
            <a:pPr marL="742950" lvl="1" indent="-285750">
              <a:buFont typeface="Arial" panose="020B0604020202020204" pitchFamily="34" charset="0"/>
              <a:buChar char="•"/>
            </a:pPr>
            <a:r>
              <a:rPr lang="en-US" sz="1600" dirty="0">
                <a:solidFill>
                  <a:schemeClr val="bg1"/>
                </a:solidFill>
                <a:ea typeface="Open Sans SemiBold" panose="020B0706030804020204" pitchFamily="34" charset="0"/>
                <a:cs typeface="Arial" panose="020B0604020202020204" pitchFamily="34" charset="0"/>
              </a:rPr>
              <a:t>October – December (due in January)</a:t>
            </a:r>
          </a:p>
          <a:p>
            <a:pPr lvl="1"/>
            <a:endParaRPr lang="en-US" sz="1600" dirty="0">
              <a:solidFill>
                <a:schemeClr val="bg1"/>
              </a:solidFill>
              <a:ea typeface="Open Sans SemiBold" panose="020B0706030804020204" pitchFamily="34" charset="0"/>
              <a:cs typeface="Arial" panose="020B0604020202020204" pitchFamily="34" charset="0"/>
            </a:endParaRPr>
          </a:p>
          <a:p>
            <a:pPr lvl="1"/>
            <a:endParaRPr lang="en-US" sz="1600" dirty="0">
              <a:solidFill>
                <a:schemeClr val="bg1"/>
              </a:solidFill>
              <a:ea typeface="Open Sans SemiBold" panose="020B0706030804020204" pitchFamily="34" charset="0"/>
              <a:cs typeface="Arial" panose="020B0604020202020204" pitchFamily="34" charset="0"/>
            </a:endParaRPr>
          </a:p>
          <a:p>
            <a:pPr marL="285750" indent="-285750">
              <a:buFont typeface="Arial" panose="020B0604020202020204" pitchFamily="34" charset="0"/>
              <a:buChar char="•"/>
            </a:pPr>
            <a:r>
              <a:rPr lang="en-US" sz="1600" dirty="0">
                <a:solidFill>
                  <a:schemeClr val="bg1"/>
                </a:solidFill>
              </a:rPr>
              <a:t>CLPHS submits LPHA Expenditures (claims) to Center for Medicare and Medicaid (CMS quarterly).  </a:t>
            </a:r>
            <a:endParaRPr lang="en-US" sz="1600" dirty="0">
              <a:solidFill>
                <a:schemeClr val="bg1"/>
              </a:solidFill>
              <a:ea typeface="Open Sans SemiBold" panose="020B0706030804020204" pitchFamily="34" charset="0"/>
              <a:cs typeface="Arial" panose="020B0604020202020204" pitchFamily="34" charset="0"/>
            </a:endParaRPr>
          </a:p>
        </p:txBody>
      </p:sp>
    </p:spTree>
    <p:extLst>
      <p:ext uri="{BB962C8B-B14F-4D97-AF65-F5344CB8AC3E}">
        <p14:creationId xmlns:p14="http://schemas.microsoft.com/office/powerpoint/2010/main" val="4190617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F2D2BA8E-BF6F-3566-728A-E4EDB6FEA9F5}"/>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4EB4E55D-5088-0738-B919-C904ACDCABC7}"/>
              </a:ext>
            </a:extLst>
          </p:cNvPr>
          <p:cNvSpPr txBox="1">
            <a:spLocks noGrp="1"/>
          </p:cNvSpPr>
          <p:nvPr>
            <p:ph type="title"/>
          </p:nvPr>
        </p:nvSpPr>
        <p:spPr>
          <a:xfrm>
            <a:off x="226540" y="360038"/>
            <a:ext cx="11338087" cy="181860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 </a:t>
            </a:r>
            <a:br>
              <a:rPr lang="en-MY" sz="3600" b="1" dirty="0">
                <a:solidFill>
                  <a:schemeClr val="bg2"/>
                </a:solidFill>
                <a:ea typeface="Open Sans SemiBold" panose="020B0706030804020204" pitchFamily="34" charset="0"/>
                <a:cs typeface="Open Sans SemiBold" panose="020B0706030804020204" pitchFamily="34" charset="0"/>
              </a:rPr>
            </a:br>
            <a:r>
              <a:rPr lang="en-MY" sz="3500" b="1" dirty="0">
                <a:solidFill>
                  <a:schemeClr val="bg2"/>
                </a:solidFill>
                <a:ea typeface="Open Sans SemiBold" panose="020B0706030804020204" pitchFamily="34" charset="0"/>
                <a:cs typeface="Open Sans SemiBold" panose="020B0706030804020204" pitchFamily="34" charset="0"/>
              </a:rPr>
              <a:t>REPORTING AND DOCUMENTATION REMINDERS</a:t>
            </a:r>
          </a:p>
        </p:txBody>
      </p:sp>
      <p:sp>
        <p:nvSpPr>
          <p:cNvPr id="7" name="Subtitle 2">
            <a:extLst>
              <a:ext uri="{FF2B5EF4-FFF2-40B4-BE49-F238E27FC236}">
                <a16:creationId xmlns:a16="http://schemas.microsoft.com/office/drawing/2014/main" id="{D99FB86D-476A-FEF9-80AF-1BE8D2B73D6C}"/>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0F0003DB-DCD6-8B0A-6FCE-8B2D4306C838}"/>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TextBox 2">
            <a:extLst>
              <a:ext uri="{FF2B5EF4-FFF2-40B4-BE49-F238E27FC236}">
                <a16:creationId xmlns:a16="http://schemas.microsoft.com/office/drawing/2014/main" id="{AB14D998-52B4-6FE3-0147-ED2320ADA0DB}"/>
              </a:ext>
            </a:extLst>
          </p:cNvPr>
          <p:cNvSpPr txBox="1"/>
          <p:nvPr/>
        </p:nvSpPr>
        <p:spPr>
          <a:xfrm>
            <a:off x="799040" y="2482878"/>
            <a:ext cx="11518368" cy="3785652"/>
          </a:xfrm>
          <a:prstGeom prst="rect">
            <a:avLst/>
          </a:prstGeom>
          <a:noFill/>
        </p:spPr>
        <p:txBody>
          <a:bodyPr wrap="square" rtlCol="0">
            <a:spAutoFit/>
          </a:bodyPr>
          <a:lstStyle/>
          <a:p>
            <a:pPr marL="285750" indent="-285750">
              <a:buFont typeface="Wingdings" panose="05000000000000000000" pitchFamily="2" charset="2"/>
              <a:buChar char="Ø"/>
            </a:pPr>
            <a:r>
              <a:rPr lang="en-US" sz="1600" dirty="0">
                <a:solidFill>
                  <a:schemeClr val="bg1"/>
                </a:solidFill>
                <a:ea typeface="Open Sans SemiBold" panose="020B0706030804020204" pitchFamily="34" charset="0"/>
                <a:cs typeface="Arial" panose="020B0604020202020204" pitchFamily="34" charset="0"/>
              </a:rPr>
              <a:t>When completing the CHIP H.S.I Expenditure Report, only report on the most recent quarter</a:t>
            </a:r>
          </a:p>
          <a:p>
            <a:endParaRPr lang="en-US" sz="1600" dirty="0">
              <a:solidFill>
                <a:schemeClr val="bg1"/>
              </a:solidFill>
              <a:ea typeface="Open Sans SemiBold" panose="020B0706030804020204" pitchFamily="34" charset="0"/>
              <a:cs typeface="Arial" panose="020B0604020202020204" pitchFamily="34" charset="0"/>
            </a:endParaRPr>
          </a:p>
          <a:p>
            <a:pPr marL="285750" indent="-285750">
              <a:buFont typeface="Wingdings" panose="05000000000000000000" pitchFamily="2" charset="2"/>
              <a:buChar char="Ø"/>
            </a:pPr>
            <a:r>
              <a:rPr lang="en-US" sz="1600" dirty="0">
                <a:solidFill>
                  <a:schemeClr val="bg1"/>
                </a:solidFill>
                <a:ea typeface="Open Sans SemiBold" panose="020B0706030804020204" pitchFamily="34" charset="0"/>
                <a:cs typeface="Arial" panose="020B0604020202020204" pitchFamily="34" charset="0"/>
              </a:rPr>
              <a:t>Leave previous quarters blank unless there are net changes</a:t>
            </a:r>
          </a:p>
          <a:p>
            <a:endParaRPr lang="en-US" sz="1600" dirty="0">
              <a:solidFill>
                <a:schemeClr val="bg1"/>
              </a:solidFill>
              <a:ea typeface="Open Sans SemiBold" panose="020B0706030804020204" pitchFamily="34" charset="0"/>
              <a:cs typeface="Arial" panose="020B0604020202020204" pitchFamily="34" charset="0"/>
            </a:endParaRPr>
          </a:p>
          <a:p>
            <a:pPr marL="285750" indent="-285750">
              <a:buFont typeface="Wingdings" panose="05000000000000000000" pitchFamily="2" charset="2"/>
              <a:buChar char="Ø"/>
            </a:pPr>
            <a:r>
              <a:rPr lang="en-US" sz="1600" dirty="0">
                <a:solidFill>
                  <a:schemeClr val="bg1"/>
                </a:solidFill>
                <a:ea typeface="Open Sans SemiBold" panose="020B0706030804020204" pitchFamily="34" charset="0"/>
                <a:cs typeface="Arial" panose="020B0604020202020204" pitchFamily="34" charset="0"/>
              </a:rPr>
              <a:t>Reporting is on a cash-basis and should be reported in the quarter in which the expenditure incurred</a:t>
            </a:r>
            <a:endParaRPr lang="en-US" sz="1600" b="1" dirty="0">
              <a:solidFill>
                <a:schemeClr val="bg1"/>
              </a:solidFill>
              <a:ea typeface="Open Sans SemiBold" panose="020B0706030804020204" pitchFamily="34" charset="0"/>
              <a:cs typeface="Arial" panose="020B0604020202020204" pitchFamily="34" charset="0"/>
            </a:endParaRPr>
          </a:p>
          <a:p>
            <a:pPr marL="285750" indent="-285750" algn="l">
              <a:buFont typeface="Wingdings" panose="05000000000000000000" pitchFamily="2" charset="2"/>
              <a:buChar char="Ø"/>
            </a:pPr>
            <a:endParaRPr lang="en-US" sz="1600" b="1" dirty="0">
              <a:solidFill>
                <a:schemeClr val="bg1"/>
              </a:solidFill>
              <a:ea typeface="Open Sans SemiBold" panose="020B0706030804020204" pitchFamily="34" charset="0"/>
              <a:cs typeface="Arial" panose="020B0604020202020204" pitchFamily="34" charset="0"/>
            </a:endParaRPr>
          </a:p>
          <a:p>
            <a:pPr marL="285750" indent="-285750" algn="l">
              <a:buFont typeface="Wingdings" panose="05000000000000000000" pitchFamily="2" charset="2"/>
              <a:buChar char="Ø"/>
            </a:pPr>
            <a:r>
              <a:rPr lang="en-US" sz="1600" b="1" dirty="0">
                <a:solidFill>
                  <a:schemeClr val="bg1"/>
                </a:solidFill>
                <a:ea typeface="Open Sans SemiBold" panose="020B0706030804020204" pitchFamily="34" charset="0"/>
                <a:cs typeface="Arial" panose="020B0604020202020204" pitchFamily="34" charset="0"/>
              </a:rPr>
              <a:t>LPHAs must maintain back-up documentation of reported expenditures for five years past the end of the contract.</a:t>
            </a:r>
          </a:p>
          <a:p>
            <a:pPr marL="285750" indent="-285750" algn="l">
              <a:buFont typeface="Wingdings" panose="05000000000000000000" pitchFamily="2" charset="2"/>
              <a:buChar char="Ø"/>
            </a:pPr>
            <a:endParaRPr lang="en-US" sz="1600" b="1" dirty="0">
              <a:solidFill>
                <a:schemeClr val="bg1"/>
              </a:solidFill>
              <a:highlight>
                <a:srgbClr val="FF0000"/>
              </a:highlight>
              <a:ea typeface="Open Sans SemiBold" panose="020B0706030804020204" pitchFamily="34" charset="0"/>
              <a:cs typeface="Arial" panose="020B0604020202020204" pitchFamily="34" charset="0"/>
            </a:endParaRPr>
          </a:p>
          <a:p>
            <a:pPr marL="742950" lvl="1" indent="-285750">
              <a:buFont typeface="Wingdings" panose="05000000000000000000" pitchFamily="2" charset="2"/>
              <a:buChar char="Ø"/>
            </a:pPr>
            <a:r>
              <a:rPr lang="en-US" sz="1600" b="1" dirty="0">
                <a:solidFill>
                  <a:schemeClr val="bg1"/>
                </a:solidFill>
                <a:ea typeface="Open Sans SemiBold" panose="020B0706030804020204" pitchFamily="34" charset="0"/>
                <a:cs typeface="Arial" panose="020B0604020202020204" pitchFamily="34" charset="0"/>
              </a:rPr>
              <a:t>Types of documentation consist of the follow but not limited to;</a:t>
            </a:r>
          </a:p>
          <a:p>
            <a:pPr marL="1200150" lvl="2" indent="-285750">
              <a:buFont typeface="Wingdings" panose="05000000000000000000" pitchFamily="2" charset="2"/>
              <a:buChar char="Ø"/>
            </a:pPr>
            <a:r>
              <a:rPr lang="en-US" sz="1600" dirty="0">
                <a:solidFill>
                  <a:schemeClr val="bg1"/>
                </a:solidFill>
                <a:ea typeface="Open Sans SemiBold" panose="020B0706030804020204" pitchFamily="34" charset="0"/>
                <a:cs typeface="Arial" panose="020B0604020202020204" pitchFamily="34" charset="0"/>
              </a:rPr>
              <a:t>Timesheets (position title, salary, # of hours spent on CHIP H.S.I program, fringe benefits).</a:t>
            </a:r>
          </a:p>
          <a:p>
            <a:pPr marL="1200150" lvl="2" indent="-285750">
              <a:buFont typeface="Wingdings" panose="05000000000000000000" pitchFamily="2" charset="2"/>
              <a:buChar char="Ø"/>
            </a:pPr>
            <a:r>
              <a:rPr lang="en-US" sz="1600" dirty="0">
                <a:solidFill>
                  <a:schemeClr val="bg1"/>
                </a:solidFill>
                <a:ea typeface="Open Sans SemiBold" panose="020B0706030804020204" pitchFamily="34" charset="0"/>
                <a:cs typeface="Arial" panose="020B0604020202020204" pitchFamily="34" charset="0"/>
              </a:rPr>
              <a:t>Travel cost incurred while providing CHIP H.S.I program services (mileage, lodging, meals).</a:t>
            </a:r>
          </a:p>
          <a:p>
            <a:pPr marL="1200150" lvl="2" indent="-285750">
              <a:buFont typeface="Wingdings" panose="05000000000000000000" pitchFamily="2" charset="2"/>
              <a:buChar char="Ø"/>
            </a:pPr>
            <a:r>
              <a:rPr lang="en-US" sz="1600" dirty="0">
                <a:solidFill>
                  <a:schemeClr val="bg1"/>
                </a:solidFill>
                <a:ea typeface="Open Sans SemiBold" panose="020B0706030804020204" pitchFamily="34" charset="0"/>
                <a:cs typeface="Arial" panose="020B0604020202020204" pitchFamily="34" charset="0"/>
              </a:rPr>
              <a:t>Invoices/Receipts/Proof of payment for other types of expenditures</a:t>
            </a:r>
          </a:p>
          <a:p>
            <a:pPr marL="1200150" lvl="2" indent="-285750">
              <a:buFont typeface="Wingdings" panose="05000000000000000000" pitchFamily="2" charset="2"/>
              <a:buChar char="Ø"/>
            </a:pPr>
            <a:r>
              <a:rPr lang="en-US" sz="1600" dirty="0">
                <a:solidFill>
                  <a:schemeClr val="bg1"/>
                </a:solidFill>
                <a:ea typeface="Open Sans SemiBold" panose="020B0706030804020204" pitchFamily="34" charset="0"/>
                <a:cs typeface="Arial" panose="020B0604020202020204" pitchFamily="34" charset="0"/>
              </a:rPr>
              <a:t>Contracted Services – contract expenses directly related to the CHIP H.S.I program(s)</a:t>
            </a:r>
          </a:p>
          <a:p>
            <a:pPr algn="l"/>
            <a:endParaRPr lang="en-US" sz="1600" dirty="0">
              <a:solidFill>
                <a:schemeClr val="bg1"/>
              </a:solidFill>
              <a:latin typeface="Arial" panose="020B0604020202020204" pitchFamily="34" charset="0"/>
              <a:ea typeface="Open Sans SemiBold" panose="020B0706030804020204" pitchFamily="34" charset="0"/>
              <a:cs typeface="Arial" panose="020B0604020202020204" pitchFamily="34" charset="0"/>
            </a:endParaRPr>
          </a:p>
          <a:p>
            <a:pPr algn="l"/>
            <a:endParaRPr lang="en-US" sz="1600" dirty="0">
              <a:solidFill>
                <a:schemeClr val="bg1"/>
              </a:solidFill>
              <a:latin typeface="Arial" panose="020B0604020202020204" pitchFamily="34" charset="0"/>
              <a:ea typeface="Open Sans SemiBold" panose="020B0706030804020204" pitchFamily="34" charset="0"/>
              <a:cs typeface="Arial" panose="020B0604020202020204" pitchFamily="34" charset="0"/>
            </a:endParaRPr>
          </a:p>
        </p:txBody>
      </p:sp>
    </p:spTree>
    <p:extLst>
      <p:ext uri="{BB962C8B-B14F-4D97-AF65-F5344CB8AC3E}">
        <p14:creationId xmlns:p14="http://schemas.microsoft.com/office/powerpoint/2010/main" val="2597559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F9F0DA9F-88B9-FE1F-B909-AF786B1B737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48D41E6-11D5-DF49-E86C-9E3C506DF656}"/>
              </a:ext>
            </a:extLst>
          </p:cNvPr>
          <p:cNvSpPr txBox="1">
            <a:spLocks noGrp="1"/>
          </p:cNvSpPr>
          <p:nvPr>
            <p:ph type="title"/>
          </p:nvPr>
        </p:nvSpPr>
        <p:spPr>
          <a:xfrm>
            <a:off x="0" y="515938"/>
            <a:ext cx="12192000" cy="6778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 Expenditure Reports</a:t>
            </a:r>
          </a:p>
        </p:txBody>
      </p:sp>
      <p:sp>
        <p:nvSpPr>
          <p:cNvPr id="7" name="Subtitle 2">
            <a:extLst>
              <a:ext uri="{FF2B5EF4-FFF2-40B4-BE49-F238E27FC236}">
                <a16:creationId xmlns:a16="http://schemas.microsoft.com/office/drawing/2014/main" id="{002C2C5A-8D50-96B1-593A-D0EC3F6111F2}"/>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23AD511B-8067-2894-E736-1B7AFA70235C}"/>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pic>
        <p:nvPicPr>
          <p:cNvPr id="5" name="Picture 4">
            <a:extLst>
              <a:ext uri="{FF2B5EF4-FFF2-40B4-BE49-F238E27FC236}">
                <a16:creationId xmlns:a16="http://schemas.microsoft.com/office/drawing/2014/main" id="{D5C05A17-D777-A258-5EF9-97E3BDCBD2B0}"/>
              </a:ext>
            </a:extLst>
          </p:cNvPr>
          <p:cNvPicPr>
            <a:picLocks noChangeAspect="1"/>
          </p:cNvPicPr>
          <p:nvPr/>
        </p:nvPicPr>
        <p:blipFill>
          <a:blip r:embed="rId3"/>
          <a:stretch>
            <a:fillRect/>
          </a:stretch>
        </p:blipFill>
        <p:spPr>
          <a:xfrm>
            <a:off x="-261100" y="1151142"/>
            <a:ext cx="12714199" cy="4178239"/>
          </a:xfrm>
          <a:prstGeom prst="rect">
            <a:avLst/>
          </a:prstGeom>
        </p:spPr>
      </p:pic>
      <p:sp>
        <p:nvSpPr>
          <p:cNvPr id="8" name="TextBox 7">
            <a:extLst>
              <a:ext uri="{FF2B5EF4-FFF2-40B4-BE49-F238E27FC236}">
                <a16:creationId xmlns:a16="http://schemas.microsoft.com/office/drawing/2014/main" id="{AE157A5D-7129-2330-9AE0-658141CC56C3}"/>
              </a:ext>
            </a:extLst>
          </p:cNvPr>
          <p:cNvSpPr txBox="1"/>
          <p:nvPr/>
        </p:nvSpPr>
        <p:spPr>
          <a:xfrm>
            <a:off x="1085223" y="5486400"/>
            <a:ext cx="10319656" cy="1077218"/>
          </a:xfrm>
          <a:prstGeom prst="rect">
            <a:avLst/>
          </a:prstGeom>
          <a:noFill/>
        </p:spPr>
        <p:txBody>
          <a:bodyPr wrap="square" rtlCol="0">
            <a:spAutoFit/>
          </a:bodyPr>
          <a:lstStyle/>
          <a:p>
            <a:pPr algn="l"/>
            <a:r>
              <a:rPr lang="en-US" sz="1600" b="1" dirty="0">
                <a:solidFill>
                  <a:schemeClr val="bg1"/>
                </a:solidFill>
                <a:ea typeface="Open Sans SemiBold" panose="020B0706030804020204" pitchFamily="34" charset="0"/>
                <a:cs typeface="Arial" panose="020B0604020202020204" pitchFamily="34" charset="0"/>
              </a:rPr>
              <a:t>Prior to filling out the Net Expenditure Report, be sure you are on the correct quarter’s tab.</a:t>
            </a:r>
          </a:p>
          <a:p>
            <a:pPr algn="l"/>
            <a:r>
              <a:rPr lang="en-US" sz="1600" b="1" dirty="0">
                <a:solidFill>
                  <a:schemeClr val="bg1"/>
                </a:solidFill>
                <a:ea typeface="Open Sans SemiBold" panose="020B0706030804020204" pitchFamily="34" charset="0"/>
                <a:cs typeface="Arial" panose="020B0604020202020204" pitchFamily="34" charset="0"/>
              </a:rPr>
              <a:t>For example: we’ll assume that we are in the quarter ending September 2025. So, we would need to be on the “09-25 Imms” tab. NOTICE there are “Directions,” “Reporting Process” and “HSI Program Descriptions” tabs for additional guidance (see outlined boxes above). </a:t>
            </a:r>
          </a:p>
        </p:txBody>
      </p:sp>
      <p:sp>
        <p:nvSpPr>
          <p:cNvPr id="10" name="Explosion: 8 Points 9">
            <a:extLst>
              <a:ext uri="{FF2B5EF4-FFF2-40B4-BE49-F238E27FC236}">
                <a16:creationId xmlns:a16="http://schemas.microsoft.com/office/drawing/2014/main" id="{BCC7DDD0-1DB9-5AC3-0776-F4E60372CBB5}"/>
              </a:ext>
            </a:extLst>
          </p:cNvPr>
          <p:cNvSpPr/>
          <p:nvPr/>
        </p:nvSpPr>
        <p:spPr>
          <a:xfrm>
            <a:off x="234462" y="5686078"/>
            <a:ext cx="649793" cy="677862"/>
          </a:xfrm>
          <a:prstGeom prst="irregularSeal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3478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8C510073-B91C-307F-7CAD-373D2911FDFF}"/>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F25D8578-DEFE-2395-A471-918D006CE951}"/>
              </a:ext>
            </a:extLst>
          </p:cNvPr>
          <p:cNvSpPr txBox="1">
            <a:spLocks noGrp="1"/>
          </p:cNvSpPr>
          <p:nvPr>
            <p:ph type="title"/>
          </p:nvPr>
        </p:nvSpPr>
        <p:spPr>
          <a:xfrm>
            <a:off x="0" y="515938"/>
            <a:ext cx="12192000" cy="6778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 Expenditure Reports</a:t>
            </a:r>
          </a:p>
        </p:txBody>
      </p:sp>
      <p:sp>
        <p:nvSpPr>
          <p:cNvPr id="7" name="Subtitle 2">
            <a:extLst>
              <a:ext uri="{FF2B5EF4-FFF2-40B4-BE49-F238E27FC236}">
                <a16:creationId xmlns:a16="http://schemas.microsoft.com/office/drawing/2014/main" id="{A9C5E3F2-C857-1762-9139-10ACA99520AD}"/>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66FF9224-B4FC-A543-3707-913BDA4ABDF9}"/>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TextBox 7">
            <a:extLst>
              <a:ext uri="{FF2B5EF4-FFF2-40B4-BE49-F238E27FC236}">
                <a16:creationId xmlns:a16="http://schemas.microsoft.com/office/drawing/2014/main" id="{CC8112F0-938F-858E-4C30-70563B7574AF}"/>
              </a:ext>
            </a:extLst>
          </p:cNvPr>
          <p:cNvSpPr txBox="1"/>
          <p:nvPr/>
        </p:nvSpPr>
        <p:spPr>
          <a:xfrm>
            <a:off x="936172" y="5757287"/>
            <a:ext cx="10319656" cy="584775"/>
          </a:xfrm>
          <a:prstGeom prst="rect">
            <a:avLst/>
          </a:prstGeom>
          <a:noFill/>
        </p:spPr>
        <p:txBody>
          <a:bodyPr wrap="square" rtlCol="0">
            <a:spAutoFit/>
          </a:bodyPr>
          <a:lstStyle/>
          <a:p>
            <a:pPr algn="l"/>
            <a:r>
              <a:rPr lang="en-US" sz="1600" b="1" dirty="0">
                <a:solidFill>
                  <a:schemeClr val="bg1"/>
                </a:solidFill>
                <a:ea typeface="Open Sans SemiBold" panose="020B0706030804020204" pitchFamily="34" charset="0"/>
                <a:cs typeface="Arial" panose="020B0604020202020204" pitchFamily="34" charset="0"/>
              </a:rPr>
              <a:t>Enter LPHA name and total amount of expenditures for the specified program in the current quarter ending column (see outlined boxes above).</a:t>
            </a:r>
          </a:p>
        </p:txBody>
      </p:sp>
      <p:sp>
        <p:nvSpPr>
          <p:cNvPr id="10" name="Explosion: 8 Points 9">
            <a:extLst>
              <a:ext uri="{FF2B5EF4-FFF2-40B4-BE49-F238E27FC236}">
                <a16:creationId xmlns:a16="http://schemas.microsoft.com/office/drawing/2014/main" id="{330A01D9-82B0-D74F-CC81-FC135F5DC1BC}"/>
              </a:ext>
            </a:extLst>
          </p:cNvPr>
          <p:cNvSpPr/>
          <p:nvPr/>
        </p:nvSpPr>
        <p:spPr>
          <a:xfrm>
            <a:off x="234462" y="5686078"/>
            <a:ext cx="649793" cy="677862"/>
          </a:xfrm>
          <a:prstGeom prst="irregularSeal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7505BB3-E352-57D1-806C-352F862A812C}"/>
              </a:ext>
            </a:extLst>
          </p:cNvPr>
          <p:cNvPicPr>
            <a:picLocks noChangeAspect="1"/>
          </p:cNvPicPr>
          <p:nvPr/>
        </p:nvPicPr>
        <p:blipFill>
          <a:blip r:embed="rId3"/>
          <a:stretch>
            <a:fillRect/>
          </a:stretch>
        </p:blipFill>
        <p:spPr>
          <a:xfrm>
            <a:off x="551508" y="1080518"/>
            <a:ext cx="11088984" cy="4605560"/>
          </a:xfrm>
          <a:prstGeom prst="rect">
            <a:avLst/>
          </a:prstGeom>
        </p:spPr>
      </p:pic>
    </p:spTree>
    <p:extLst>
      <p:ext uri="{BB962C8B-B14F-4D97-AF65-F5344CB8AC3E}">
        <p14:creationId xmlns:p14="http://schemas.microsoft.com/office/powerpoint/2010/main" val="3418746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C2E698E7-03B3-EB23-DD7B-95CF208B75B4}"/>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A06F7782-E3F9-E87C-9816-A744857ADAE6}"/>
              </a:ext>
            </a:extLst>
          </p:cNvPr>
          <p:cNvSpPr txBox="1">
            <a:spLocks noGrp="1"/>
          </p:cNvSpPr>
          <p:nvPr>
            <p:ph type="title"/>
          </p:nvPr>
        </p:nvSpPr>
        <p:spPr>
          <a:xfrm>
            <a:off x="0" y="515938"/>
            <a:ext cx="12192000" cy="6778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 Expenditure Reports</a:t>
            </a:r>
          </a:p>
        </p:txBody>
      </p:sp>
      <p:sp>
        <p:nvSpPr>
          <p:cNvPr id="7" name="Subtitle 2">
            <a:extLst>
              <a:ext uri="{FF2B5EF4-FFF2-40B4-BE49-F238E27FC236}">
                <a16:creationId xmlns:a16="http://schemas.microsoft.com/office/drawing/2014/main" id="{27ABE865-3040-6DC9-DB3F-60A3A5025768}"/>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155953DB-88BC-EA55-7A5F-1B83A79A1491}"/>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TextBox 7">
            <a:extLst>
              <a:ext uri="{FF2B5EF4-FFF2-40B4-BE49-F238E27FC236}">
                <a16:creationId xmlns:a16="http://schemas.microsoft.com/office/drawing/2014/main" id="{8F479E22-AD93-A982-B56F-951034B032D2}"/>
              </a:ext>
            </a:extLst>
          </p:cNvPr>
          <p:cNvSpPr txBox="1"/>
          <p:nvPr/>
        </p:nvSpPr>
        <p:spPr>
          <a:xfrm>
            <a:off x="936172" y="5891991"/>
            <a:ext cx="10319656" cy="830997"/>
          </a:xfrm>
          <a:prstGeom prst="rect">
            <a:avLst/>
          </a:prstGeom>
          <a:noFill/>
        </p:spPr>
        <p:txBody>
          <a:bodyPr wrap="square" rtlCol="0">
            <a:spAutoFit/>
          </a:bodyPr>
          <a:lstStyle/>
          <a:p>
            <a:pPr algn="l"/>
            <a:r>
              <a:rPr lang="en-US" sz="1600" b="1" dirty="0">
                <a:solidFill>
                  <a:schemeClr val="bg1"/>
                </a:solidFill>
                <a:ea typeface="Open Sans SemiBold" panose="020B0706030804020204" pitchFamily="34" charset="0"/>
                <a:cs typeface="Arial" panose="020B0604020202020204" pitchFamily="34" charset="0"/>
              </a:rPr>
              <a:t>The only time previous quarters should have expenditures listed is if there is a net change to what was previously reported. If there are no changes to expenditures reported previously, these boxes should remain blank.</a:t>
            </a:r>
          </a:p>
        </p:txBody>
      </p:sp>
      <p:sp>
        <p:nvSpPr>
          <p:cNvPr id="10" name="Explosion: 8 Points 9">
            <a:extLst>
              <a:ext uri="{FF2B5EF4-FFF2-40B4-BE49-F238E27FC236}">
                <a16:creationId xmlns:a16="http://schemas.microsoft.com/office/drawing/2014/main" id="{3E9ED49A-6DE5-84D2-EB01-D312F15432F6}"/>
              </a:ext>
            </a:extLst>
          </p:cNvPr>
          <p:cNvSpPr/>
          <p:nvPr/>
        </p:nvSpPr>
        <p:spPr>
          <a:xfrm>
            <a:off x="154075" y="5826361"/>
            <a:ext cx="649793" cy="677862"/>
          </a:xfrm>
          <a:prstGeom prst="irregularSeal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B2738F3-285F-5D8E-71A5-C7D6A3953C0C}"/>
              </a:ext>
            </a:extLst>
          </p:cNvPr>
          <p:cNvPicPr>
            <a:picLocks noChangeAspect="1"/>
          </p:cNvPicPr>
          <p:nvPr/>
        </p:nvPicPr>
        <p:blipFill>
          <a:blip r:embed="rId3"/>
          <a:stretch>
            <a:fillRect/>
          </a:stretch>
        </p:blipFill>
        <p:spPr>
          <a:xfrm>
            <a:off x="614624" y="1189661"/>
            <a:ext cx="10962752" cy="4412645"/>
          </a:xfrm>
          <a:prstGeom prst="rect">
            <a:avLst/>
          </a:prstGeom>
        </p:spPr>
      </p:pic>
    </p:spTree>
    <p:extLst>
      <p:ext uri="{BB962C8B-B14F-4D97-AF65-F5344CB8AC3E}">
        <p14:creationId xmlns:p14="http://schemas.microsoft.com/office/powerpoint/2010/main" val="1474336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EEF4CE02-0E74-6211-DD65-8B8619ED7DE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E599C707-C4B4-9B5D-48C1-E45D6595078D}"/>
              </a:ext>
            </a:extLst>
          </p:cNvPr>
          <p:cNvSpPr txBox="1">
            <a:spLocks noGrp="1"/>
          </p:cNvSpPr>
          <p:nvPr>
            <p:ph type="title"/>
          </p:nvPr>
        </p:nvSpPr>
        <p:spPr>
          <a:xfrm>
            <a:off x="0" y="515938"/>
            <a:ext cx="12192000" cy="6778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 Expenditure Reports</a:t>
            </a:r>
          </a:p>
        </p:txBody>
      </p:sp>
      <p:sp>
        <p:nvSpPr>
          <p:cNvPr id="7" name="Subtitle 2">
            <a:extLst>
              <a:ext uri="{FF2B5EF4-FFF2-40B4-BE49-F238E27FC236}">
                <a16:creationId xmlns:a16="http://schemas.microsoft.com/office/drawing/2014/main" id="{2B66ED5D-0D22-A25E-3DB5-CBF0F660F698}"/>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9044CEE5-2469-AD66-4366-56F5B75F8BD4}"/>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TextBox 7">
            <a:extLst>
              <a:ext uri="{FF2B5EF4-FFF2-40B4-BE49-F238E27FC236}">
                <a16:creationId xmlns:a16="http://schemas.microsoft.com/office/drawing/2014/main" id="{72365717-F979-0CF4-C4C0-2245B0F60020}"/>
              </a:ext>
            </a:extLst>
          </p:cNvPr>
          <p:cNvSpPr txBox="1"/>
          <p:nvPr/>
        </p:nvSpPr>
        <p:spPr>
          <a:xfrm>
            <a:off x="936172" y="5891991"/>
            <a:ext cx="10319656" cy="584775"/>
          </a:xfrm>
          <a:prstGeom prst="rect">
            <a:avLst/>
          </a:prstGeom>
          <a:noFill/>
        </p:spPr>
        <p:txBody>
          <a:bodyPr wrap="square" rtlCol="0">
            <a:spAutoFit/>
          </a:bodyPr>
          <a:lstStyle/>
          <a:p>
            <a:pPr algn="l"/>
            <a:r>
              <a:rPr lang="en-US" sz="1600" b="1" dirty="0">
                <a:solidFill>
                  <a:schemeClr val="bg1"/>
                </a:solidFill>
                <a:latin typeface="Arial" panose="020B0604020202020204" pitchFamily="34" charset="0"/>
                <a:ea typeface="Open Sans SemiBold" panose="020B0706030804020204" pitchFamily="34" charset="0"/>
                <a:cs typeface="Arial" panose="020B0604020202020204" pitchFamily="34" charset="0"/>
              </a:rPr>
              <a:t>Indirect Cost and Subtotal of Program Costs are automatically calculated. DO NOT TRY TO CHANGE THE NUMBERS IN THESE FIELDS</a:t>
            </a:r>
          </a:p>
        </p:txBody>
      </p:sp>
      <p:sp>
        <p:nvSpPr>
          <p:cNvPr id="10" name="Explosion: 8 Points 9">
            <a:extLst>
              <a:ext uri="{FF2B5EF4-FFF2-40B4-BE49-F238E27FC236}">
                <a16:creationId xmlns:a16="http://schemas.microsoft.com/office/drawing/2014/main" id="{6437DBDC-5E4F-B0F5-4B37-54FE6E25E312}"/>
              </a:ext>
            </a:extLst>
          </p:cNvPr>
          <p:cNvSpPr/>
          <p:nvPr/>
        </p:nvSpPr>
        <p:spPr>
          <a:xfrm>
            <a:off x="154075" y="5826361"/>
            <a:ext cx="649793" cy="677862"/>
          </a:xfrm>
          <a:prstGeom prst="irregularSeal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11905D5-64A1-8249-E3A1-3A4378A57077}"/>
              </a:ext>
            </a:extLst>
          </p:cNvPr>
          <p:cNvPicPr>
            <a:picLocks noChangeAspect="1"/>
          </p:cNvPicPr>
          <p:nvPr/>
        </p:nvPicPr>
        <p:blipFill>
          <a:blip r:embed="rId3"/>
          <a:stretch>
            <a:fillRect/>
          </a:stretch>
        </p:blipFill>
        <p:spPr>
          <a:xfrm>
            <a:off x="568638" y="1174239"/>
            <a:ext cx="11054723" cy="4652122"/>
          </a:xfrm>
          <a:prstGeom prst="rect">
            <a:avLst/>
          </a:prstGeom>
        </p:spPr>
      </p:pic>
    </p:spTree>
    <p:extLst>
      <p:ext uri="{BB962C8B-B14F-4D97-AF65-F5344CB8AC3E}">
        <p14:creationId xmlns:p14="http://schemas.microsoft.com/office/powerpoint/2010/main" val="4277303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174B9633-AA02-1D81-0134-AD2F39C2DAE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80C64875-4B0B-EC73-5636-BF4637B12CA7}"/>
              </a:ext>
            </a:extLst>
          </p:cNvPr>
          <p:cNvSpPr txBox="1">
            <a:spLocks noGrp="1"/>
          </p:cNvSpPr>
          <p:nvPr>
            <p:ph type="title"/>
          </p:nvPr>
        </p:nvSpPr>
        <p:spPr>
          <a:xfrm>
            <a:off x="0" y="515938"/>
            <a:ext cx="12192000" cy="6778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 Expenditure Reports</a:t>
            </a:r>
          </a:p>
        </p:txBody>
      </p:sp>
      <p:sp>
        <p:nvSpPr>
          <p:cNvPr id="7" name="Subtitle 2">
            <a:extLst>
              <a:ext uri="{FF2B5EF4-FFF2-40B4-BE49-F238E27FC236}">
                <a16:creationId xmlns:a16="http://schemas.microsoft.com/office/drawing/2014/main" id="{E19BC561-ECE3-3D00-AE72-868C712975C0}"/>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19FADEB6-2AAD-2B99-92C6-338C0991A4B8}"/>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TextBox 7">
            <a:extLst>
              <a:ext uri="{FF2B5EF4-FFF2-40B4-BE49-F238E27FC236}">
                <a16:creationId xmlns:a16="http://schemas.microsoft.com/office/drawing/2014/main" id="{43A9D659-1CA3-8F14-F74C-0F46CBB862F0}"/>
              </a:ext>
            </a:extLst>
          </p:cNvPr>
          <p:cNvSpPr txBox="1"/>
          <p:nvPr/>
        </p:nvSpPr>
        <p:spPr>
          <a:xfrm>
            <a:off x="936172" y="5891991"/>
            <a:ext cx="10319656" cy="584775"/>
          </a:xfrm>
          <a:prstGeom prst="rect">
            <a:avLst/>
          </a:prstGeom>
          <a:noFill/>
        </p:spPr>
        <p:txBody>
          <a:bodyPr wrap="square" rtlCol="0">
            <a:spAutoFit/>
          </a:bodyPr>
          <a:lstStyle/>
          <a:p>
            <a:pPr algn="l"/>
            <a:r>
              <a:rPr lang="en-US" sz="1600" b="1" dirty="0">
                <a:solidFill>
                  <a:schemeClr val="bg1"/>
                </a:solidFill>
                <a:ea typeface="Open Sans SemiBold" panose="020B0706030804020204" pitchFamily="34" charset="0"/>
                <a:cs typeface="Arial" panose="020B0604020202020204" pitchFamily="34" charset="0"/>
              </a:rPr>
              <a:t>If the LPHA billed Medicaid, Medicare, Other Insurers or received revenue from Federal Grants for program services, these amounts</a:t>
            </a:r>
            <a:r>
              <a:rPr lang="en-US" sz="1600" b="1" dirty="0">
                <a:solidFill>
                  <a:srgbClr val="FF0000"/>
                </a:solidFill>
                <a:ea typeface="Open Sans SemiBold" panose="020B0706030804020204" pitchFamily="34" charset="0"/>
                <a:cs typeface="Arial" panose="020B0604020202020204" pitchFamily="34" charset="0"/>
              </a:rPr>
              <a:t> </a:t>
            </a:r>
            <a:r>
              <a:rPr lang="en-US" sz="1600" b="1" dirty="0">
                <a:solidFill>
                  <a:schemeClr val="bg1"/>
                </a:solidFill>
                <a:ea typeface="Open Sans SemiBold" panose="020B0706030804020204" pitchFamily="34" charset="0"/>
                <a:cs typeface="Arial" panose="020B0604020202020204" pitchFamily="34" charset="0"/>
              </a:rPr>
              <a:t>are entered into the appropriate quarter.</a:t>
            </a:r>
          </a:p>
        </p:txBody>
      </p:sp>
      <p:sp>
        <p:nvSpPr>
          <p:cNvPr id="10" name="Explosion: 8 Points 9">
            <a:extLst>
              <a:ext uri="{FF2B5EF4-FFF2-40B4-BE49-F238E27FC236}">
                <a16:creationId xmlns:a16="http://schemas.microsoft.com/office/drawing/2014/main" id="{EFA6B0AC-C991-CE07-B5DC-14406F6D536C}"/>
              </a:ext>
            </a:extLst>
          </p:cNvPr>
          <p:cNvSpPr/>
          <p:nvPr/>
        </p:nvSpPr>
        <p:spPr>
          <a:xfrm>
            <a:off x="154075" y="5826361"/>
            <a:ext cx="649793" cy="677862"/>
          </a:xfrm>
          <a:prstGeom prst="irregularSeal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35C3F14-EA02-9691-4A80-A5F872BB79D7}"/>
              </a:ext>
            </a:extLst>
          </p:cNvPr>
          <p:cNvPicPr>
            <a:picLocks noChangeAspect="1"/>
          </p:cNvPicPr>
          <p:nvPr/>
        </p:nvPicPr>
        <p:blipFill>
          <a:blip r:embed="rId3"/>
          <a:stretch>
            <a:fillRect/>
          </a:stretch>
        </p:blipFill>
        <p:spPr>
          <a:xfrm>
            <a:off x="510929" y="1193800"/>
            <a:ext cx="11125061" cy="4431257"/>
          </a:xfrm>
          <a:prstGeom prst="rect">
            <a:avLst/>
          </a:prstGeom>
        </p:spPr>
      </p:pic>
    </p:spTree>
    <p:extLst>
      <p:ext uri="{BB962C8B-B14F-4D97-AF65-F5344CB8AC3E}">
        <p14:creationId xmlns:p14="http://schemas.microsoft.com/office/powerpoint/2010/main" val="1102475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4C4FA5-6FE8-6225-EA12-BFA02A7727AB}"/>
              </a:ext>
              <a:ext uri="{C183D7F6-B498-43B3-948B-1728B52AA6E4}">
                <adec:decorative xmlns:adec="http://schemas.microsoft.com/office/drawing/2017/decorative" val="1"/>
              </a:ext>
            </a:extLst>
          </p:cNvPr>
          <p:cNvSpPr>
            <a:spLocks/>
          </p:cNvSpPr>
          <p:nvPr/>
        </p:nvSpPr>
        <p:spPr>
          <a:xfrm>
            <a:off x="0" y="0"/>
            <a:ext cx="12192000" cy="6858000"/>
          </a:xfrm>
          <a:prstGeom prst="rect">
            <a:avLst/>
          </a:prstGeom>
          <a:gradFill flip="none" rotWithShape="1">
            <a:gsLst>
              <a:gs pos="100000">
                <a:schemeClr val="tx1"/>
              </a:gs>
              <a:gs pos="0">
                <a:schemeClr val="accent2"/>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a:t>6+++++</a:t>
            </a:r>
          </a:p>
        </p:txBody>
      </p:sp>
      <p:cxnSp>
        <p:nvCxnSpPr>
          <p:cNvPr id="8" name="Straight Connector 7">
            <a:extLst>
              <a:ext uri="{FF2B5EF4-FFF2-40B4-BE49-F238E27FC236}">
                <a16:creationId xmlns:a16="http://schemas.microsoft.com/office/drawing/2014/main" id="{37DAC8CE-6138-5249-D8BC-379B6A7AACFA}"/>
              </a:ext>
              <a:ext uri="{C183D7F6-B498-43B3-948B-1728B52AA6E4}">
                <adec:decorative xmlns:adec="http://schemas.microsoft.com/office/drawing/2017/decorative" val="1"/>
              </a:ext>
            </a:extLst>
          </p:cNvPr>
          <p:cNvCxnSpPr>
            <a:cxnSpLocks/>
          </p:cNvCxnSpPr>
          <p:nvPr/>
        </p:nvCxnSpPr>
        <p:spPr>
          <a:xfrm>
            <a:off x="2460171" y="4988849"/>
            <a:ext cx="7239000"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079711B-1119-518D-146C-194505F6C0FA}"/>
              </a:ext>
              <a:ext uri="{C183D7F6-B498-43B3-948B-1728B52AA6E4}">
                <adec:decorative xmlns:adec="http://schemas.microsoft.com/office/drawing/2017/decorative" val="1"/>
              </a:ext>
            </a:extLst>
          </p:cNvPr>
          <p:cNvSpPr>
            <a:spLocks/>
          </p:cNvSpPr>
          <p:nvPr/>
        </p:nvSpPr>
        <p:spPr>
          <a:xfrm>
            <a:off x="609601" y="1120588"/>
            <a:ext cx="10972798" cy="5171355"/>
          </a:xfrm>
          <a:prstGeom prst="rect">
            <a:avLst/>
          </a:prstGeom>
          <a:solidFill>
            <a:schemeClr val="bg1"/>
          </a:solidFill>
          <a:ln w="19050">
            <a:noFill/>
          </a:ln>
          <a:effectLst>
            <a:outerShdw blurRad="381000" algn="ctr" rotWithShape="0">
              <a:prstClr val="black">
                <a:alpha val="7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dirty="0"/>
          </a:p>
        </p:txBody>
      </p:sp>
      <p:pic>
        <p:nvPicPr>
          <p:cNvPr id="10" name="Picture 9" descr="Missouri Department of Health and Senior Services Logo">
            <a:extLst>
              <a:ext uri="{FF2B5EF4-FFF2-40B4-BE49-F238E27FC236}">
                <a16:creationId xmlns:a16="http://schemas.microsoft.com/office/drawing/2014/main" id="{F0F7664E-614B-89C8-AA31-31F249C4467E}"/>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66559" y="802331"/>
            <a:ext cx="3626224" cy="3626224"/>
          </a:xfrm>
          <a:prstGeom prst="rect">
            <a:avLst/>
          </a:prstGeom>
        </p:spPr>
      </p:pic>
      <p:sp>
        <p:nvSpPr>
          <p:cNvPr id="23" name="Title 22">
            <a:extLst>
              <a:ext uri="{FF2B5EF4-FFF2-40B4-BE49-F238E27FC236}">
                <a16:creationId xmlns:a16="http://schemas.microsoft.com/office/drawing/2014/main" id="{52632516-A496-3533-E04E-FB2877314D1E}"/>
              </a:ext>
            </a:extLst>
          </p:cNvPr>
          <p:cNvSpPr txBox="1">
            <a:spLocks noGrp="1"/>
          </p:cNvSpPr>
          <p:nvPr>
            <p:ph type="title" idx="4294967295"/>
          </p:nvPr>
        </p:nvSpPr>
        <p:spPr>
          <a:xfrm>
            <a:off x="821871" y="4505087"/>
            <a:ext cx="10515600" cy="9675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CHIP H.S.I</a:t>
            </a:r>
          </a:p>
        </p:txBody>
      </p:sp>
    </p:spTree>
    <p:extLst>
      <p:ext uri="{BB962C8B-B14F-4D97-AF65-F5344CB8AC3E}">
        <p14:creationId xmlns:p14="http://schemas.microsoft.com/office/powerpoint/2010/main" val="2985446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433049C3-3681-A023-8F43-64DE005AF5F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E2F165D-F540-5E71-D5E2-F03930E55BAF}"/>
              </a:ext>
            </a:extLst>
          </p:cNvPr>
          <p:cNvSpPr txBox="1">
            <a:spLocks noGrp="1"/>
          </p:cNvSpPr>
          <p:nvPr>
            <p:ph type="title"/>
          </p:nvPr>
        </p:nvSpPr>
        <p:spPr>
          <a:xfrm>
            <a:off x="0" y="515938"/>
            <a:ext cx="12192000" cy="6778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 Expenditure Reports</a:t>
            </a:r>
          </a:p>
        </p:txBody>
      </p:sp>
      <p:sp>
        <p:nvSpPr>
          <p:cNvPr id="7" name="Subtitle 2">
            <a:extLst>
              <a:ext uri="{FF2B5EF4-FFF2-40B4-BE49-F238E27FC236}">
                <a16:creationId xmlns:a16="http://schemas.microsoft.com/office/drawing/2014/main" id="{E0C272AF-E65F-001E-E8A7-82A890C43269}"/>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DD53DA07-0A3F-C6DC-B317-60063481EE53}"/>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TextBox 7">
            <a:extLst>
              <a:ext uri="{FF2B5EF4-FFF2-40B4-BE49-F238E27FC236}">
                <a16:creationId xmlns:a16="http://schemas.microsoft.com/office/drawing/2014/main" id="{E1F5BF6D-8E1E-D909-4165-D047B9765CD2}"/>
              </a:ext>
            </a:extLst>
          </p:cNvPr>
          <p:cNvSpPr txBox="1"/>
          <p:nvPr/>
        </p:nvSpPr>
        <p:spPr>
          <a:xfrm>
            <a:off x="936172" y="5891991"/>
            <a:ext cx="10319656" cy="830997"/>
          </a:xfrm>
          <a:prstGeom prst="rect">
            <a:avLst/>
          </a:prstGeom>
          <a:noFill/>
        </p:spPr>
        <p:txBody>
          <a:bodyPr wrap="square" rtlCol="0">
            <a:spAutoFit/>
          </a:bodyPr>
          <a:lstStyle/>
          <a:p>
            <a:pPr algn="l"/>
            <a:r>
              <a:rPr lang="en-US" sz="1600" b="1" dirty="0">
                <a:solidFill>
                  <a:schemeClr val="bg1"/>
                </a:solidFill>
                <a:ea typeface="Open Sans SemiBold" panose="020B0706030804020204" pitchFamily="34" charset="0"/>
                <a:cs typeface="Arial" panose="020B0604020202020204" pitchFamily="34" charset="0"/>
              </a:rPr>
              <a:t>The Net Allowable Expenses and Net Claimable Expenditures will auto calculate. However, LPHAs must insert the percentage of Program Participants who are less than 19 years old (circled in red above), if percentage is different than 100%.</a:t>
            </a:r>
          </a:p>
        </p:txBody>
      </p:sp>
      <p:sp>
        <p:nvSpPr>
          <p:cNvPr id="10" name="Explosion: 8 Points 9">
            <a:extLst>
              <a:ext uri="{FF2B5EF4-FFF2-40B4-BE49-F238E27FC236}">
                <a16:creationId xmlns:a16="http://schemas.microsoft.com/office/drawing/2014/main" id="{F1BC6888-E3E1-F88C-0297-3353677A109B}"/>
              </a:ext>
            </a:extLst>
          </p:cNvPr>
          <p:cNvSpPr/>
          <p:nvPr/>
        </p:nvSpPr>
        <p:spPr>
          <a:xfrm>
            <a:off x="137328" y="5968558"/>
            <a:ext cx="649793" cy="677862"/>
          </a:xfrm>
          <a:prstGeom prst="irregularSeal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CBA3860A-FB56-BB94-A6BA-A9167F0B3FAD}"/>
              </a:ext>
            </a:extLst>
          </p:cNvPr>
          <p:cNvPicPr>
            <a:picLocks noChangeAspect="1"/>
          </p:cNvPicPr>
          <p:nvPr/>
        </p:nvPicPr>
        <p:blipFill>
          <a:blip r:embed="rId3"/>
          <a:stretch>
            <a:fillRect/>
          </a:stretch>
        </p:blipFill>
        <p:spPr>
          <a:xfrm>
            <a:off x="564383" y="1193800"/>
            <a:ext cx="11063234" cy="4613138"/>
          </a:xfrm>
          <a:prstGeom prst="rect">
            <a:avLst/>
          </a:prstGeom>
        </p:spPr>
      </p:pic>
    </p:spTree>
    <p:extLst>
      <p:ext uri="{BB962C8B-B14F-4D97-AF65-F5344CB8AC3E}">
        <p14:creationId xmlns:p14="http://schemas.microsoft.com/office/powerpoint/2010/main" val="322121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92FA088D-3C6D-8F71-B8E4-A37D768281EE}"/>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A8B37F0-446F-8450-E83D-E5EC2A3EFB25}"/>
              </a:ext>
            </a:extLst>
          </p:cNvPr>
          <p:cNvSpPr txBox="1">
            <a:spLocks noGrp="1"/>
          </p:cNvSpPr>
          <p:nvPr>
            <p:ph type="title"/>
          </p:nvPr>
        </p:nvSpPr>
        <p:spPr>
          <a:xfrm>
            <a:off x="0" y="515938"/>
            <a:ext cx="12192000" cy="6778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 Expenditure Reports</a:t>
            </a:r>
          </a:p>
        </p:txBody>
      </p:sp>
      <p:sp>
        <p:nvSpPr>
          <p:cNvPr id="7" name="Subtitle 2">
            <a:extLst>
              <a:ext uri="{FF2B5EF4-FFF2-40B4-BE49-F238E27FC236}">
                <a16:creationId xmlns:a16="http://schemas.microsoft.com/office/drawing/2014/main" id="{0D02BF90-62B1-443E-3022-F2DAB8A31275}"/>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D51A648B-3596-9216-56A4-183A45C6D950}"/>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TextBox 7">
            <a:extLst>
              <a:ext uri="{FF2B5EF4-FFF2-40B4-BE49-F238E27FC236}">
                <a16:creationId xmlns:a16="http://schemas.microsoft.com/office/drawing/2014/main" id="{622EF283-81AE-84CC-D05E-4677811E1E92}"/>
              </a:ext>
            </a:extLst>
          </p:cNvPr>
          <p:cNvSpPr txBox="1"/>
          <p:nvPr/>
        </p:nvSpPr>
        <p:spPr>
          <a:xfrm>
            <a:off x="936172" y="6015101"/>
            <a:ext cx="10319656" cy="584775"/>
          </a:xfrm>
          <a:prstGeom prst="rect">
            <a:avLst/>
          </a:prstGeom>
          <a:noFill/>
        </p:spPr>
        <p:txBody>
          <a:bodyPr wrap="square" rtlCol="0">
            <a:spAutoFit/>
          </a:bodyPr>
          <a:lstStyle/>
          <a:p>
            <a:pPr algn="l"/>
            <a:r>
              <a:rPr lang="en-US" sz="1600" b="1" dirty="0">
                <a:solidFill>
                  <a:schemeClr val="bg1"/>
                </a:solidFill>
                <a:latin typeface="Arial" panose="020B0604020202020204" pitchFamily="34" charset="0"/>
                <a:ea typeface="Open Sans SemiBold" panose="020B0706030804020204" pitchFamily="34" charset="0"/>
                <a:cs typeface="Arial" panose="020B0604020202020204" pitchFamily="34" charset="0"/>
              </a:rPr>
              <a:t>Complete the bottom of the report. The Certification of Public Expenditure must be signed by the LPHA’s Chief Financial Officer (or designee).</a:t>
            </a:r>
          </a:p>
        </p:txBody>
      </p:sp>
      <p:sp>
        <p:nvSpPr>
          <p:cNvPr id="10" name="Explosion: 8 Points 9">
            <a:extLst>
              <a:ext uri="{FF2B5EF4-FFF2-40B4-BE49-F238E27FC236}">
                <a16:creationId xmlns:a16="http://schemas.microsoft.com/office/drawing/2014/main" id="{BEBC4E35-FCFD-EB8C-B335-4B9B8D0CB3CA}"/>
              </a:ext>
            </a:extLst>
          </p:cNvPr>
          <p:cNvSpPr/>
          <p:nvPr/>
        </p:nvSpPr>
        <p:spPr>
          <a:xfrm>
            <a:off x="137328" y="5968558"/>
            <a:ext cx="649793" cy="677862"/>
          </a:xfrm>
          <a:prstGeom prst="irregularSeal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B7D115A7-FA83-8749-FE3B-D9E591BE1152}"/>
              </a:ext>
            </a:extLst>
          </p:cNvPr>
          <p:cNvPicPr>
            <a:picLocks noChangeAspect="1"/>
          </p:cNvPicPr>
          <p:nvPr/>
        </p:nvPicPr>
        <p:blipFill>
          <a:blip r:embed="rId3"/>
          <a:stretch>
            <a:fillRect/>
          </a:stretch>
        </p:blipFill>
        <p:spPr>
          <a:xfrm>
            <a:off x="587952" y="1145160"/>
            <a:ext cx="11016095" cy="4774758"/>
          </a:xfrm>
          <a:prstGeom prst="rect">
            <a:avLst/>
          </a:prstGeom>
        </p:spPr>
      </p:pic>
    </p:spTree>
    <p:extLst>
      <p:ext uri="{BB962C8B-B14F-4D97-AF65-F5344CB8AC3E}">
        <p14:creationId xmlns:p14="http://schemas.microsoft.com/office/powerpoint/2010/main" val="738539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1CCEFAA8-FE81-A40E-B6BD-3A8329C6E5EB}"/>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C6A0120A-BD76-36A8-14A6-9EC7CF73BF6C}"/>
              </a:ext>
            </a:extLst>
          </p:cNvPr>
          <p:cNvSpPr txBox="1">
            <a:spLocks noGrp="1"/>
          </p:cNvSpPr>
          <p:nvPr>
            <p:ph type="title"/>
          </p:nvPr>
        </p:nvSpPr>
        <p:spPr>
          <a:xfrm>
            <a:off x="0" y="515938"/>
            <a:ext cx="12192000" cy="6778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a:t>
            </a:r>
            <a:br>
              <a:rPr lang="en-MY" sz="3600" b="1" dirty="0">
                <a:solidFill>
                  <a:schemeClr val="bg1"/>
                </a:solidFill>
                <a:ea typeface="Open Sans SemiBold" panose="020B0706030804020204" pitchFamily="34" charset="0"/>
                <a:cs typeface="Open Sans SemiBold" panose="020B0706030804020204" pitchFamily="34" charset="0"/>
              </a:rPr>
            </a:br>
            <a:r>
              <a:rPr lang="en-MY" sz="3600" b="1" dirty="0">
                <a:solidFill>
                  <a:schemeClr val="bg1"/>
                </a:solidFill>
                <a:ea typeface="Open Sans SemiBold" panose="020B0706030804020204" pitchFamily="34" charset="0"/>
                <a:cs typeface="Open Sans SemiBold" panose="020B0706030804020204" pitchFamily="34" charset="0"/>
              </a:rPr>
              <a:t>Importance in Expenditure Reporting</a:t>
            </a:r>
          </a:p>
        </p:txBody>
      </p:sp>
      <p:sp>
        <p:nvSpPr>
          <p:cNvPr id="7" name="Subtitle 2">
            <a:extLst>
              <a:ext uri="{FF2B5EF4-FFF2-40B4-BE49-F238E27FC236}">
                <a16:creationId xmlns:a16="http://schemas.microsoft.com/office/drawing/2014/main" id="{CBEBD0AC-CF65-914F-85C2-0DBACB75DB8D}"/>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F800665D-81AF-81FB-2009-5E1B344BEA6A}"/>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9" name="Arrow: Chevron 8">
            <a:extLst>
              <a:ext uri="{FF2B5EF4-FFF2-40B4-BE49-F238E27FC236}">
                <a16:creationId xmlns:a16="http://schemas.microsoft.com/office/drawing/2014/main" id="{74B3885B-1225-0A60-C241-E836603938E4}"/>
              </a:ext>
            </a:extLst>
          </p:cNvPr>
          <p:cNvSpPr/>
          <p:nvPr/>
        </p:nvSpPr>
        <p:spPr>
          <a:xfrm>
            <a:off x="767862" y="4953172"/>
            <a:ext cx="484632" cy="484632"/>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extBox 12">
            <a:extLst>
              <a:ext uri="{FF2B5EF4-FFF2-40B4-BE49-F238E27FC236}">
                <a16:creationId xmlns:a16="http://schemas.microsoft.com/office/drawing/2014/main" id="{82551093-A960-4A58-2CE0-A1AE50E8701C}"/>
              </a:ext>
            </a:extLst>
          </p:cNvPr>
          <p:cNvSpPr txBox="1"/>
          <p:nvPr/>
        </p:nvSpPr>
        <p:spPr>
          <a:xfrm>
            <a:off x="1594338" y="3383974"/>
            <a:ext cx="8795657" cy="2554545"/>
          </a:xfrm>
          <a:prstGeom prst="rect">
            <a:avLst/>
          </a:prstGeom>
          <a:noFill/>
        </p:spPr>
        <p:txBody>
          <a:bodyPr wrap="square" rtlCol="0">
            <a:spAutoFit/>
          </a:bodyPr>
          <a:lstStyle/>
          <a:p>
            <a:r>
              <a:rPr lang="en-US" sz="2000" dirty="0">
                <a:solidFill>
                  <a:schemeClr val="bg1"/>
                </a:solidFill>
              </a:rPr>
              <a:t>The CHIP H.S.I. funds received are then distributed to all 115 LPHAs through the “Participation Agreement”.  </a:t>
            </a:r>
          </a:p>
          <a:p>
            <a:endParaRPr lang="en-US" sz="2000" dirty="0">
              <a:solidFill>
                <a:schemeClr val="bg1"/>
              </a:solidFill>
            </a:endParaRPr>
          </a:p>
          <a:p>
            <a:endParaRPr lang="en-US" sz="2000" dirty="0">
              <a:solidFill>
                <a:schemeClr val="bg1"/>
              </a:solidFill>
            </a:endParaRPr>
          </a:p>
          <a:p>
            <a:r>
              <a:rPr lang="en-US" sz="2000" dirty="0">
                <a:solidFill>
                  <a:schemeClr val="bg1"/>
                </a:solidFill>
              </a:rPr>
              <a:t>The total amount of CHIP H.S.I. funding available for the Participation Agreement is variable each year.  If reported expenditures decline due to lack of participation or allowable claims, CHIP H.S.I funding declines.  The same is true if reported expenditures increase.   </a:t>
            </a:r>
          </a:p>
        </p:txBody>
      </p:sp>
      <p:sp>
        <p:nvSpPr>
          <p:cNvPr id="14" name="Arrow: Chevron 13">
            <a:extLst>
              <a:ext uri="{FF2B5EF4-FFF2-40B4-BE49-F238E27FC236}">
                <a16:creationId xmlns:a16="http://schemas.microsoft.com/office/drawing/2014/main" id="{5C4B35A7-624B-0650-C970-757A69AB90C0}"/>
              </a:ext>
            </a:extLst>
          </p:cNvPr>
          <p:cNvSpPr/>
          <p:nvPr/>
        </p:nvSpPr>
        <p:spPr>
          <a:xfrm>
            <a:off x="767862" y="3495601"/>
            <a:ext cx="484632" cy="484632"/>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extLst>
              <a:ext uri="{FF2B5EF4-FFF2-40B4-BE49-F238E27FC236}">
                <a16:creationId xmlns:a16="http://schemas.microsoft.com/office/drawing/2014/main" id="{FD96B060-33B8-0B77-1745-0522925CFCE6}"/>
              </a:ext>
            </a:extLst>
          </p:cNvPr>
          <p:cNvSpPr txBox="1"/>
          <p:nvPr/>
        </p:nvSpPr>
        <p:spPr>
          <a:xfrm>
            <a:off x="1594338" y="2252367"/>
            <a:ext cx="8494207" cy="646331"/>
          </a:xfrm>
          <a:prstGeom prst="rect">
            <a:avLst/>
          </a:prstGeom>
          <a:noFill/>
        </p:spPr>
        <p:txBody>
          <a:bodyPr wrap="square">
            <a:spAutoFit/>
          </a:bodyPr>
          <a:lstStyle/>
          <a:p>
            <a:r>
              <a:rPr lang="en-US" sz="1800" dirty="0">
                <a:solidFill>
                  <a:schemeClr val="bg1"/>
                </a:solidFill>
              </a:rPr>
              <a:t>CMS provides reimbursement back to the state at a specific “match rate” of net expenditures claimed.  Currently, that match rate is 75.72%</a:t>
            </a:r>
          </a:p>
        </p:txBody>
      </p:sp>
      <p:sp>
        <p:nvSpPr>
          <p:cNvPr id="3" name="Arrow: Chevron 2">
            <a:extLst>
              <a:ext uri="{FF2B5EF4-FFF2-40B4-BE49-F238E27FC236}">
                <a16:creationId xmlns:a16="http://schemas.microsoft.com/office/drawing/2014/main" id="{7FD64767-2A16-0F11-C183-4748E9D88C20}"/>
              </a:ext>
            </a:extLst>
          </p:cNvPr>
          <p:cNvSpPr/>
          <p:nvPr/>
        </p:nvSpPr>
        <p:spPr>
          <a:xfrm>
            <a:off x="767862" y="2319665"/>
            <a:ext cx="484632" cy="484632"/>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46273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DC243469-8BD1-1760-60D2-AA561E4CED29}"/>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350159F3-94FC-D20B-796B-DC4A54231429}"/>
              </a:ext>
            </a:extLst>
          </p:cNvPr>
          <p:cNvSpPr txBox="1">
            <a:spLocks noGrp="1"/>
          </p:cNvSpPr>
          <p:nvPr>
            <p:ph type="title"/>
          </p:nvPr>
        </p:nvSpPr>
        <p:spPr>
          <a:xfrm>
            <a:off x="0" y="515938"/>
            <a:ext cx="12192000" cy="6778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a:t>
            </a:r>
          </a:p>
        </p:txBody>
      </p:sp>
      <p:sp>
        <p:nvSpPr>
          <p:cNvPr id="7" name="Subtitle 2">
            <a:extLst>
              <a:ext uri="{FF2B5EF4-FFF2-40B4-BE49-F238E27FC236}">
                <a16:creationId xmlns:a16="http://schemas.microsoft.com/office/drawing/2014/main" id="{EA9B4A11-FBE6-1C18-5163-62EBBE70DA29}"/>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6C15893D-3724-DAF3-2ACE-1CFF0B9B0120}"/>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0" name="TextBox 3">
            <a:extLst>
              <a:ext uri="{FF2B5EF4-FFF2-40B4-BE49-F238E27FC236}">
                <a16:creationId xmlns:a16="http://schemas.microsoft.com/office/drawing/2014/main" id="{EFE2E0B4-D53B-5E29-B026-066004F0A2A1}"/>
              </a:ext>
            </a:extLst>
          </p:cNvPr>
          <p:cNvSpPr txBox="1"/>
          <p:nvPr/>
        </p:nvSpPr>
        <p:spPr>
          <a:xfrm>
            <a:off x="1673365" y="2112813"/>
            <a:ext cx="10383297"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93192" lvl="1" indent="0">
              <a:buNone/>
            </a:pPr>
            <a:r>
              <a:rPr lang="en-US" sz="1600" dirty="0">
                <a:solidFill>
                  <a:schemeClr val="bg1"/>
                </a:solidFill>
              </a:rPr>
              <a:t>BLURP ABOUT FUNDING CUTS IN 2013 &amp; HOW chip came about</a:t>
            </a:r>
          </a:p>
          <a:p>
            <a:pPr fontAlgn="base"/>
            <a:endParaRPr lang="en-US" sz="1600" dirty="0">
              <a:solidFill>
                <a:schemeClr val="bg2"/>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2206F8A-F1EC-BB60-794C-685073E4985D}"/>
              </a:ext>
            </a:extLst>
          </p:cNvPr>
          <p:cNvPicPr>
            <a:picLocks noChangeAspect="1"/>
          </p:cNvPicPr>
          <p:nvPr/>
        </p:nvPicPr>
        <p:blipFill>
          <a:blip r:embed="rId3"/>
          <a:stretch>
            <a:fillRect/>
          </a:stretch>
        </p:blipFill>
        <p:spPr>
          <a:xfrm>
            <a:off x="2124077" y="1193467"/>
            <a:ext cx="7943846" cy="4007898"/>
          </a:xfrm>
          <a:prstGeom prst="rect">
            <a:avLst/>
          </a:prstGeom>
          <a:ln w="38100">
            <a:noFill/>
          </a:ln>
        </p:spPr>
      </p:pic>
      <p:sp>
        <p:nvSpPr>
          <p:cNvPr id="4" name="TextBox 3">
            <a:extLst>
              <a:ext uri="{FF2B5EF4-FFF2-40B4-BE49-F238E27FC236}">
                <a16:creationId xmlns:a16="http://schemas.microsoft.com/office/drawing/2014/main" id="{E1662F29-0C56-6072-D324-A283E29289CD}"/>
              </a:ext>
            </a:extLst>
          </p:cNvPr>
          <p:cNvSpPr txBox="1"/>
          <p:nvPr/>
        </p:nvSpPr>
        <p:spPr>
          <a:xfrm>
            <a:off x="2124077" y="5343770"/>
            <a:ext cx="3299467" cy="1384995"/>
          </a:xfrm>
          <a:prstGeom prst="rect">
            <a:avLst/>
          </a:prstGeom>
          <a:noFill/>
        </p:spPr>
        <p:txBody>
          <a:bodyPr wrap="square" rtlCol="0">
            <a:spAutoFit/>
          </a:bodyPr>
          <a:lstStyle/>
          <a:p>
            <a:pPr algn="l"/>
            <a:r>
              <a:rPr lang="en-US" sz="1400" b="1" dirty="0">
                <a:solidFill>
                  <a:schemeClr val="bg1"/>
                </a:solidFill>
                <a:ea typeface="Open Sans SemiBold" panose="020B0706030804020204" pitchFamily="34" charset="0"/>
                <a:cs typeface="Arial" panose="020B0604020202020204" pitchFamily="34" charset="0"/>
              </a:rPr>
              <a:t>FY2025 Total - $10,471,757</a:t>
            </a:r>
          </a:p>
          <a:p>
            <a:pPr algn="l"/>
            <a:endParaRPr lang="en-US" sz="1400" b="1" dirty="0">
              <a:solidFill>
                <a:schemeClr val="bg1"/>
              </a:solidFill>
              <a:ea typeface="Open Sans SemiBold" panose="020B0706030804020204" pitchFamily="34" charset="0"/>
              <a:cs typeface="Arial" panose="020B0604020202020204" pitchFamily="34" charset="0"/>
            </a:endParaRPr>
          </a:p>
          <a:p>
            <a:pPr algn="l"/>
            <a:r>
              <a:rPr lang="en-US" sz="1400" b="1" dirty="0">
                <a:solidFill>
                  <a:schemeClr val="bg1"/>
                </a:solidFill>
                <a:ea typeface="Open Sans SemiBold" panose="020B0706030804020204" pitchFamily="34" charset="0"/>
                <a:cs typeface="Arial" panose="020B0604020202020204" pitchFamily="34" charset="0"/>
              </a:rPr>
              <a:t>IMMS - $6,672,823 = 64% </a:t>
            </a:r>
          </a:p>
          <a:p>
            <a:pPr algn="l"/>
            <a:r>
              <a:rPr lang="en-US" sz="1400" b="1" dirty="0">
                <a:solidFill>
                  <a:schemeClr val="bg1"/>
                </a:solidFill>
                <a:ea typeface="Open Sans SemiBold" panose="020B0706030804020204" pitchFamily="34" charset="0"/>
                <a:cs typeface="Arial" panose="020B0604020202020204" pitchFamily="34" charset="0"/>
              </a:rPr>
              <a:t>Lead - $755,566 = 7%</a:t>
            </a:r>
          </a:p>
          <a:p>
            <a:r>
              <a:rPr lang="en-US" sz="1400" b="1" dirty="0">
                <a:solidFill>
                  <a:schemeClr val="bg1"/>
                </a:solidFill>
                <a:ea typeface="Open Sans SemiBold" panose="020B0706030804020204" pitchFamily="34" charset="0"/>
                <a:cs typeface="Arial" panose="020B0604020202020204" pitchFamily="34" charset="0"/>
              </a:rPr>
              <a:t>Screening - $2,471,493 = 24%</a:t>
            </a:r>
          </a:p>
          <a:p>
            <a:pPr algn="l"/>
            <a:r>
              <a:rPr lang="en-US" sz="1400" b="1" dirty="0">
                <a:solidFill>
                  <a:schemeClr val="bg1"/>
                </a:solidFill>
                <a:ea typeface="Open Sans SemiBold" panose="020B0706030804020204" pitchFamily="34" charset="0"/>
                <a:cs typeface="Arial" panose="020B0604020202020204" pitchFamily="34" charset="0"/>
              </a:rPr>
              <a:t>Newborn - $571,874 = 5%</a:t>
            </a:r>
          </a:p>
        </p:txBody>
      </p:sp>
    </p:spTree>
    <p:extLst>
      <p:ext uri="{BB962C8B-B14F-4D97-AF65-F5344CB8AC3E}">
        <p14:creationId xmlns:p14="http://schemas.microsoft.com/office/powerpoint/2010/main" val="5921483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107CD331-6A43-4FC7-8D2B-424971692039}"/>
              </a:ext>
              <a:ext uri="{C183D7F6-B498-43B3-948B-1728B52AA6E4}">
                <adec:decorative xmlns:adec="http://schemas.microsoft.com/office/drawing/2017/decorative" val="1"/>
              </a:ext>
            </a:extLst>
          </p:cNvPr>
          <p:cNvSpPr/>
          <p:nvPr/>
        </p:nvSpPr>
        <p:spPr>
          <a:xfrm>
            <a:off x="1505038" y="678466"/>
            <a:ext cx="5524934" cy="5524934"/>
          </a:xfrm>
          <a:prstGeom prst="ellipse">
            <a:avLst/>
          </a:prstGeom>
          <a:solidFill>
            <a:srgbClr val="00818A"/>
          </a:solidFill>
          <a:ln>
            <a:noFill/>
          </a:ln>
          <a:effectLst>
            <a:glow rad="635000">
              <a:schemeClr val="tx1">
                <a:lumMod val="50000"/>
                <a:alpha val="1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a:ln>
                <a:noFill/>
              </a:ln>
              <a:solidFill>
                <a:srgbClr val="012169"/>
              </a:solidFill>
              <a:effectLst/>
              <a:uLnTx/>
              <a:uFillTx/>
              <a:latin typeface="Arial"/>
              <a:ea typeface="+mn-ea"/>
              <a:cs typeface="+mn-cs"/>
            </a:endParaRPr>
          </a:p>
        </p:txBody>
      </p:sp>
      <p:sp>
        <p:nvSpPr>
          <p:cNvPr id="7" name="Oval 6">
            <a:extLst>
              <a:ext uri="{FF2B5EF4-FFF2-40B4-BE49-F238E27FC236}">
                <a16:creationId xmlns:a16="http://schemas.microsoft.com/office/drawing/2014/main" id="{889EF94B-22D4-4677-9F3C-17BCA38BBF64}"/>
              </a:ext>
              <a:ext uri="{C183D7F6-B498-43B3-948B-1728B52AA6E4}">
                <adec:decorative xmlns:adec="http://schemas.microsoft.com/office/drawing/2017/decorative" val="1"/>
              </a:ext>
            </a:extLst>
          </p:cNvPr>
          <p:cNvSpPr/>
          <p:nvPr/>
        </p:nvSpPr>
        <p:spPr>
          <a:xfrm>
            <a:off x="1386257" y="644699"/>
            <a:ext cx="1809745" cy="1809745"/>
          </a:xfrm>
          <a:prstGeom prst="ellipse">
            <a:avLst/>
          </a:prstGeom>
          <a:gradFill>
            <a:gsLst>
              <a:gs pos="0">
                <a:schemeClr val="bg1">
                  <a:tint val="93000"/>
                  <a:satMod val="150000"/>
                  <a:shade val="98000"/>
                  <a:lumMod val="102000"/>
                </a:schemeClr>
              </a:gs>
              <a:gs pos="50000">
                <a:schemeClr val="bg1">
                  <a:tint val="98000"/>
                  <a:satMod val="130000"/>
                  <a:shade val="90000"/>
                  <a:lumMod val="103000"/>
                </a:schemeClr>
              </a:gs>
              <a:gs pos="100000">
                <a:schemeClr val="bg1">
                  <a:shade val="63000"/>
                  <a:satMod val="120000"/>
                </a:schemeClr>
              </a:gs>
            </a:gsLst>
            <a:lin ang="5400000" scaled="0"/>
          </a:gradFill>
          <a:ln>
            <a:noFill/>
          </a:ln>
          <a:effectLst>
            <a:outerShdw blurRad="381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6600" b="0" i="0" u="none" strike="noStrike" kern="1200" cap="none" spc="0" normalizeH="0" baseline="0" noProof="0">
              <a:ln>
                <a:noFill/>
              </a:ln>
              <a:solidFill>
                <a:srgbClr val="FFFFFF"/>
              </a:solidFill>
              <a:effectLst/>
              <a:uLnTx/>
              <a:uFillTx/>
              <a:latin typeface="Arial Black"/>
              <a:ea typeface="+mn-ea"/>
              <a:cs typeface="+mn-cs"/>
            </a:endParaRPr>
          </a:p>
        </p:txBody>
      </p:sp>
      <p:sp>
        <p:nvSpPr>
          <p:cNvPr id="2" name="Title 1"/>
          <p:cNvSpPr txBox="1">
            <a:spLocks noGrp="1"/>
          </p:cNvSpPr>
          <p:nvPr>
            <p:ph type="title"/>
          </p:nvPr>
        </p:nvSpPr>
        <p:spPr>
          <a:xfrm>
            <a:off x="1505472" y="3005031"/>
            <a:ext cx="5524500" cy="156966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FFFFFF"/>
                </a:solidFill>
                <a:effectLst/>
                <a:uLnTx/>
                <a:uFillTx/>
                <a:ea typeface="+mn-ea"/>
                <a:cs typeface="+mn-cs"/>
              </a:rPr>
              <a:t>QUESTIONS?</a:t>
            </a:r>
            <a:br>
              <a:rPr kumimoji="0" lang="en-US" sz="4800" b="1" i="0" u="none" strike="noStrike" kern="1200" cap="none" spc="0" normalizeH="0" baseline="0" noProof="0" dirty="0">
                <a:ln>
                  <a:noFill/>
                </a:ln>
                <a:solidFill>
                  <a:srgbClr val="FFFFFF"/>
                </a:solidFill>
                <a:effectLst/>
                <a:uLnTx/>
                <a:uFillTx/>
                <a:ea typeface="+mn-ea"/>
                <a:cs typeface="+mn-cs"/>
              </a:rPr>
            </a:br>
            <a:r>
              <a:rPr lang="en-US" sz="1600" b="1" dirty="0">
                <a:solidFill>
                  <a:srgbClr val="FFFFFF"/>
                </a:solidFill>
                <a:ea typeface="+mn-ea"/>
                <a:cs typeface="+mn-cs"/>
              </a:rPr>
              <a:t>Contacts - N</a:t>
            </a:r>
            <a:r>
              <a:rPr kumimoji="0" lang="en-US" sz="1600" b="1" i="0" u="none" strike="noStrike" kern="1200" cap="none" spc="0" normalizeH="0" baseline="0" noProof="0" dirty="0" err="1">
                <a:ln>
                  <a:noFill/>
                </a:ln>
                <a:solidFill>
                  <a:srgbClr val="FFFFFF"/>
                </a:solidFill>
                <a:effectLst/>
                <a:uLnTx/>
                <a:uFillTx/>
                <a:ea typeface="+mn-ea"/>
                <a:cs typeface="+mn-cs"/>
              </a:rPr>
              <a:t>icole</a:t>
            </a:r>
            <a:r>
              <a:rPr kumimoji="0" lang="en-US" sz="1600" b="1" i="0" u="none" strike="noStrike" kern="1200" cap="none" spc="0" normalizeH="0" baseline="0" noProof="0" dirty="0">
                <a:ln>
                  <a:noFill/>
                </a:ln>
                <a:solidFill>
                  <a:srgbClr val="FFFFFF"/>
                </a:solidFill>
                <a:effectLst/>
                <a:uLnTx/>
                <a:uFillTx/>
                <a:ea typeface="+mn-ea"/>
                <a:cs typeface="+mn-cs"/>
              </a:rPr>
              <a:t> Cooper,</a:t>
            </a:r>
            <a:br>
              <a:rPr kumimoji="0" lang="en-US" sz="1600" b="1" i="0" u="none" strike="noStrike" kern="1200" cap="none" spc="0" normalizeH="0" baseline="0" noProof="0" dirty="0">
                <a:ln>
                  <a:noFill/>
                </a:ln>
                <a:solidFill>
                  <a:srgbClr val="FFFFFF"/>
                </a:solidFill>
                <a:effectLst/>
                <a:uLnTx/>
                <a:uFillTx/>
                <a:ea typeface="+mn-ea"/>
                <a:cs typeface="+mn-cs"/>
              </a:rPr>
            </a:br>
            <a:r>
              <a:rPr kumimoji="0" lang="en-US" sz="1600" b="1" i="0" u="none" strike="noStrike" kern="1200" cap="none" spc="0" normalizeH="0" baseline="0" noProof="0" dirty="0">
                <a:ln>
                  <a:noFill/>
                </a:ln>
                <a:solidFill>
                  <a:srgbClr val="FFFFFF"/>
                </a:solidFill>
                <a:effectLst/>
                <a:uLnTx/>
                <a:uFillTx/>
                <a:ea typeface="+mn-ea"/>
                <a:cs typeface="+mn-cs"/>
              </a:rPr>
              <a:t>Public Health Program Supervisor, </a:t>
            </a:r>
            <a:br>
              <a:rPr kumimoji="0" lang="en-US" sz="1600" b="1" i="0" u="none" strike="noStrike" kern="1200" cap="none" spc="0" normalizeH="0" baseline="0" noProof="0" dirty="0">
                <a:ln>
                  <a:noFill/>
                </a:ln>
                <a:solidFill>
                  <a:srgbClr val="FFFFFF"/>
                </a:solidFill>
                <a:effectLst/>
                <a:uLnTx/>
                <a:uFillTx/>
                <a:ea typeface="+mn-ea"/>
                <a:cs typeface="+mn-cs"/>
              </a:rPr>
            </a:br>
            <a:r>
              <a:rPr kumimoji="0" lang="en-US" sz="1600" b="1" i="0" u="none" strike="noStrike" kern="1200" cap="none" spc="0" normalizeH="0" baseline="0" noProof="0" dirty="0">
                <a:ln>
                  <a:noFill/>
                </a:ln>
                <a:solidFill>
                  <a:srgbClr val="FFFFFF"/>
                </a:solidFill>
                <a:effectLst/>
                <a:uLnTx/>
                <a:uFillTx/>
                <a:ea typeface="+mn-ea"/>
                <a:cs typeface="+mn-cs"/>
              </a:rPr>
              <a:t>Center for Local Public Health Services</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1588" y="678466"/>
            <a:ext cx="1599082" cy="1599082"/>
          </a:xfrm>
          <a:prstGeom prst="rect">
            <a:avLst/>
          </a:prstGeom>
        </p:spPr>
      </p:pic>
      <p:sp>
        <p:nvSpPr>
          <p:cNvPr id="6" name="Oval 5">
            <a:extLst>
              <a:ext uri="{FF2B5EF4-FFF2-40B4-BE49-F238E27FC236}">
                <a16:creationId xmlns:a16="http://schemas.microsoft.com/office/drawing/2014/main" id="{6D641786-405A-4AA8-9484-5BC7E77F03E1}"/>
              </a:ext>
              <a:ext uri="{C183D7F6-B498-43B3-948B-1728B52AA6E4}">
                <adec:decorative xmlns:adec="http://schemas.microsoft.com/office/drawing/2017/decorative" val="1"/>
              </a:ext>
            </a:extLst>
          </p:cNvPr>
          <p:cNvSpPr/>
          <p:nvPr/>
        </p:nvSpPr>
        <p:spPr>
          <a:xfrm>
            <a:off x="7941045" y="3594017"/>
            <a:ext cx="433160" cy="43316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9" name="Oval 8">
            <a:extLst>
              <a:ext uri="{FF2B5EF4-FFF2-40B4-BE49-F238E27FC236}">
                <a16:creationId xmlns:a16="http://schemas.microsoft.com/office/drawing/2014/main" id="{74069378-F53D-4139-9510-AABD0ABD2669}"/>
              </a:ext>
              <a:ext uri="{C183D7F6-B498-43B3-948B-1728B52AA6E4}">
                <adec:decorative xmlns:adec="http://schemas.microsoft.com/office/drawing/2017/decorative" val="1"/>
              </a:ext>
            </a:extLst>
          </p:cNvPr>
          <p:cNvSpPr/>
          <p:nvPr/>
        </p:nvSpPr>
        <p:spPr>
          <a:xfrm>
            <a:off x="7941045" y="4316869"/>
            <a:ext cx="433160" cy="4331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0" name="Oval 9">
            <a:extLst>
              <a:ext uri="{FF2B5EF4-FFF2-40B4-BE49-F238E27FC236}">
                <a16:creationId xmlns:a16="http://schemas.microsoft.com/office/drawing/2014/main" id="{8D50AD2A-240C-44A0-9732-9034AF5389E5}"/>
              </a:ext>
              <a:ext uri="{C183D7F6-B498-43B3-948B-1728B52AA6E4}">
                <adec:decorative xmlns:adec="http://schemas.microsoft.com/office/drawing/2017/decorative" val="1"/>
              </a:ext>
            </a:extLst>
          </p:cNvPr>
          <p:cNvSpPr/>
          <p:nvPr/>
        </p:nvSpPr>
        <p:spPr>
          <a:xfrm>
            <a:off x="7941045" y="5096820"/>
            <a:ext cx="433160" cy="433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1" name="TextBox 10">
            <a:extLst>
              <a:ext uri="{FF2B5EF4-FFF2-40B4-BE49-F238E27FC236}">
                <a16:creationId xmlns:a16="http://schemas.microsoft.com/office/drawing/2014/main" id="{8199822C-EEB9-4DC2-856A-197BE8CFC72B}"/>
              </a:ext>
            </a:extLst>
          </p:cNvPr>
          <p:cNvSpPr txBox="1"/>
          <p:nvPr/>
        </p:nvSpPr>
        <p:spPr>
          <a:xfrm>
            <a:off x="8488345" y="3651135"/>
            <a:ext cx="3077308" cy="338554"/>
          </a:xfrm>
          <a:prstGeom prst="rect">
            <a:avLst/>
          </a:prstGeom>
          <a:noFill/>
        </p:spPr>
        <p:txBody>
          <a:bodyPr wrap="square" rtlCol="0">
            <a:spAutoFit/>
          </a:bodyPr>
          <a:lstStyle/>
          <a:p>
            <a:r>
              <a:rPr lang="en-US" sz="1600" dirty="0">
                <a:solidFill>
                  <a:schemeClr val="bg1"/>
                </a:solidFill>
                <a:hlinkClick r:id="rId4">
                  <a:extLst>
                    <a:ext uri="{A12FA001-AC4F-418D-AE19-62706E023703}">
                      <ahyp:hlinkClr xmlns:ahyp="http://schemas.microsoft.com/office/drawing/2018/hyperlinkcolor" val="tx"/>
                    </a:ext>
                  </a:extLst>
                </a:hlinkClick>
              </a:rPr>
              <a:t>Nicole.Cooper@health</a:t>
            </a:r>
            <a:r>
              <a:rPr lang="en-US" sz="1600" u="sng" dirty="0">
                <a:solidFill>
                  <a:schemeClr val="bg1"/>
                </a:solidFill>
              </a:rPr>
              <a:t>.mo.gov</a:t>
            </a:r>
            <a:endParaRPr lang="en-MY" sz="1600" u="sng" dirty="0">
              <a:solidFill>
                <a:schemeClr val="bg1"/>
              </a:solidFill>
            </a:endParaRPr>
          </a:p>
        </p:txBody>
      </p:sp>
      <p:sp>
        <p:nvSpPr>
          <p:cNvPr id="12" name="TextBox 11">
            <a:extLst>
              <a:ext uri="{FF2B5EF4-FFF2-40B4-BE49-F238E27FC236}">
                <a16:creationId xmlns:a16="http://schemas.microsoft.com/office/drawing/2014/main" id="{695E6BC4-A35A-481D-AF2A-006827736182}"/>
              </a:ext>
            </a:extLst>
          </p:cNvPr>
          <p:cNvSpPr txBox="1"/>
          <p:nvPr/>
        </p:nvSpPr>
        <p:spPr>
          <a:xfrm>
            <a:off x="8488347" y="4376764"/>
            <a:ext cx="2305734" cy="338554"/>
          </a:xfrm>
          <a:prstGeom prst="rect">
            <a:avLst/>
          </a:prstGeom>
          <a:noFill/>
        </p:spPr>
        <p:txBody>
          <a:bodyPr wrap="square" rtlCol="0">
            <a:spAutoFit/>
          </a:bodyPr>
          <a:lstStyle/>
          <a:p>
            <a:r>
              <a:rPr lang="en-US" sz="1600" dirty="0">
                <a:solidFill>
                  <a:schemeClr val="bg2"/>
                </a:solidFill>
              </a:rPr>
              <a:t>(573) 526-6960</a:t>
            </a:r>
            <a:endParaRPr lang="en-MY" sz="1600" dirty="0">
              <a:solidFill>
                <a:schemeClr val="bg2"/>
              </a:solidFill>
            </a:endParaRPr>
          </a:p>
        </p:txBody>
      </p:sp>
      <p:sp>
        <p:nvSpPr>
          <p:cNvPr id="13" name="TextBox 12">
            <a:extLst>
              <a:ext uri="{FF2B5EF4-FFF2-40B4-BE49-F238E27FC236}">
                <a16:creationId xmlns:a16="http://schemas.microsoft.com/office/drawing/2014/main" id="{A6B9FDDA-F042-43AE-A86B-DE6C8442F9D6}"/>
              </a:ext>
            </a:extLst>
          </p:cNvPr>
          <p:cNvSpPr txBox="1"/>
          <p:nvPr/>
        </p:nvSpPr>
        <p:spPr>
          <a:xfrm>
            <a:off x="8488346" y="5159511"/>
            <a:ext cx="2305733" cy="338554"/>
          </a:xfrm>
          <a:prstGeom prst="rect">
            <a:avLst/>
          </a:prstGeom>
          <a:noFill/>
        </p:spPr>
        <p:txBody>
          <a:bodyPr wrap="square" rtlCol="0">
            <a:spAutoFit/>
          </a:bodyPr>
          <a:lstStyle/>
          <a:p>
            <a:r>
              <a:rPr lang="en-US" sz="1600" dirty="0" err="1">
                <a:solidFill>
                  <a:schemeClr val="bg2"/>
                </a:solidFill>
              </a:rPr>
              <a:t>Health.Mo.Gov</a:t>
            </a:r>
            <a:endParaRPr lang="en-MY" sz="1600" dirty="0">
              <a:solidFill>
                <a:schemeClr val="bg2"/>
              </a:solidFill>
            </a:endParaRPr>
          </a:p>
        </p:txBody>
      </p:sp>
      <p:pic>
        <p:nvPicPr>
          <p:cNvPr id="14" name="Graphic 16">
            <a:extLst>
              <a:ext uri="{FF2B5EF4-FFF2-40B4-BE49-F238E27FC236}">
                <a16:creationId xmlns:a16="http://schemas.microsoft.com/office/drawing/2014/main" id="{91815F3E-273B-4402-9CBF-CBD18FAC1B1B}"/>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67625" y="3720596"/>
            <a:ext cx="180000" cy="180000"/>
          </a:xfrm>
          <a:prstGeom prst="rect">
            <a:avLst/>
          </a:prstGeom>
        </p:spPr>
      </p:pic>
      <p:pic>
        <p:nvPicPr>
          <p:cNvPr id="15" name="Graphic 20">
            <a:extLst>
              <a:ext uri="{FF2B5EF4-FFF2-40B4-BE49-F238E27FC236}">
                <a16:creationId xmlns:a16="http://schemas.microsoft.com/office/drawing/2014/main" id="{9E2BFA22-ABD4-4E19-91D1-84A88B2F593E}"/>
              </a:ext>
              <a:ext uri="{C183D7F6-B498-43B3-948B-1728B52AA6E4}">
                <adec:decorative xmlns:adec="http://schemas.microsoft.com/office/drawing/2017/decorative" val="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67625" y="4443449"/>
            <a:ext cx="180000" cy="180000"/>
          </a:xfrm>
          <a:prstGeom prst="rect">
            <a:avLst/>
          </a:prstGeom>
        </p:spPr>
      </p:pic>
      <p:pic>
        <p:nvPicPr>
          <p:cNvPr id="16" name="Graphic 534">
            <a:extLst>
              <a:ext uri="{FF2B5EF4-FFF2-40B4-BE49-F238E27FC236}">
                <a16:creationId xmlns:a16="http://schemas.microsoft.com/office/drawing/2014/main" id="{CDD5FF0F-9C20-45F6-9BBE-76AF48F105DC}"/>
              </a:ext>
              <a:ext uri="{C183D7F6-B498-43B3-948B-1728B52AA6E4}">
                <adec:decorative xmlns:adec="http://schemas.microsoft.com/office/drawing/2017/decorative" val="1"/>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8059963" y="5215737"/>
            <a:ext cx="195323" cy="195323"/>
          </a:xfrm>
          <a:prstGeom prst="rect">
            <a:avLst/>
          </a:prstGeom>
        </p:spPr>
      </p:pic>
      <p:sp>
        <p:nvSpPr>
          <p:cNvPr id="3" name="Rectangle 2">
            <a:extLst>
              <a:ext uri="{FF2B5EF4-FFF2-40B4-BE49-F238E27FC236}">
                <a16:creationId xmlns:a16="http://schemas.microsoft.com/office/drawing/2014/main" id="{1668C3EA-142E-3E39-5CC4-101CCDA489F2}"/>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Tree>
    <p:extLst>
      <p:ext uri="{BB962C8B-B14F-4D97-AF65-F5344CB8AC3E}">
        <p14:creationId xmlns:p14="http://schemas.microsoft.com/office/powerpoint/2010/main" val="354240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F5E89C7-5FD3-5DC5-4832-3816F6E0C0F6}"/>
              </a:ext>
            </a:extLst>
          </p:cNvPr>
          <p:cNvSpPr>
            <a:spLocks noGrp="1"/>
          </p:cNvSpPr>
          <p:nvPr>
            <p:ph type="title"/>
          </p:nvPr>
        </p:nvSpPr>
        <p:spPr>
          <a:xfrm>
            <a:off x="0" y="371475"/>
            <a:ext cx="12192000" cy="887413"/>
          </a:xfrm>
          <a:prstGeom prst="rect">
            <a:avLst/>
          </a:prstGeom>
        </p:spPr>
        <p:txBody>
          <a:bodyPr>
            <a:normAutofit/>
          </a:bodyPr>
          <a:lstStyle/>
          <a:p>
            <a:pPr algn="ctr"/>
            <a:r>
              <a:rPr lang="en-US" sz="4000" dirty="0">
                <a:solidFill>
                  <a:schemeClr val="bg1"/>
                </a:solidFill>
                <a:latin typeface="Arial Black" panose="020B0A04020102020204" pitchFamily="34" charset="0"/>
              </a:rPr>
              <a:t>Outline of Discussion Points</a:t>
            </a:r>
          </a:p>
        </p:txBody>
      </p:sp>
      <p:sp>
        <p:nvSpPr>
          <p:cNvPr id="8" name="Rectangle 7">
            <a:extLst>
              <a:ext uri="{FF2B5EF4-FFF2-40B4-BE49-F238E27FC236}">
                <a16:creationId xmlns:a16="http://schemas.microsoft.com/office/drawing/2014/main" id="{EE169D6E-9ED2-5A7A-B76E-DFF4AB5383E2}"/>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6" name="Oval 5">
            <a:extLst>
              <a:ext uri="{FF2B5EF4-FFF2-40B4-BE49-F238E27FC236}">
                <a16:creationId xmlns:a16="http://schemas.microsoft.com/office/drawing/2014/main" id="{0C9314F4-8E09-D9ED-A3C7-22E0E6E3710A}"/>
              </a:ext>
              <a:ext uri="{C183D7F6-B498-43B3-948B-1728B52AA6E4}">
                <adec:decorative xmlns:adec="http://schemas.microsoft.com/office/drawing/2017/decorative" val="1"/>
              </a:ext>
            </a:extLst>
          </p:cNvPr>
          <p:cNvSpPr/>
          <p:nvPr/>
        </p:nvSpPr>
        <p:spPr>
          <a:xfrm flipH="1">
            <a:off x="3187197" y="2439554"/>
            <a:ext cx="180000" cy="180000"/>
          </a:xfrm>
          <a:prstGeom prst="ellipse">
            <a:avLst/>
          </a:prstGeom>
          <a:solidFill>
            <a:schemeClr val="accent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
        <p:nvSpPr>
          <p:cNvPr id="7" name="TextBox 6">
            <a:extLst>
              <a:ext uri="{FF2B5EF4-FFF2-40B4-BE49-F238E27FC236}">
                <a16:creationId xmlns:a16="http://schemas.microsoft.com/office/drawing/2014/main" id="{6AC0B971-C669-77CA-E21F-69186D5344EC}"/>
              </a:ext>
            </a:extLst>
          </p:cNvPr>
          <p:cNvSpPr txBox="1"/>
          <p:nvPr/>
        </p:nvSpPr>
        <p:spPr>
          <a:xfrm>
            <a:off x="3728975" y="3699822"/>
            <a:ext cx="6094070"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MY" sz="1600" b="1" i="0" u="none" strike="noStrike" kern="1200" cap="none" spc="0" normalizeH="0" baseline="0" noProof="0" dirty="0">
                <a:ln>
                  <a:noFill/>
                </a:ln>
                <a:solidFill>
                  <a:schemeClr val="bg2"/>
                </a:solidFill>
                <a:effectLst/>
                <a:uLnTx/>
                <a:uFillTx/>
                <a:ea typeface="Open Sans SemiBold" panose="020B0706030804020204" pitchFamily="34" charset="0"/>
                <a:cs typeface="Open Sans SemiBold" panose="020B0706030804020204" pitchFamily="34" charset="0"/>
              </a:rPr>
              <a:t>CHIP H.S.I – what can I invoice for?</a:t>
            </a:r>
          </a:p>
        </p:txBody>
      </p:sp>
      <p:sp>
        <p:nvSpPr>
          <p:cNvPr id="13" name="Oval 12">
            <a:extLst>
              <a:ext uri="{FF2B5EF4-FFF2-40B4-BE49-F238E27FC236}">
                <a16:creationId xmlns:a16="http://schemas.microsoft.com/office/drawing/2014/main" id="{1FE9A184-ACBC-7811-EE83-F472A81AC5AC}"/>
              </a:ext>
              <a:ext uri="{C183D7F6-B498-43B3-948B-1728B52AA6E4}">
                <adec:decorative xmlns:adec="http://schemas.microsoft.com/office/drawing/2017/decorative" val="1"/>
              </a:ext>
            </a:extLst>
          </p:cNvPr>
          <p:cNvSpPr/>
          <p:nvPr/>
        </p:nvSpPr>
        <p:spPr>
          <a:xfrm>
            <a:off x="3187197" y="3118179"/>
            <a:ext cx="180000" cy="180000"/>
          </a:xfrm>
          <a:prstGeom prst="ellipse">
            <a:avLst/>
          </a:prstGeom>
          <a:solidFill>
            <a:schemeClr val="accent3"/>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
        <p:nvSpPr>
          <p:cNvPr id="19" name="Oval 18">
            <a:extLst>
              <a:ext uri="{FF2B5EF4-FFF2-40B4-BE49-F238E27FC236}">
                <a16:creationId xmlns:a16="http://schemas.microsoft.com/office/drawing/2014/main" id="{6F80CE32-FD91-E2F2-D992-CF010698D418}"/>
              </a:ext>
              <a:ext uri="{C183D7F6-B498-43B3-948B-1728B52AA6E4}">
                <adec:decorative xmlns:adec="http://schemas.microsoft.com/office/drawing/2017/decorative" val="1"/>
              </a:ext>
            </a:extLst>
          </p:cNvPr>
          <p:cNvSpPr/>
          <p:nvPr/>
        </p:nvSpPr>
        <p:spPr>
          <a:xfrm>
            <a:off x="3187197" y="3794254"/>
            <a:ext cx="180000" cy="180000"/>
          </a:xfrm>
          <a:prstGeom prst="ellipse">
            <a:avLst/>
          </a:prstGeom>
          <a:solidFill>
            <a:schemeClr val="accent4"/>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
        <p:nvSpPr>
          <p:cNvPr id="20" name="TextBox 19">
            <a:extLst>
              <a:ext uri="{FF2B5EF4-FFF2-40B4-BE49-F238E27FC236}">
                <a16:creationId xmlns:a16="http://schemas.microsoft.com/office/drawing/2014/main" id="{88D4F9FD-CB41-085E-54A6-1822FE640CB5}"/>
              </a:ext>
            </a:extLst>
          </p:cNvPr>
          <p:cNvSpPr txBox="1"/>
          <p:nvPr/>
        </p:nvSpPr>
        <p:spPr>
          <a:xfrm>
            <a:off x="3742079" y="4389583"/>
            <a:ext cx="6094070"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MY" sz="1600" b="1" i="0" u="none" strike="noStrike" kern="1200" cap="none" spc="0" normalizeH="0" baseline="0" noProof="0" dirty="0">
                <a:ln>
                  <a:noFill/>
                </a:ln>
                <a:solidFill>
                  <a:schemeClr val="bg2"/>
                </a:solidFill>
                <a:effectLst/>
                <a:uLnTx/>
                <a:uFillTx/>
                <a:ea typeface="Open Sans SemiBold" panose="020B0706030804020204" pitchFamily="34" charset="0"/>
                <a:cs typeface="Open Sans SemiBold" panose="020B0706030804020204" pitchFamily="34" charset="0"/>
              </a:rPr>
              <a:t>CHIP H.S.I – how do I </a:t>
            </a:r>
            <a:r>
              <a:rPr lang="en-MY" sz="1600" b="1" dirty="0">
                <a:solidFill>
                  <a:schemeClr val="bg2"/>
                </a:solidFill>
                <a:ea typeface="Open Sans SemiBold" panose="020B0706030804020204" pitchFamily="34" charset="0"/>
                <a:cs typeface="Open Sans SemiBold" panose="020B0706030804020204" pitchFamily="34" charset="0"/>
              </a:rPr>
              <a:t>invoice?</a:t>
            </a:r>
            <a:endParaRPr kumimoji="0" lang="en-MY" sz="1600" b="1" i="0" u="none" strike="noStrike" kern="1200" cap="none" spc="0" normalizeH="0" baseline="0" noProof="0" dirty="0">
              <a:ln>
                <a:noFill/>
              </a:ln>
              <a:solidFill>
                <a:schemeClr val="bg2"/>
              </a:solidFill>
              <a:effectLst/>
              <a:uLnTx/>
              <a:uFillTx/>
              <a:ea typeface="Open Sans SemiBold" panose="020B0706030804020204" pitchFamily="34" charset="0"/>
              <a:cs typeface="Open Sans SemiBold" panose="020B0706030804020204" pitchFamily="34" charset="0"/>
            </a:endParaRPr>
          </a:p>
        </p:txBody>
      </p:sp>
      <p:sp>
        <p:nvSpPr>
          <p:cNvPr id="22" name="Oval 21">
            <a:extLst>
              <a:ext uri="{FF2B5EF4-FFF2-40B4-BE49-F238E27FC236}">
                <a16:creationId xmlns:a16="http://schemas.microsoft.com/office/drawing/2014/main" id="{751411B7-04EA-EDCB-FD49-2FAD5E2F58D5}"/>
              </a:ext>
              <a:ext uri="{C183D7F6-B498-43B3-948B-1728B52AA6E4}">
                <adec:decorative xmlns:adec="http://schemas.microsoft.com/office/drawing/2017/decorative" val="1"/>
              </a:ext>
            </a:extLst>
          </p:cNvPr>
          <p:cNvSpPr/>
          <p:nvPr/>
        </p:nvSpPr>
        <p:spPr>
          <a:xfrm>
            <a:off x="3187197" y="4435677"/>
            <a:ext cx="180000" cy="180000"/>
          </a:xfrm>
          <a:prstGeom prst="ellipse">
            <a:avLst/>
          </a:prstGeom>
          <a:solidFill>
            <a:schemeClr val="accent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
        <p:nvSpPr>
          <p:cNvPr id="25" name="TextBox 24">
            <a:extLst>
              <a:ext uri="{FF2B5EF4-FFF2-40B4-BE49-F238E27FC236}">
                <a16:creationId xmlns:a16="http://schemas.microsoft.com/office/drawing/2014/main" id="{EBB66158-327A-CDE7-039B-7CCFF421981D}"/>
              </a:ext>
            </a:extLst>
          </p:cNvPr>
          <p:cNvSpPr txBox="1"/>
          <p:nvPr/>
        </p:nvSpPr>
        <p:spPr>
          <a:xfrm>
            <a:off x="3728975" y="5068208"/>
            <a:ext cx="6094070"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MY" sz="1600" b="1" i="0" u="none" strike="noStrike" kern="1200" cap="none" spc="0" normalizeH="0" baseline="0" noProof="0" dirty="0">
                <a:ln>
                  <a:noFill/>
                </a:ln>
                <a:solidFill>
                  <a:schemeClr val="bg2"/>
                </a:solidFill>
                <a:effectLst/>
                <a:uLnTx/>
                <a:uFillTx/>
                <a:ea typeface="Open Sans SemiBold" panose="020B0706030804020204" pitchFamily="34" charset="0"/>
                <a:cs typeface="Open Sans SemiBold" panose="020B0706030804020204" pitchFamily="34" charset="0"/>
              </a:rPr>
              <a:t>Q&amp;A</a:t>
            </a:r>
          </a:p>
        </p:txBody>
      </p:sp>
      <p:sp>
        <p:nvSpPr>
          <p:cNvPr id="28" name="Oval 27">
            <a:extLst>
              <a:ext uri="{FF2B5EF4-FFF2-40B4-BE49-F238E27FC236}">
                <a16:creationId xmlns:a16="http://schemas.microsoft.com/office/drawing/2014/main" id="{5DDFE76A-AB6E-CE4B-7CEB-2E880F1BD48D}"/>
              </a:ext>
              <a:ext uri="{C183D7F6-B498-43B3-948B-1728B52AA6E4}">
                <adec:decorative xmlns:adec="http://schemas.microsoft.com/office/drawing/2017/decorative" val="1"/>
              </a:ext>
            </a:extLst>
          </p:cNvPr>
          <p:cNvSpPr/>
          <p:nvPr/>
        </p:nvSpPr>
        <p:spPr>
          <a:xfrm>
            <a:off x="3187197" y="5147902"/>
            <a:ext cx="180000" cy="180000"/>
          </a:xfrm>
          <a:prstGeom prst="ellipse">
            <a:avLst/>
          </a:prstGeom>
          <a:solidFill>
            <a:schemeClr val="accent6"/>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
        <p:nvSpPr>
          <p:cNvPr id="31" name="Oval 30">
            <a:extLst>
              <a:ext uri="{FF2B5EF4-FFF2-40B4-BE49-F238E27FC236}">
                <a16:creationId xmlns:a16="http://schemas.microsoft.com/office/drawing/2014/main" id="{A9907A43-DFEE-E096-97EF-D8562A9767E9}"/>
              </a:ext>
              <a:ext uri="{C183D7F6-B498-43B3-948B-1728B52AA6E4}">
                <adec:decorative xmlns:adec="http://schemas.microsoft.com/office/drawing/2017/decorative" val="1"/>
              </a:ext>
            </a:extLst>
          </p:cNvPr>
          <p:cNvSpPr/>
          <p:nvPr/>
        </p:nvSpPr>
        <p:spPr>
          <a:xfrm>
            <a:off x="3104477" y="1673379"/>
            <a:ext cx="345440" cy="345440"/>
          </a:xfrm>
          <a:prstGeom prst="ellipse">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
        <p:nvSpPr>
          <p:cNvPr id="32" name="Oval 31">
            <a:extLst>
              <a:ext uri="{FF2B5EF4-FFF2-40B4-BE49-F238E27FC236}">
                <a16:creationId xmlns:a16="http://schemas.microsoft.com/office/drawing/2014/main" id="{A015DAA8-4C73-7184-66C5-12E3C11A5E2B}"/>
              </a:ext>
              <a:ext uri="{C183D7F6-B498-43B3-948B-1728B52AA6E4}">
                <adec:decorative xmlns:adec="http://schemas.microsoft.com/office/drawing/2017/decorative" val="1"/>
              </a:ext>
            </a:extLst>
          </p:cNvPr>
          <p:cNvSpPr/>
          <p:nvPr/>
        </p:nvSpPr>
        <p:spPr>
          <a:xfrm flipH="1">
            <a:off x="3187197" y="1760929"/>
            <a:ext cx="180000" cy="180000"/>
          </a:xfrm>
          <a:prstGeom prst="ellipse">
            <a:avLst/>
          </a:prstGeom>
          <a:solidFill>
            <a:schemeClr val="accent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MY" sz="1800" b="0" i="0" u="none" strike="noStrike" kern="1200" cap="none" spc="0" normalizeH="0" baseline="0" noProof="0" dirty="0">
              <a:ln>
                <a:noFill/>
              </a:ln>
              <a:solidFill>
                <a:srgbClr val="012169"/>
              </a:solidFill>
              <a:effectLst/>
              <a:uLnTx/>
              <a:uFillTx/>
              <a:latin typeface="Arial"/>
              <a:ea typeface="+mn-ea"/>
              <a:cs typeface="+mn-cs"/>
            </a:endParaRPr>
          </a:p>
        </p:txBody>
      </p:sp>
      <p:sp>
        <p:nvSpPr>
          <p:cNvPr id="34" name="TextBox 33">
            <a:extLst>
              <a:ext uri="{FF2B5EF4-FFF2-40B4-BE49-F238E27FC236}">
                <a16:creationId xmlns:a16="http://schemas.microsoft.com/office/drawing/2014/main" id="{50EA064C-FF1F-8E11-0AE4-F58ACB24611C}"/>
              </a:ext>
            </a:extLst>
          </p:cNvPr>
          <p:cNvSpPr txBox="1"/>
          <p:nvPr/>
        </p:nvSpPr>
        <p:spPr>
          <a:xfrm>
            <a:off x="3728974" y="2425678"/>
            <a:ext cx="4760625"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MY" sz="1600" b="1" i="0" u="none" strike="noStrike" kern="1200" cap="none" spc="0" normalizeH="0" baseline="0" noProof="0" dirty="0">
                <a:ln>
                  <a:noFill/>
                </a:ln>
                <a:solidFill>
                  <a:schemeClr val="bg2"/>
                </a:solidFill>
                <a:effectLst/>
                <a:uLnTx/>
                <a:uFillTx/>
                <a:ea typeface="Open Sans SemiBold" panose="020B0706030804020204" pitchFamily="34" charset="0"/>
                <a:cs typeface="Open Sans SemiBold" panose="020B0706030804020204" pitchFamily="34" charset="0"/>
              </a:rPr>
              <a:t>CHIP H.S.I – what is it?</a:t>
            </a:r>
          </a:p>
        </p:txBody>
      </p:sp>
      <p:sp>
        <p:nvSpPr>
          <p:cNvPr id="36" name="TextBox 35">
            <a:extLst>
              <a:ext uri="{FF2B5EF4-FFF2-40B4-BE49-F238E27FC236}">
                <a16:creationId xmlns:a16="http://schemas.microsoft.com/office/drawing/2014/main" id="{063BDE1C-085F-E9F8-CF5C-41F03BCA7A60}"/>
              </a:ext>
            </a:extLst>
          </p:cNvPr>
          <p:cNvSpPr txBox="1"/>
          <p:nvPr/>
        </p:nvSpPr>
        <p:spPr>
          <a:xfrm>
            <a:off x="3742079" y="3024260"/>
            <a:ext cx="6277901"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MY" sz="1600" b="1" i="0" u="none" strike="noStrike" kern="1200" cap="none" spc="0" normalizeH="0" baseline="0" noProof="0" dirty="0">
                <a:ln>
                  <a:noFill/>
                </a:ln>
                <a:solidFill>
                  <a:schemeClr val="bg2"/>
                </a:solidFill>
                <a:effectLst/>
                <a:uLnTx/>
                <a:uFillTx/>
                <a:ea typeface="Open Sans SemiBold" panose="020B0706030804020204" pitchFamily="34" charset="0"/>
                <a:cs typeface="Open Sans SemiBold" panose="020B0706030804020204" pitchFamily="34" charset="0"/>
              </a:rPr>
              <a:t>CHIP H.S.I  - how did it start and how does it work?</a:t>
            </a:r>
          </a:p>
        </p:txBody>
      </p:sp>
      <p:sp>
        <p:nvSpPr>
          <p:cNvPr id="3" name="TextBox 2">
            <a:extLst>
              <a:ext uri="{FF2B5EF4-FFF2-40B4-BE49-F238E27FC236}">
                <a16:creationId xmlns:a16="http://schemas.microsoft.com/office/drawing/2014/main" id="{EF03459C-C911-1C90-6A31-32287EBD5305}"/>
              </a:ext>
            </a:extLst>
          </p:cNvPr>
          <p:cNvSpPr txBox="1"/>
          <p:nvPr/>
        </p:nvSpPr>
        <p:spPr>
          <a:xfrm>
            <a:off x="3702399" y="1673006"/>
            <a:ext cx="4787200" cy="338554"/>
          </a:xfrm>
          <a:prstGeom prst="rect">
            <a:avLst/>
          </a:prstGeom>
          <a:noFill/>
        </p:spPr>
        <p:txBody>
          <a:bodyPr wrap="square" rtlCol="0">
            <a:spAutoFit/>
          </a:bodyPr>
          <a:lstStyle/>
          <a:p>
            <a:pPr algn="l"/>
            <a:r>
              <a:rPr lang="en-US" sz="1600" b="1" dirty="0">
                <a:solidFill>
                  <a:schemeClr val="bg1"/>
                </a:solidFill>
                <a:ea typeface="Open Sans SemiBold" panose="020B0706030804020204" pitchFamily="34" charset="0"/>
                <a:cs typeface="Arial" panose="020B0604020202020204" pitchFamily="34" charset="0"/>
              </a:rPr>
              <a:t>Overview of Participation Agreement</a:t>
            </a:r>
          </a:p>
        </p:txBody>
      </p:sp>
    </p:spTree>
    <p:extLst>
      <p:ext uri="{BB962C8B-B14F-4D97-AF65-F5344CB8AC3E}">
        <p14:creationId xmlns:p14="http://schemas.microsoft.com/office/powerpoint/2010/main" val="241897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76AFCC79-6B53-E1A5-566B-DAF61409C87F}"/>
              </a:ext>
            </a:extLst>
          </p:cNvPr>
          <p:cNvSpPr txBox="1">
            <a:spLocks noGrp="1"/>
          </p:cNvSpPr>
          <p:nvPr>
            <p:ph type="title"/>
          </p:nvPr>
        </p:nvSpPr>
        <p:spPr>
          <a:xfrm>
            <a:off x="0" y="515937"/>
            <a:ext cx="12192000" cy="138362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US" sz="4000" dirty="0">
                <a:solidFill>
                  <a:schemeClr val="bg1"/>
                </a:solidFill>
                <a:latin typeface="Arial Black" panose="020B0A04020102020204" pitchFamily="34" charset="0"/>
              </a:rPr>
              <a:t>Participation Agreement for State Investment in Local Public Health Services</a:t>
            </a:r>
            <a:br>
              <a:rPr lang="en-US" sz="4000" dirty="0">
                <a:solidFill>
                  <a:schemeClr val="bg1"/>
                </a:solidFill>
                <a:latin typeface="Arial Black" panose="020B0A04020102020204" pitchFamily="34" charset="0"/>
              </a:rPr>
            </a:br>
            <a:r>
              <a:rPr lang="en-US" sz="4000" dirty="0">
                <a:solidFill>
                  <a:schemeClr val="bg1"/>
                </a:solidFill>
                <a:latin typeface="Arial Black" panose="020B0A04020102020204" pitchFamily="34" charset="0"/>
              </a:rPr>
              <a:t> </a:t>
            </a:r>
            <a:endParaRPr lang="en-MY" sz="4000" dirty="0">
              <a:solidFill>
                <a:schemeClr val="bg1"/>
              </a:solidFill>
              <a:latin typeface="Arial Black" panose="020B0A04020102020204" pitchFamily="34" charset="0"/>
            </a:endParaRPr>
          </a:p>
        </p:txBody>
      </p:sp>
      <p:sp>
        <p:nvSpPr>
          <p:cNvPr id="7" name="Subtitle 2">
            <a:extLst>
              <a:ext uri="{FF2B5EF4-FFF2-40B4-BE49-F238E27FC236}">
                <a16:creationId xmlns:a16="http://schemas.microsoft.com/office/drawing/2014/main" id="{3C88798A-DB15-8FCF-402E-B15334BB10F9}"/>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EF77114F-9293-B208-4E28-CA828EFA1ABA}"/>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0" name="TextBox 3">
            <a:extLst>
              <a:ext uri="{FF2B5EF4-FFF2-40B4-BE49-F238E27FC236}">
                <a16:creationId xmlns:a16="http://schemas.microsoft.com/office/drawing/2014/main" id="{602A7F38-FC24-76C4-96C9-E7EC7D78A824}"/>
              </a:ext>
            </a:extLst>
          </p:cNvPr>
          <p:cNvSpPr txBox="1"/>
          <p:nvPr/>
        </p:nvSpPr>
        <p:spPr>
          <a:xfrm>
            <a:off x="545566" y="3335751"/>
            <a:ext cx="10580914" cy="329320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657350" lvl="3" indent="-285750" fontAlgn="base">
              <a:buFont typeface="Arial" panose="020B0604020202020204" pitchFamily="34" charset="0"/>
              <a:buChar char="•"/>
            </a:pPr>
            <a:r>
              <a:rPr lang="en-US" sz="1600" b="1" dirty="0">
                <a:solidFill>
                  <a:schemeClr val="bg2"/>
                </a:solidFill>
                <a:cs typeface="Arial" panose="020B0604020202020204" pitchFamily="34" charset="0"/>
              </a:rPr>
              <a:t>Multi year agreement between DHSS and LPHAs</a:t>
            </a:r>
          </a:p>
          <a:p>
            <a:pPr fontAlgn="base"/>
            <a:endParaRPr lang="en-US" sz="1600" b="1" dirty="0">
              <a:solidFill>
                <a:schemeClr val="bg2"/>
              </a:solidFill>
              <a:cs typeface="Arial" panose="020B0604020202020204" pitchFamily="34" charset="0"/>
            </a:endParaRPr>
          </a:p>
          <a:p>
            <a:pPr marL="1657350" lvl="3" indent="-285750" fontAlgn="base">
              <a:buFont typeface="Arial" panose="020B0604020202020204" pitchFamily="34" charset="0"/>
              <a:buChar char="•"/>
            </a:pPr>
            <a:r>
              <a:rPr lang="en-US" sz="1600" b="1" dirty="0">
                <a:solidFill>
                  <a:schemeClr val="bg2"/>
                </a:solidFill>
                <a:cs typeface="Arial" panose="020B0604020202020204" pitchFamily="34" charset="0"/>
              </a:rPr>
              <a:t>Established to help support the delivery of public </a:t>
            </a:r>
            <a:r>
              <a:rPr lang="en-US" sz="1600" b="1" dirty="0">
                <a:solidFill>
                  <a:schemeClr val="bg1"/>
                </a:solidFill>
                <a:cs typeface="Arial" panose="020B0604020202020204" pitchFamily="34" charset="0"/>
              </a:rPr>
              <a:t>health </a:t>
            </a:r>
            <a:r>
              <a:rPr lang="en-US" sz="1600" b="1" dirty="0">
                <a:solidFill>
                  <a:schemeClr val="bg1"/>
                </a:solidFill>
              </a:rPr>
              <a:t>services </a:t>
            </a:r>
          </a:p>
          <a:p>
            <a:pPr marL="285750" indent="-285750" fontAlgn="base">
              <a:buFont typeface="Arial" panose="020B0604020202020204" pitchFamily="34" charset="0"/>
              <a:buChar char="•"/>
            </a:pPr>
            <a:endParaRPr lang="en-US" sz="1600" b="1" dirty="0">
              <a:solidFill>
                <a:schemeClr val="bg1"/>
              </a:solidFill>
            </a:endParaRPr>
          </a:p>
          <a:p>
            <a:pPr marL="1657350" lvl="3" indent="-285750" fontAlgn="base">
              <a:buFont typeface="Arial" panose="020B0604020202020204" pitchFamily="34" charset="0"/>
              <a:buChar char="•"/>
            </a:pPr>
            <a:r>
              <a:rPr lang="en-US" sz="1600" b="1" dirty="0">
                <a:solidFill>
                  <a:schemeClr val="bg1"/>
                </a:solidFill>
              </a:rPr>
              <a:t>Funding sources for the Participation Agreement include:</a:t>
            </a:r>
          </a:p>
          <a:p>
            <a:pPr marL="2571750" lvl="5" indent="-285750" fontAlgn="base">
              <a:buFont typeface="Arial" panose="020B0604020202020204" pitchFamily="34" charset="0"/>
              <a:buChar char="•"/>
            </a:pPr>
            <a:r>
              <a:rPr lang="en-US" sz="1600" b="1" dirty="0">
                <a:solidFill>
                  <a:schemeClr val="bg1"/>
                </a:solidFill>
              </a:rPr>
              <a:t>State General Revenue </a:t>
            </a:r>
          </a:p>
          <a:p>
            <a:pPr marL="2571750" lvl="5" indent="-285750" fontAlgn="base">
              <a:buFont typeface="Arial" panose="020B0604020202020204" pitchFamily="34" charset="0"/>
              <a:buChar char="•"/>
            </a:pPr>
            <a:r>
              <a:rPr lang="en-US" sz="1600" b="1" dirty="0">
                <a:solidFill>
                  <a:schemeClr val="bg1"/>
                </a:solidFill>
              </a:rPr>
              <a:t>Federal funding - Children’s Health Insurance Program (CHIP), </a:t>
            </a:r>
          </a:p>
          <a:p>
            <a:pPr lvl="2" fontAlgn="base"/>
            <a:r>
              <a:rPr lang="en-US" sz="1600" b="1" dirty="0">
                <a:solidFill>
                  <a:schemeClr val="bg1"/>
                </a:solidFill>
              </a:rPr>
              <a:t>     		Health Services Initiative (H.S.I)</a:t>
            </a:r>
          </a:p>
          <a:p>
            <a:pPr marL="1200150" lvl="2" indent="-285750" fontAlgn="base">
              <a:buFont typeface="Arial" panose="020B0604020202020204" pitchFamily="34" charset="0"/>
              <a:buChar char="•"/>
            </a:pPr>
            <a:endParaRPr lang="en-US" sz="1600" dirty="0">
              <a:solidFill>
                <a:schemeClr val="bg1"/>
              </a:solidFill>
            </a:endParaRPr>
          </a:p>
          <a:p>
            <a:pPr lvl="2" fontAlgn="base"/>
            <a:endParaRPr lang="en-US" sz="1600" dirty="0">
              <a:solidFill>
                <a:schemeClr val="bg1"/>
              </a:solidFill>
            </a:endParaRPr>
          </a:p>
          <a:p>
            <a:pPr marL="1200150" lvl="2" indent="-285750" fontAlgn="base">
              <a:buFont typeface="Arial" panose="020B0604020202020204" pitchFamily="34" charset="0"/>
              <a:buChar char="•"/>
            </a:pPr>
            <a:endParaRPr lang="en-US" sz="1600" dirty="0">
              <a:solidFill>
                <a:schemeClr val="bg1"/>
              </a:solidFill>
            </a:endParaRPr>
          </a:p>
          <a:p>
            <a:pPr lvl="2" fontAlgn="base"/>
            <a:endParaRPr lang="en-US" sz="1600" dirty="0">
              <a:solidFill>
                <a:schemeClr val="bg1"/>
              </a:solidFill>
            </a:endParaRPr>
          </a:p>
          <a:p>
            <a:pPr fontAlgn="base"/>
            <a:endParaRPr lang="en-US" sz="1600" dirty="0">
              <a:solidFill>
                <a:schemeClr val="bg2"/>
              </a:solidFill>
              <a:latin typeface="Arial" panose="020B0604020202020204" pitchFamily="34" charset="0"/>
              <a:cs typeface="Arial" panose="020B0604020202020204" pitchFamily="34" charset="0"/>
            </a:endParaRPr>
          </a:p>
        </p:txBody>
      </p:sp>
      <p:sp>
        <p:nvSpPr>
          <p:cNvPr id="12" name="Arrow: Chevron 11">
            <a:extLst>
              <a:ext uri="{FF2B5EF4-FFF2-40B4-BE49-F238E27FC236}">
                <a16:creationId xmlns:a16="http://schemas.microsoft.com/office/drawing/2014/main" id="{3254EC8D-CA1C-948B-CA7F-1F2144981E2D}"/>
              </a:ext>
            </a:extLst>
          </p:cNvPr>
          <p:cNvSpPr/>
          <p:nvPr/>
        </p:nvSpPr>
        <p:spPr>
          <a:xfrm>
            <a:off x="798602" y="2486304"/>
            <a:ext cx="484632" cy="296293"/>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a:extLst>
              <a:ext uri="{FF2B5EF4-FFF2-40B4-BE49-F238E27FC236}">
                <a16:creationId xmlns:a16="http://schemas.microsoft.com/office/drawing/2014/main" id="{7AB99896-AC09-0BA1-18C2-FCBA20E0B1C7}"/>
              </a:ext>
            </a:extLst>
          </p:cNvPr>
          <p:cNvSpPr txBox="1"/>
          <p:nvPr/>
        </p:nvSpPr>
        <p:spPr>
          <a:xfrm>
            <a:off x="545566" y="1988413"/>
            <a:ext cx="11134166" cy="892552"/>
          </a:xfrm>
          <a:prstGeom prst="rect">
            <a:avLst/>
          </a:prstGeom>
          <a:noFill/>
        </p:spPr>
        <p:txBody>
          <a:bodyPr wrap="square" rtlCol="0">
            <a:spAutoFit/>
          </a:bodyPr>
          <a:lstStyle/>
          <a:p>
            <a:pPr algn="l"/>
            <a:r>
              <a:rPr lang="en-US" sz="2400" b="1" dirty="0">
                <a:solidFill>
                  <a:schemeClr val="bg1"/>
                </a:solidFill>
                <a:latin typeface="Arial" panose="020B0604020202020204" pitchFamily="34" charset="0"/>
                <a:ea typeface="Open Sans SemiBold" panose="020B0706030804020204" pitchFamily="34" charset="0"/>
                <a:cs typeface="Arial" panose="020B0604020202020204" pitchFamily="34" charset="0"/>
              </a:rPr>
              <a:t>   </a:t>
            </a:r>
          </a:p>
          <a:p>
            <a:pPr algn="ctr"/>
            <a:r>
              <a:rPr lang="en-US" sz="2800" b="1" dirty="0">
                <a:solidFill>
                  <a:schemeClr val="bg1"/>
                </a:solidFill>
                <a:latin typeface="Arial" panose="020B0604020202020204" pitchFamily="34" charset="0"/>
                <a:ea typeface="Open Sans SemiBold" panose="020B0706030804020204" pitchFamily="34" charset="0"/>
                <a:cs typeface="Arial" panose="020B0604020202020204" pitchFamily="34" charset="0"/>
              </a:rPr>
              <a:t>A.K.A Participation Agreement OR Core Contract</a:t>
            </a:r>
            <a:r>
              <a:rPr lang="en-US" sz="2800" b="1" dirty="0">
                <a:latin typeface="Arial" panose="020B0604020202020204" pitchFamily="34" charset="0"/>
                <a:ea typeface="Open Sans SemiBold" panose="020B0706030804020204" pitchFamily="34" charset="0"/>
                <a:cs typeface="Arial" panose="020B0604020202020204" pitchFamily="34" charset="0"/>
              </a:rPr>
              <a:t> </a:t>
            </a:r>
            <a:r>
              <a:rPr lang="en-US" sz="2400" b="1" dirty="0">
                <a:latin typeface="Arial" panose="020B0604020202020204" pitchFamily="34" charset="0"/>
                <a:ea typeface="Open Sans SemiBold" panose="020B0706030804020204" pitchFamily="34" charset="0"/>
                <a:cs typeface="Arial" panose="020B0604020202020204" pitchFamily="34" charset="0"/>
              </a:rPr>
              <a:t>know</a:t>
            </a:r>
          </a:p>
        </p:txBody>
      </p:sp>
    </p:spTree>
    <p:extLst>
      <p:ext uri="{BB962C8B-B14F-4D97-AF65-F5344CB8AC3E}">
        <p14:creationId xmlns:p14="http://schemas.microsoft.com/office/powerpoint/2010/main" val="488244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DE3BA67F-0A95-F6AE-EDFA-4F000EF39CC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BE80C628-51CD-316C-16E2-5DDBAF9C596B}"/>
              </a:ext>
            </a:extLst>
          </p:cNvPr>
          <p:cNvSpPr txBox="1">
            <a:spLocks noGrp="1"/>
          </p:cNvSpPr>
          <p:nvPr>
            <p:ph type="title"/>
          </p:nvPr>
        </p:nvSpPr>
        <p:spPr>
          <a:xfrm>
            <a:off x="0" y="515938"/>
            <a:ext cx="11511419" cy="6778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lnSpc>
                <a:spcPct val="100000"/>
              </a:lnSpc>
              <a:spcBef>
                <a:spcPts val="0"/>
              </a:spcBef>
              <a:defRPr/>
            </a:pPr>
            <a:r>
              <a:rPr lang="en-MY" sz="3600" b="1" dirty="0">
                <a:solidFill>
                  <a:schemeClr val="bg1"/>
                </a:solidFill>
                <a:ea typeface="Open Sans SemiBold" panose="020B0706030804020204" pitchFamily="34" charset="0"/>
                <a:cs typeface="Open Sans SemiBold" panose="020B0706030804020204" pitchFamily="34" charset="0"/>
              </a:rPr>
              <a:t>CHIP H.S.I </a:t>
            </a:r>
          </a:p>
        </p:txBody>
      </p:sp>
      <p:sp>
        <p:nvSpPr>
          <p:cNvPr id="7" name="Subtitle 2">
            <a:extLst>
              <a:ext uri="{FF2B5EF4-FFF2-40B4-BE49-F238E27FC236}">
                <a16:creationId xmlns:a16="http://schemas.microsoft.com/office/drawing/2014/main" id="{0F4F7DA8-C7EE-45DF-6FE8-61DA5988DDBA}"/>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82C634ED-CCFA-156C-3F64-CAB1BDECF08E}"/>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0" name="TextBox 3">
            <a:extLst>
              <a:ext uri="{FF2B5EF4-FFF2-40B4-BE49-F238E27FC236}">
                <a16:creationId xmlns:a16="http://schemas.microsoft.com/office/drawing/2014/main" id="{A405C4FE-5E4C-6662-770B-528F13C972D4}"/>
              </a:ext>
            </a:extLst>
          </p:cNvPr>
          <p:cNvSpPr txBox="1"/>
          <p:nvPr/>
        </p:nvSpPr>
        <p:spPr>
          <a:xfrm>
            <a:off x="1422845" y="2137513"/>
            <a:ext cx="10383297"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93192" lvl="1" indent="0">
              <a:buNone/>
            </a:pPr>
            <a:r>
              <a:rPr lang="en-US" sz="1600" dirty="0">
                <a:solidFill>
                  <a:schemeClr val="bg1"/>
                </a:solidFill>
              </a:rPr>
              <a:t>BLURP ABOUT FUNDING CUTS IN 2013 &amp; HOW chip came about</a:t>
            </a:r>
          </a:p>
          <a:p>
            <a:pPr fontAlgn="base"/>
            <a:endParaRPr lang="en-US" sz="1600" dirty="0">
              <a:solidFill>
                <a:schemeClr val="bg2"/>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AA378C54-5402-EAE0-988A-7796B3F8FAB9}"/>
              </a:ext>
            </a:extLst>
          </p:cNvPr>
          <p:cNvPicPr>
            <a:picLocks noChangeAspect="1"/>
          </p:cNvPicPr>
          <p:nvPr/>
        </p:nvPicPr>
        <p:blipFill>
          <a:blip r:embed="rId3"/>
          <a:stretch>
            <a:fillRect/>
          </a:stretch>
        </p:blipFill>
        <p:spPr>
          <a:xfrm>
            <a:off x="385859" y="1174239"/>
            <a:ext cx="11420283" cy="5374633"/>
          </a:xfrm>
          <a:prstGeom prst="rect">
            <a:avLst/>
          </a:prstGeom>
        </p:spPr>
      </p:pic>
    </p:spTree>
    <p:extLst>
      <p:ext uri="{BB962C8B-B14F-4D97-AF65-F5344CB8AC3E}">
        <p14:creationId xmlns:p14="http://schemas.microsoft.com/office/powerpoint/2010/main" val="2145389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F9A39-CD61-90D8-CC58-CE43FAF6A19C}"/>
              </a:ext>
            </a:extLst>
          </p:cNvPr>
          <p:cNvSpPr>
            <a:spLocks noGrp="1"/>
          </p:cNvSpPr>
          <p:nvPr>
            <p:ph type="title"/>
          </p:nvPr>
        </p:nvSpPr>
        <p:spPr>
          <a:xfrm>
            <a:off x="-299677" y="1550320"/>
            <a:ext cx="13093593" cy="936127"/>
          </a:xfrm>
        </p:spPr>
        <p:txBody>
          <a:bodyPr>
            <a:noAutofit/>
          </a:bodyPr>
          <a:lstStyle/>
          <a:p>
            <a:r>
              <a:rPr lang="en-US" sz="3600" dirty="0">
                <a:solidFill>
                  <a:schemeClr val="bg2"/>
                </a:solidFill>
                <a:hlinkClick r:id="rId3">
                  <a:extLst>
                    <a:ext uri="{A12FA001-AC4F-418D-AE19-62706E023703}">
                      <ahyp:hlinkClr xmlns:ahyp="http://schemas.microsoft.com/office/drawing/2018/hyperlinkcolor" val="tx"/>
                    </a:ext>
                  </a:extLst>
                </a:hlinkClick>
              </a:rPr>
              <a:t>Children's Health Insurance Program</a:t>
            </a:r>
            <a:r>
              <a:rPr lang="en-US" sz="3600" dirty="0">
                <a:solidFill>
                  <a:schemeClr val="bg2"/>
                </a:solidFill>
              </a:rPr>
              <a:t> (CHIP) </a:t>
            </a:r>
            <a:br>
              <a:rPr lang="en-US" sz="3600" dirty="0">
                <a:solidFill>
                  <a:schemeClr val="bg2"/>
                </a:solidFill>
              </a:rPr>
            </a:br>
            <a:endParaRPr lang="en-US" sz="3600" dirty="0"/>
          </a:p>
        </p:txBody>
      </p:sp>
      <p:sp>
        <p:nvSpPr>
          <p:cNvPr id="3" name="Arrow: Chevron 2">
            <a:extLst>
              <a:ext uri="{FF2B5EF4-FFF2-40B4-BE49-F238E27FC236}">
                <a16:creationId xmlns:a16="http://schemas.microsoft.com/office/drawing/2014/main" id="{1CBE6B7A-4A23-B4AF-6D24-5297EF4C7646}"/>
              </a:ext>
            </a:extLst>
          </p:cNvPr>
          <p:cNvSpPr/>
          <p:nvPr/>
        </p:nvSpPr>
        <p:spPr>
          <a:xfrm>
            <a:off x="97331" y="1548909"/>
            <a:ext cx="484632" cy="484632"/>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Box 3">
            <a:extLst>
              <a:ext uri="{FF2B5EF4-FFF2-40B4-BE49-F238E27FC236}">
                <a16:creationId xmlns:a16="http://schemas.microsoft.com/office/drawing/2014/main" id="{C2D10BFC-F8E6-F9C9-6939-0BF8FC6E8A31}"/>
              </a:ext>
            </a:extLst>
          </p:cNvPr>
          <p:cNvSpPr txBox="1"/>
          <p:nvPr/>
        </p:nvSpPr>
        <p:spPr>
          <a:xfrm>
            <a:off x="581961" y="2486447"/>
            <a:ext cx="11297553" cy="1077218"/>
          </a:xfrm>
          <a:prstGeom prst="rect">
            <a:avLst/>
          </a:prstGeom>
          <a:noFill/>
        </p:spPr>
        <p:txBody>
          <a:bodyPr wrap="square" rtlCol="0">
            <a:spAutoFit/>
          </a:bodyPr>
          <a:lstStyle/>
          <a:p>
            <a:pPr marL="285750" indent="-285750">
              <a:buFont typeface="Arial" panose="020B0604020202020204" pitchFamily="34" charset="0"/>
              <a:buChar char="•"/>
            </a:pPr>
            <a:r>
              <a:rPr lang="en-US" sz="1600" b="1" dirty="0">
                <a:solidFill>
                  <a:schemeClr val="bg1"/>
                </a:solidFill>
              </a:rPr>
              <a:t>CHIP provides health coverage to uninsured children (up to age 19) in families with incomes too high to qualify for Medicaid but too low to afford private health insurance.</a:t>
            </a:r>
          </a:p>
          <a:p>
            <a:pPr marL="285750" indent="-285750">
              <a:buFont typeface="Arial" panose="020B0604020202020204" pitchFamily="34" charset="0"/>
              <a:buChar char="•"/>
            </a:pPr>
            <a:r>
              <a:rPr lang="en-US" sz="1600" b="1" dirty="0">
                <a:solidFill>
                  <a:schemeClr val="bg2"/>
                </a:solidFill>
                <a:ea typeface="Open Sans SemiBold" panose="020B0706030804020204" pitchFamily="34" charset="0"/>
                <a:cs typeface="Arial" panose="020B0604020202020204" pitchFamily="34" charset="0"/>
              </a:rPr>
              <a:t>CHIP has significantly reduced the number of uninsured children in the U.S. and improved access to healthcare for millions of children.</a:t>
            </a:r>
          </a:p>
        </p:txBody>
      </p:sp>
      <p:sp>
        <p:nvSpPr>
          <p:cNvPr id="5" name="TextBox 4">
            <a:extLst>
              <a:ext uri="{FF2B5EF4-FFF2-40B4-BE49-F238E27FC236}">
                <a16:creationId xmlns:a16="http://schemas.microsoft.com/office/drawing/2014/main" id="{E5C51B99-E404-265C-AD3A-0FFEF1CE2304}"/>
              </a:ext>
            </a:extLst>
          </p:cNvPr>
          <p:cNvSpPr txBox="1"/>
          <p:nvPr/>
        </p:nvSpPr>
        <p:spPr>
          <a:xfrm>
            <a:off x="581961" y="4015131"/>
            <a:ext cx="11979408" cy="646331"/>
          </a:xfrm>
          <a:prstGeom prst="rect">
            <a:avLst/>
          </a:prstGeom>
          <a:noFill/>
        </p:spPr>
        <p:txBody>
          <a:bodyPr wrap="square" rtlCol="0">
            <a:spAutoFit/>
          </a:bodyPr>
          <a:lstStyle/>
          <a:p>
            <a:r>
              <a:rPr lang="en-US" sz="3600" u="sng" dirty="0">
                <a:solidFill>
                  <a:schemeClr val="bg2"/>
                </a:solidFill>
                <a:latin typeface="+mj-lt"/>
                <a:ea typeface="+mj-ea"/>
                <a:cs typeface="+mj-cs"/>
              </a:rPr>
              <a:t>Health Services Initiative (HSI) </a:t>
            </a:r>
          </a:p>
        </p:txBody>
      </p:sp>
      <p:sp>
        <p:nvSpPr>
          <p:cNvPr id="7" name="Arrow: Chevron 6">
            <a:extLst>
              <a:ext uri="{FF2B5EF4-FFF2-40B4-BE49-F238E27FC236}">
                <a16:creationId xmlns:a16="http://schemas.microsoft.com/office/drawing/2014/main" id="{ED08CBB9-58E9-636A-558A-096260CDFF59}"/>
              </a:ext>
            </a:extLst>
          </p:cNvPr>
          <p:cNvSpPr/>
          <p:nvPr/>
        </p:nvSpPr>
        <p:spPr>
          <a:xfrm>
            <a:off x="97331" y="4145226"/>
            <a:ext cx="484632" cy="516236"/>
          </a:xfrm>
          <a:prstGeom prst="chevr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a:extLst>
              <a:ext uri="{FF2B5EF4-FFF2-40B4-BE49-F238E27FC236}">
                <a16:creationId xmlns:a16="http://schemas.microsoft.com/office/drawing/2014/main" id="{1C10D3F7-0897-29DE-DA52-226F4510A2E2}"/>
              </a:ext>
            </a:extLst>
          </p:cNvPr>
          <p:cNvSpPr txBox="1"/>
          <p:nvPr/>
        </p:nvSpPr>
        <p:spPr>
          <a:xfrm>
            <a:off x="581963" y="5062631"/>
            <a:ext cx="10949749" cy="1077218"/>
          </a:xfrm>
          <a:prstGeom prst="rect">
            <a:avLst/>
          </a:prstGeom>
          <a:noFill/>
        </p:spPr>
        <p:txBody>
          <a:bodyPr wrap="square" rtlCol="0">
            <a:spAutoFit/>
          </a:bodyPr>
          <a:lstStyle/>
          <a:p>
            <a:pPr marL="285750" indent="-285750">
              <a:buFont typeface="Arial" panose="020B0604020202020204" pitchFamily="34" charset="0"/>
              <a:buChar char="•"/>
            </a:pPr>
            <a:r>
              <a:rPr lang="en-US" sz="1600" b="1" dirty="0">
                <a:solidFill>
                  <a:schemeClr val="bg2"/>
                </a:solidFill>
              </a:rPr>
              <a:t>HSI is a component of CHIP that focuses on expanding access to health services for children, particularly through innovative and community-based health initiatives.</a:t>
            </a:r>
          </a:p>
          <a:p>
            <a:pPr marL="285750" indent="-285750">
              <a:buFont typeface="Arial" panose="020B0604020202020204" pitchFamily="34" charset="0"/>
              <a:buChar char="•"/>
            </a:pPr>
            <a:r>
              <a:rPr lang="en-US" sz="1600" b="1" dirty="0">
                <a:solidFill>
                  <a:schemeClr val="bg2"/>
                </a:solidFill>
              </a:rPr>
              <a:t>States can utilize HSI to develop programs that address specific health needs in their communities, such as preventative care, health education, and outreach efforts. </a:t>
            </a:r>
          </a:p>
        </p:txBody>
      </p:sp>
      <p:sp>
        <p:nvSpPr>
          <p:cNvPr id="6" name="TextBox 5">
            <a:extLst>
              <a:ext uri="{FF2B5EF4-FFF2-40B4-BE49-F238E27FC236}">
                <a16:creationId xmlns:a16="http://schemas.microsoft.com/office/drawing/2014/main" id="{9C9B599B-F1A7-7608-6466-2AE8EDE49E53}"/>
              </a:ext>
            </a:extLst>
          </p:cNvPr>
          <p:cNvSpPr txBox="1"/>
          <p:nvPr/>
        </p:nvSpPr>
        <p:spPr>
          <a:xfrm>
            <a:off x="289937" y="378828"/>
            <a:ext cx="11612125" cy="646331"/>
          </a:xfrm>
          <a:prstGeom prst="rect">
            <a:avLst/>
          </a:prstGeom>
          <a:noFill/>
        </p:spPr>
        <p:txBody>
          <a:bodyPr wrap="square" rtlCol="0">
            <a:spAutoFit/>
          </a:bodyPr>
          <a:lstStyle/>
          <a:p>
            <a:pPr algn="ctr"/>
            <a:r>
              <a:rPr lang="en-US" sz="3600" dirty="0">
                <a:solidFill>
                  <a:schemeClr val="bg2"/>
                </a:solidFill>
                <a:latin typeface="+mj-lt"/>
                <a:ea typeface="+mj-ea"/>
                <a:cs typeface="+mj-cs"/>
              </a:rPr>
              <a:t>CHIP H.S.I</a:t>
            </a:r>
          </a:p>
        </p:txBody>
      </p:sp>
    </p:spTree>
    <p:extLst>
      <p:ext uri="{BB962C8B-B14F-4D97-AF65-F5344CB8AC3E}">
        <p14:creationId xmlns:p14="http://schemas.microsoft.com/office/powerpoint/2010/main" val="2162661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65E7859F-558F-9984-ACFF-7CDAE80B2F91}"/>
            </a:ext>
          </a:extLst>
        </p:cNvPr>
        <p:cNvGrpSpPr/>
        <p:nvPr/>
      </p:nvGrpSpPr>
      <p:grpSpPr>
        <a:xfrm>
          <a:off x="0" y="0"/>
          <a:ext cx="0" cy="0"/>
          <a:chOff x="0" y="0"/>
          <a:chExt cx="0" cy="0"/>
        </a:xfrm>
      </p:grpSpPr>
      <p:sp>
        <p:nvSpPr>
          <p:cNvPr id="7" name="Subtitle 2">
            <a:extLst>
              <a:ext uri="{FF2B5EF4-FFF2-40B4-BE49-F238E27FC236}">
                <a16:creationId xmlns:a16="http://schemas.microsoft.com/office/drawing/2014/main" id="{DEACCA2A-8FDF-6980-CFEA-52497854E4C5}"/>
              </a:ext>
            </a:extLst>
          </p:cNvPr>
          <p:cNvSpPr txBox="1">
            <a:spLocks/>
          </p:cNvSpPr>
          <p:nvPr/>
        </p:nvSpPr>
        <p:spPr>
          <a:xfrm>
            <a:off x="1524000" y="1051062"/>
            <a:ext cx="9144000" cy="4365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MY" sz="1800" dirty="0">
              <a:solidFill>
                <a:schemeClr val="bg2"/>
              </a:solidFill>
              <a:latin typeface="Arial" panose="020B0604020202020204" pitchFamily="34" charset="0"/>
              <a:cs typeface="Arial" panose="020B0604020202020204" pitchFamily="34" charset="0"/>
            </a:endParaRPr>
          </a:p>
        </p:txBody>
      </p:sp>
      <p:sp>
        <p:nvSpPr>
          <p:cNvPr id="11" name="TextBox 3">
            <a:extLst>
              <a:ext uri="{FF2B5EF4-FFF2-40B4-BE49-F238E27FC236}">
                <a16:creationId xmlns:a16="http://schemas.microsoft.com/office/drawing/2014/main" id="{3371F800-91DC-8FBF-9BAB-D7D19229171F}"/>
              </a:ext>
            </a:extLst>
          </p:cNvPr>
          <p:cNvSpPr txBox="1"/>
          <p:nvPr/>
        </p:nvSpPr>
        <p:spPr>
          <a:xfrm>
            <a:off x="-3042237" y="732758"/>
            <a:ext cx="10515599"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r>
              <a:rPr lang="en-US" sz="2400" dirty="0">
                <a:solidFill>
                  <a:schemeClr val="bg2"/>
                </a:solidFill>
                <a:latin typeface="Arial" panose="020B0604020202020204" pitchFamily="34" charset="0"/>
                <a:cs typeface="Arial" panose="020B0604020202020204" pitchFamily="34" charset="0"/>
              </a:rPr>
              <a:t>		</a:t>
            </a:r>
          </a:p>
        </p:txBody>
      </p:sp>
      <p:sp>
        <p:nvSpPr>
          <p:cNvPr id="2" name="Rectangle 1">
            <a:extLst>
              <a:ext uri="{FF2B5EF4-FFF2-40B4-BE49-F238E27FC236}">
                <a16:creationId xmlns:a16="http://schemas.microsoft.com/office/drawing/2014/main" id="{EA3E0221-177A-EAE8-EAB3-EFD2E3D5A8D8}"/>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0" name="TextBox 3">
            <a:extLst>
              <a:ext uri="{FF2B5EF4-FFF2-40B4-BE49-F238E27FC236}">
                <a16:creationId xmlns:a16="http://schemas.microsoft.com/office/drawing/2014/main" id="{6B8268BE-B66C-ED4B-103D-2692F1848E50}"/>
              </a:ext>
            </a:extLst>
          </p:cNvPr>
          <p:cNvSpPr txBox="1"/>
          <p:nvPr/>
        </p:nvSpPr>
        <p:spPr>
          <a:xfrm>
            <a:off x="276625" y="1413862"/>
            <a:ext cx="11564471" cy="1018740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93192" lvl="1"/>
            <a:endParaRPr lang="en-US" sz="1600" dirty="0">
              <a:solidFill>
                <a:schemeClr val="bg1"/>
              </a:solidFill>
            </a:endParaRPr>
          </a:p>
          <a:p>
            <a:pPr marL="393192" lvl="1"/>
            <a:r>
              <a:rPr lang="en-US" sz="1600" b="1" dirty="0">
                <a:solidFill>
                  <a:schemeClr val="bg1"/>
                </a:solidFill>
              </a:rPr>
              <a:t>In 2012, Missouri received Federal approval from the Centers for Medicare and Medicaid (CMS) for an amendment to the Missouri Title XIX State Plan to include “Health Services Initiatives” in the Missouri State Plan </a:t>
            </a:r>
          </a:p>
          <a:p>
            <a:pPr marL="393192" lvl="1"/>
            <a:endParaRPr lang="en-US" sz="1600" b="1" dirty="0">
              <a:solidFill>
                <a:schemeClr val="bg1"/>
              </a:solidFill>
            </a:endParaRPr>
          </a:p>
          <a:p>
            <a:pPr marL="393192" lvl="1"/>
            <a:r>
              <a:rPr lang="en-US" sz="1600" b="1" dirty="0">
                <a:solidFill>
                  <a:schemeClr val="bg1"/>
                </a:solidFill>
              </a:rPr>
              <a:t>This amendment to include Health Services Initiatives, allowed Missouri to </a:t>
            </a:r>
            <a:r>
              <a:rPr lang="en-US" sz="1600" b="1" dirty="0">
                <a:solidFill>
                  <a:srgbClr val="F2F2F2"/>
                </a:solidFill>
              </a:rPr>
              <a:t>utilize </a:t>
            </a:r>
            <a:r>
              <a:rPr lang="en-US" sz="1600" b="1" u="sng" dirty="0">
                <a:solidFill>
                  <a:srgbClr val="F2F2F2"/>
                </a:solidFill>
              </a:rPr>
              <a:t>unreimbursed</a:t>
            </a:r>
            <a:r>
              <a:rPr lang="en-US" sz="1600" b="1" dirty="0">
                <a:solidFill>
                  <a:srgbClr val="F2F2F2"/>
                </a:solidFill>
              </a:rPr>
              <a:t> local expenditures tied to four specific approved programs, to draw down federal funding.</a:t>
            </a:r>
            <a:r>
              <a:rPr lang="en-US" sz="1600" b="1" dirty="0">
                <a:solidFill>
                  <a:schemeClr val="bg1"/>
                </a:solidFill>
              </a:rPr>
              <a:t>			</a:t>
            </a:r>
          </a:p>
          <a:p>
            <a:pPr marL="393192" lvl="1"/>
            <a:endParaRPr lang="en-US" sz="1600" b="1" dirty="0">
              <a:solidFill>
                <a:schemeClr val="bg1"/>
              </a:solidFill>
            </a:endParaRPr>
          </a:p>
          <a:p>
            <a:pPr marL="393192" lvl="1"/>
            <a:r>
              <a:rPr lang="en-US" sz="1600" b="1" dirty="0">
                <a:solidFill>
                  <a:schemeClr val="bg1"/>
                </a:solidFill>
              </a:rPr>
              <a:t>	Unreimbursed expenditures are expenses associated with services performed that cannot and are </a:t>
            </a:r>
            <a:r>
              <a:rPr lang="en-US" sz="1600" b="1" dirty="0">
                <a:solidFill>
                  <a:srgbClr val="FF0000"/>
                </a:solidFill>
              </a:rPr>
              <a:t>			</a:t>
            </a:r>
            <a:r>
              <a:rPr lang="en-US" sz="1600" b="1" dirty="0">
                <a:solidFill>
                  <a:schemeClr val="bg1"/>
                </a:solidFill>
              </a:rPr>
              <a:t>not</a:t>
            </a:r>
            <a:r>
              <a:rPr lang="en-US" sz="1600" b="1" dirty="0">
                <a:solidFill>
                  <a:srgbClr val="FF0000"/>
                </a:solidFill>
              </a:rPr>
              <a:t> </a:t>
            </a:r>
            <a:r>
              <a:rPr lang="en-US" sz="1600" b="1" dirty="0">
                <a:solidFill>
                  <a:schemeClr val="bg1"/>
                </a:solidFill>
              </a:rPr>
              <a:t>claimed from any other funding source (Medicaid, other insurers, fees from participants, 			other federal funds)</a:t>
            </a:r>
          </a:p>
          <a:p>
            <a:pPr marL="393192" lvl="1"/>
            <a:endParaRPr lang="en-US" sz="1600" b="1" dirty="0">
              <a:solidFill>
                <a:schemeClr val="bg1"/>
              </a:solidFill>
            </a:endParaRPr>
          </a:p>
          <a:p>
            <a:pPr marL="393192" lvl="1"/>
            <a:endParaRPr lang="en-US" sz="1600" b="1" dirty="0">
              <a:solidFill>
                <a:schemeClr val="bg1"/>
              </a:solidFill>
            </a:endParaRPr>
          </a:p>
          <a:p>
            <a:pPr marL="393192" lvl="1"/>
            <a:r>
              <a:rPr lang="en-US" sz="1600" b="1" dirty="0">
                <a:solidFill>
                  <a:schemeClr val="bg1"/>
                </a:solidFill>
              </a:rPr>
              <a:t>The four specifically approved programs (for children age 0-19) are:</a:t>
            </a:r>
          </a:p>
          <a:p>
            <a:pPr marL="393192" lvl="1"/>
            <a:endParaRPr lang="en-US" sz="1600" b="1" dirty="0">
              <a:solidFill>
                <a:srgbClr val="F2F2F2"/>
              </a:solidFill>
            </a:endParaRPr>
          </a:p>
          <a:p>
            <a:pPr marL="393192" lvl="1" indent="0">
              <a:buNone/>
            </a:pPr>
            <a:r>
              <a:rPr lang="en-US" sz="1600" b="1" dirty="0">
                <a:solidFill>
                  <a:schemeClr val="bg1"/>
                </a:solidFill>
              </a:rPr>
              <a:t>	1. Immunizations</a:t>
            </a:r>
          </a:p>
          <a:p>
            <a:pPr marL="393192" lvl="1" indent="0">
              <a:buNone/>
            </a:pPr>
            <a:r>
              <a:rPr lang="en-US" sz="1600" b="1" dirty="0">
                <a:solidFill>
                  <a:schemeClr val="bg1"/>
                </a:solidFill>
              </a:rPr>
              <a:t>	2. Lead Testing and Prevention</a:t>
            </a:r>
          </a:p>
          <a:p>
            <a:pPr marL="393192" lvl="1" indent="0">
              <a:buNone/>
            </a:pPr>
            <a:r>
              <a:rPr lang="en-US" sz="1600" b="1" dirty="0">
                <a:solidFill>
                  <a:schemeClr val="bg1"/>
                </a:solidFill>
              </a:rPr>
              <a:t>	3. Newborn Services</a:t>
            </a:r>
          </a:p>
          <a:p>
            <a:pPr marL="393192" lvl="1" indent="0">
              <a:buNone/>
            </a:pPr>
            <a:r>
              <a:rPr lang="en-US" sz="1600" b="1" dirty="0">
                <a:solidFill>
                  <a:schemeClr val="bg1"/>
                </a:solidFill>
              </a:rPr>
              <a:t>	4. Screening, Diagnosis and Education of Public Health Issues</a:t>
            </a:r>
          </a:p>
          <a:p>
            <a:pPr marL="393192" lvl="1"/>
            <a:endParaRPr lang="en-US" sz="1600" dirty="0">
              <a:solidFill>
                <a:srgbClr val="F2F2F2"/>
              </a:solidFill>
            </a:endParaRPr>
          </a:p>
          <a:p>
            <a:pPr marL="393192" lvl="1"/>
            <a:endParaRPr lang="en-US" sz="1600" dirty="0">
              <a:solidFill>
                <a:srgbClr val="F2F2F2"/>
              </a:solidFill>
            </a:endParaRPr>
          </a:p>
          <a:p>
            <a:pPr marL="393192" lvl="1"/>
            <a:endParaRPr lang="en-US" sz="1600" dirty="0">
              <a:solidFill>
                <a:srgbClr val="F2F2F2"/>
              </a:solidFill>
            </a:endParaRPr>
          </a:p>
          <a:p>
            <a:pPr marL="393192" lvl="1"/>
            <a:endParaRPr lang="en-US" sz="1600" dirty="0">
              <a:solidFill>
                <a:srgbClr val="F2F2F2"/>
              </a:solidFill>
            </a:endParaRPr>
          </a:p>
          <a:p>
            <a:pPr marL="393192" lvl="1"/>
            <a:endParaRPr lang="en-US" sz="1600" dirty="0"/>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marL="393192" lvl="1" indent="0">
              <a:buNone/>
            </a:pPr>
            <a:endParaRPr lang="en-US" sz="1600" dirty="0">
              <a:solidFill>
                <a:schemeClr val="bg1"/>
              </a:solidFill>
            </a:endParaRPr>
          </a:p>
          <a:p>
            <a:pPr fontAlgn="base"/>
            <a:endParaRPr lang="en-US" sz="1600" dirty="0">
              <a:solidFill>
                <a:schemeClr val="bg2"/>
              </a:solidFill>
              <a:latin typeface="Arial" panose="020B0604020202020204" pitchFamily="34" charset="0"/>
              <a:cs typeface="Arial" panose="020B0604020202020204" pitchFamily="34" charset="0"/>
            </a:endParaRPr>
          </a:p>
        </p:txBody>
      </p:sp>
      <p:sp>
        <p:nvSpPr>
          <p:cNvPr id="5" name="Title 4">
            <a:extLst>
              <a:ext uri="{FF2B5EF4-FFF2-40B4-BE49-F238E27FC236}">
                <a16:creationId xmlns:a16="http://schemas.microsoft.com/office/drawing/2014/main" id="{A171F715-355D-5B35-D660-30F005D9375F}"/>
              </a:ext>
            </a:extLst>
          </p:cNvPr>
          <p:cNvSpPr>
            <a:spLocks noGrp="1"/>
          </p:cNvSpPr>
          <p:nvPr>
            <p:ph type="title"/>
          </p:nvPr>
        </p:nvSpPr>
        <p:spPr>
          <a:xfrm>
            <a:off x="597581" y="388280"/>
            <a:ext cx="10922558" cy="1325563"/>
          </a:xfrm>
        </p:spPr>
        <p:txBody>
          <a:bodyPr>
            <a:normAutofit fontScale="90000"/>
          </a:bodyPr>
          <a:lstStyle/>
          <a:p>
            <a:r>
              <a:rPr lang="en-US" dirty="0">
                <a:solidFill>
                  <a:schemeClr val="bg1"/>
                </a:solidFill>
              </a:rPr>
              <a:t>CHIP H.S.I</a:t>
            </a:r>
            <a:br>
              <a:rPr lang="en-US" dirty="0">
                <a:solidFill>
                  <a:schemeClr val="bg1"/>
                </a:solidFill>
              </a:rPr>
            </a:br>
            <a:r>
              <a:rPr lang="en-US" dirty="0">
                <a:solidFill>
                  <a:schemeClr val="bg1"/>
                </a:solidFill>
              </a:rPr>
              <a:t>When did it start? How does it work?</a:t>
            </a:r>
          </a:p>
        </p:txBody>
      </p:sp>
    </p:spTree>
    <p:extLst>
      <p:ext uri="{BB962C8B-B14F-4D97-AF65-F5344CB8AC3E}">
        <p14:creationId xmlns:p14="http://schemas.microsoft.com/office/powerpoint/2010/main" val="667613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D9D3E97C-FC8A-524E-B095-BA002B1A9F7F}"/>
              </a:ext>
            </a:extLst>
          </p:cNvPr>
          <p:cNvSpPr txBox="1">
            <a:spLocks noGrp="1"/>
          </p:cNvSpPr>
          <p:nvPr>
            <p:ph type="title"/>
          </p:nvPr>
        </p:nvSpPr>
        <p:spPr>
          <a:xfrm>
            <a:off x="0" y="515938"/>
            <a:ext cx="12192000" cy="5143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en-US" sz="3600" b="0" i="0" u="none" strike="noStrike" kern="1200" cap="none" spc="0" normalizeH="0" baseline="0" noProof="0" dirty="0">
                <a:ln>
                  <a:noFill/>
                </a:ln>
                <a:solidFill>
                  <a:schemeClr val="bg2"/>
                </a:solidFill>
                <a:effectLst/>
                <a:uLnTx/>
                <a:uFillTx/>
                <a:latin typeface="Arial Black" panose="020B0A04020102020204" pitchFamily="34" charset="0"/>
                <a:ea typeface="+mj-ea"/>
                <a:cs typeface="+mj-cs"/>
              </a:rPr>
              <a:t>CHIP </a:t>
            </a:r>
            <a:r>
              <a:rPr lang="en-US" sz="3600" dirty="0">
                <a:solidFill>
                  <a:schemeClr val="bg2"/>
                </a:solidFill>
                <a:latin typeface="Arial Black" panose="020B0A04020102020204" pitchFamily="34" charset="0"/>
              </a:rPr>
              <a:t>H.S.I PROGRAMS</a:t>
            </a:r>
            <a:endParaRPr kumimoji="0" lang="en-US" sz="3600" b="0" i="0" u="none" strike="noStrike" kern="1200" cap="none" spc="0" normalizeH="0" baseline="0" noProof="0" dirty="0">
              <a:ln>
                <a:noFill/>
              </a:ln>
              <a:solidFill>
                <a:schemeClr val="bg2"/>
              </a:solidFill>
              <a:effectLst/>
              <a:uLnTx/>
              <a:uFillTx/>
              <a:latin typeface="Arial Black" panose="020B0A04020102020204" pitchFamily="34" charset="0"/>
              <a:ea typeface="+mj-ea"/>
              <a:cs typeface="+mj-cs"/>
            </a:endParaRPr>
          </a:p>
        </p:txBody>
      </p:sp>
      <p:sp>
        <p:nvSpPr>
          <p:cNvPr id="9" name="Subtitle 2">
            <a:extLst>
              <a:ext uri="{FF2B5EF4-FFF2-40B4-BE49-F238E27FC236}">
                <a16:creationId xmlns:a16="http://schemas.microsoft.com/office/drawing/2014/main" id="{F693A22B-43F9-CED3-ACB2-795814042D19}"/>
              </a:ext>
            </a:extLst>
          </p:cNvPr>
          <p:cNvSpPr txBox="1">
            <a:spLocks/>
          </p:cNvSpPr>
          <p:nvPr/>
        </p:nvSpPr>
        <p:spPr>
          <a:xfrm>
            <a:off x="1524000" y="1051062"/>
            <a:ext cx="9144000" cy="31983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MY" sz="2000" dirty="0">
                <a:solidFill>
                  <a:schemeClr val="bg2"/>
                </a:solidFill>
                <a:cs typeface="Arial" panose="020B0604020202020204" pitchFamily="34" charset="0"/>
              </a:rPr>
              <a:t>Immunization Program: </a:t>
            </a:r>
          </a:p>
          <a:p>
            <a:pPr marL="0" indent="0" algn="ctr">
              <a:buNone/>
            </a:pPr>
            <a:r>
              <a:rPr lang="en-MY" sz="2000" dirty="0">
                <a:solidFill>
                  <a:schemeClr val="bg2"/>
                </a:solidFill>
                <a:cs typeface="Arial" panose="020B0604020202020204" pitchFamily="34" charset="0"/>
              </a:rPr>
              <a:t>LPHAs provide a vital role in immunizing children and promoting immunizations among hard to reach families and communities.</a:t>
            </a:r>
          </a:p>
        </p:txBody>
      </p:sp>
      <p:sp>
        <p:nvSpPr>
          <p:cNvPr id="6" name="Rectangle 5">
            <a:extLst>
              <a:ext uri="{FF2B5EF4-FFF2-40B4-BE49-F238E27FC236}">
                <a16:creationId xmlns:a16="http://schemas.microsoft.com/office/drawing/2014/main" id="{99D901DF-9A29-CB2A-27BA-48AE6471F849}"/>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TextBox 2">
            <a:extLst>
              <a:ext uri="{FF2B5EF4-FFF2-40B4-BE49-F238E27FC236}">
                <a16:creationId xmlns:a16="http://schemas.microsoft.com/office/drawing/2014/main" id="{7C4B13F8-3A0E-DD81-DA91-2F70EBEC0F80}"/>
              </a:ext>
            </a:extLst>
          </p:cNvPr>
          <p:cNvSpPr txBox="1"/>
          <p:nvPr/>
        </p:nvSpPr>
        <p:spPr>
          <a:xfrm>
            <a:off x="1059623" y="2401556"/>
            <a:ext cx="10098594" cy="2308324"/>
          </a:xfrm>
          <a:prstGeom prst="rect">
            <a:avLst/>
          </a:prstGeom>
          <a:noFill/>
        </p:spPr>
        <p:txBody>
          <a:bodyPr wrap="square" rtlCol="0">
            <a:spAutoFit/>
          </a:bodyPr>
          <a:lstStyle/>
          <a:p>
            <a:pPr algn="l"/>
            <a:r>
              <a:rPr lang="en-US" sz="1600" b="1" u="sng" dirty="0">
                <a:solidFill>
                  <a:schemeClr val="bg1"/>
                </a:solidFill>
                <a:ea typeface="Open Sans SemiBold" panose="020B0706030804020204" pitchFamily="34" charset="0"/>
                <a:cs typeface="Arial" panose="020B0604020202020204" pitchFamily="34" charset="0"/>
              </a:rPr>
              <a:t>Examples of Allowable Expenditures:</a:t>
            </a:r>
          </a:p>
          <a:p>
            <a:pPr algn="l"/>
            <a:r>
              <a:rPr lang="en-US" sz="1600" b="1" dirty="0">
                <a:solidFill>
                  <a:schemeClr val="bg1"/>
                </a:solidFill>
                <a:ea typeface="Open Sans SemiBold" panose="020B0706030804020204" pitchFamily="34" charset="0"/>
                <a:cs typeface="Arial" panose="020B0604020202020204" pitchFamily="34" charset="0"/>
              </a:rPr>
              <a:t>	</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Staff time to provide immunizations</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Immunization record review</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Immunization data entered into Show-Me Vax</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Needle Disposal Service</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Postage and/or reminder cards</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Interpreter service cost for communicating with families regarding immunizations</a:t>
            </a:r>
          </a:p>
          <a:p>
            <a:pPr marL="285750" indent="-285750" algn="l">
              <a:buFont typeface="Arial" panose="020B0604020202020204" pitchFamily="34" charset="0"/>
              <a:buChar char="•"/>
            </a:pPr>
            <a:endParaRPr lang="en-US" sz="1600" b="1" dirty="0">
              <a:solidFill>
                <a:schemeClr val="bg1"/>
              </a:solidFill>
              <a:latin typeface="Arial" panose="020B0604020202020204" pitchFamily="34" charset="0"/>
              <a:ea typeface="Open Sans SemiBold" panose="020B0706030804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A26E22D-B7E5-3C23-537C-7870C4B7A892}"/>
              </a:ext>
            </a:extLst>
          </p:cNvPr>
          <p:cNvSpPr txBox="1"/>
          <p:nvPr/>
        </p:nvSpPr>
        <p:spPr>
          <a:xfrm>
            <a:off x="1059623" y="4940204"/>
            <a:ext cx="10018206" cy="1077218"/>
          </a:xfrm>
          <a:prstGeom prst="rect">
            <a:avLst/>
          </a:prstGeom>
          <a:noFill/>
        </p:spPr>
        <p:txBody>
          <a:bodyPr wrap="square" rtlCol="0">
            <a:spAutoFit/>
          </a:bodyPr>
          <a:lstStyle/>
          <a:p>
            <a:r>
              <a:rPr lang="en-US" sz="1600" dirty="0">
                <a:solidFill>
                  <a:schemeClr val="bg1"/>
                </a:solidFill>
              </a:rPr>
              <a:t>The cost for vaccines funded through the Vaccines for Children (VFC) program or any other funding source, should </a:t>
            </a:r>
            <a:r>
              <a:rPr lang="en-US" sz="1600" i="1" dirty="0">
                <a:solidFill>
                  <a:schemeClr val="bg1"/>
                </a:solidFill>
              </a:rPr>
              <a:t>not</a:t>
            </a:r>
            <a:r>
              <a:rPr lang="en-US" sz="1600" dirty="0">
                <a:solidFill>
                  <a:schemeClr val="bg1"/>
                </a:solidFill>
              </a:rPr>
              <a:t> be claimed as a CHIP H.S.I. expenditure. </a:t>
            </a:r>
            <a:r>
              <a:rPr lang="en-US" sz="1600" b="1" u="sng" dirty="0">
                <a:solidFill>
                  <a:schemeClr val="bg1"/>
                </a:solidFill>
              </a:rPr>
              <a:t>The cost for vaccines paid with local funds </a:t>
            </a:r>
            <a:r>
              <a:rPr lang="en-US" sz="1600" b="1" i="1" u="sng" dirty="0">
                <a:solidFill>
                  <a:schemeClr val="bg1"/>
                </a:solidFill>
              </a:rPr>
              <a:t>is</a:t>
            </a:r>
            <a:r>
              <a:rPr lang="en-US" sz="1600" b="1" u="sng" dirty="0">
                <a:solidFill>
                  <a:schemeClr val="bg1"/>
                </a:solidFill>
              </a:rPr>
              <a:t> an allowable expenditure.</a:t>
            </a:r>
          </a:p>
          <a:p>
            <a:pPr algn="l"/>
            <a:endParaRPr lang="en-US" sz="1600" b="1" dirty="0">
              <a:latin typeface="Arial" panose="020B0604020202020204" pitchFamily="34" charset="0"/>
              <a:ea typeface="Open Sans SemiBold" panose="020B0706030804020204" pitchFamily="34" charset="0"/>
              <a:cs typeface="Arial" panose="020B0604020202020204" pitchFamily="34" charset="0"/>
            </a:endParaRPr>
          </a:p>
        </p:txBody>
      </p:sp>
      <p:sp>
        <p:nvSpPr>
          <p:cNvPr id="7" name="Explosion: 8 Points 6">
            <a:extLst>
              <a:ext uri="{FF2B5EF4-FFF2-40B4-BE49-F238E27FC236}">
                <a16:creationId xmlns:a16="http://schemas.microsoft.com/office/drawing/2014/main" id="{43A97493-9C90-F972-9896-59DCB6A871B1}"/>
              </a:ext>
            </a:extLst>
          </p:cNvPr>
          <p:cNvSpPr/>
          <p:nvPr/>
        </p:nvSpPr>
        <p:spPr>
          <a:xfrm>
            <a:off x="321548" y="5123364"/>
            <a:ext cx="532563" cy="402284"/>
          </a:xfrm>
          <a:prstGeom prst="irregularSeal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7756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accent2"/>
            </a:gs>
            <a:gs pos="57000">
              <a:schemeClr val="tx2"/>
            </a:gs>
          </a:gsLst>
          <a:lin ang="5400000" scaled="0"/>
        </a:gradFill>
        <a:effectLst/>
      </p:bgPr>
    </p:bg>
    <p:spTree>
      <p:nvGrpSpPr>
        <p:cNvPr id="1" name="">
          <a:extLst>
            <a:ext uri="{FF2B5EF4-FFF2-40B4-BE49-F238E27FC236}">
              <a16:creationId xmlns:a16="http://schemas.microsoft.com/office/drawing/2014/main" id="{43942F10-9064-C86A-EB99-4F7422CCF6CB}"/>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D3145142-C460-70C1-F395-ABA1AAA0F800}"/>
              </a:ext>
            </a:extLst>
          </p:cNvPr>
          <p:cNvSpPr txBox="1">
            <a:spLocks noGrp="1"/>
          </p:cNvSpPr>
          <p:nvPr>
            <p:ph type="title"/>
          </p:nvPr>
        </p:nvSpPr>
        <p:spPr>
          <a:xfrm>
            <a:off x="0" y="515938"/>
            <a:ext cx="12192000" cy="5143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lgn="ctr">
              <a:defRPr/>
            </a:pPr>
            <a:r>
              <a:rPr kumimoji="0" lang="en-US" sz="3600" b="0" i="0" u="none" strike="noStrike" kern="1200" cap="none" spc="0" normalizeH="0" baseline="0" noProof="0" dirty="0">
                <a:ln>
                  <a:noFill/>
                </a:ln>
                <a:solidFill>
                  <a:schemeClr val="bg2"/>
                </a:solidFill>
                <a:effectLst/>
                <a:uLnTx/>
                <a:uFillTx/>
                <a:latin typeface="Arial Black" panose="020B0A04020102020204" pitchFamily="34" charset="0"/>
                <a:ea typeface="+mj-ea"/>
                <a:cs typeface="+mj-cs"/>
              </a:rPr>
              <a:t>CHIP </a:t>
            </a:r>
            <a:r>
              <a:rPr lang="en-US" sz="3600" dirty="0">
                <a:solidFill>
                  <a:schemeClr val="bg2"/>
                </a:solidFill>
                <a:latin typeface="Arial Black" panose="020B0A04020102020204" pitchFamily="34" charset="0"/>
              </a:rPr>
              <a:t>H.S.I PROGRAMS</a:t>
            </a:r>
            <a:endParaRPr kumimoji="0" lang="en-US" sz="3600" b="0" i="0" u="none" strike="noStrike" kern="1200" cap="none" spc="0" normalizeH="0" baseline="0" noProof="0" dirty="0">
              <a:ln>
                <a:noFill/>
              </a:ln>
              <a:solidFill>
                <a:schemeClr val="bg2"/>
              </a:solidFill>
              <a:effectLst/>
              <a:uLnTx/>
              <a:uFillTx/>
              <a:latin typeface="Arial Black" panose="020B0A04020102020204" pitchFamily="34" charset="0"/>
              <a:ea typeface="+mj-ea"/>
              <a:cs typeface="+mj-cs"/>
            </a:endParaRPr>
          </a:p>
        </p:txBody>
      </p:sp>
      <p:sp>
        <p:nvSpPr>
          <p:cNvPr id="9" name="Subtitle 2">
            <a:extLst>
              <a:ext uri="{FF2B5EF4-FFF2-40B4-BE49-F238E27FC236}">
                <a16:creationId xmlns:a16="http://schemas.microsoft.com/office/drawing/2014/main" id="{66A611C0-C7DF-C0DE-A38E-B249D82CEA5F}"/>
              </a:ext>
            </a:extLst>
          </p:cNvPr>
          <p:cNvSpPr txBox="1">
            <a:spLocks/>
          </p:cNvSpPr>
          <p:nvPr/>
        </p:nvSpPr>
        <p:spPr>
          <a:xfrm>
            <a:off x="1524000" y="1051062"/>
            <a:ext cx="9144000" cy="31983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MY" sz="2000" dirty="0">
                <a:solidFill>
                  <a:schemeClr val="bg2"/>
                </a:solidFill>
                <a:latin typeface="+mj-lt"/>
                <a:cs typeface="Arial" panose="020B0604020202020204" pitchFamily="34" charset="0"/>
              </a:rPr>
              <a:t>Lead Program: </a:t>
            </a:r>
          </a:p>
          <a:p>
            <a:pPr marL="0" indent="0" algn="ctr">
              <a:buNone/>
            </a:pPr>
            <a:r>
              <a:rPr lang="en-MY" sz="2000" dirty="0">
                <a:solidFill>
                  <a:schemeClr val="bg2"/>
                </a:solidFill>
                <a:cs typeface="Arial" panose="020B0604020202020204" pitchFamily="34" charset="0"/>
              </a:rPr>
              <a:t>LPHAs are the forefront of monitoring and managing lead poisoning among children</a:t>
            </a:r>
          </a:p>
        </p:txBody>
      </p:sp>
      <p:sp>
        <p:nvSpPr>
          <p:cNvPr id="6" name="Rectangle 5">
            <a:extLst>
              <a:ext uri="{FF2B5EF4-FFF2-40B4-BE49-F238E27FC236}">
                <a16:creationId xmlns:a16="http://schemas.microsoft.com/office/drawing/2014/main" id="{4B988A50-062C-E925-929C-FFF356387FF7}"/>
              </a:ext>
              <a:ext uri="{C183D7F6-B498-43B3-948B-1728B52AA6E4}">
                <adec:decorative xmlns:adec="http://schemas.microsoft.com/office/drawing/2017/decorative" val="1"/>
              </a:ext>
            </a:extLst>
          </p:cNvPr>
          <p:cNvSpPr/>
          <p:nvPr/>
        </p:nvSpPr>
        <p:spPr>
          <a:xfrm>
            <a:off x="0" y="6743700"/>
            <a:ext cx="12192000" cy="123177"/>
          </a:xfrm>
          <a:prstGeom prst="rect">
            <a:avLst/>
          </a:prstGeom>
          <a:gradFill flip="none" rotWithShape="1">
            <a:gsLst>
              <a:gs pos="100000">
                <a:schemeClr val="accent1"/>
              </a:gs>
              <a:gs pos="50000">
                <a:schemeClr val="accent3"/>
              </a:gs>
              <a:gs pos="0">
                <a:schemeClr val="accent1"/>
              </a:gs>
            </a:gsLst>
            <a:lin ang="6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3" name="TextBox 2">
            <a:extLst>
              <a:ext uri="{FF2B5EF4-FFF2-40B4-BE49-F238E27FC236}">
                <a16:creationId xmlns:a16="http://schemas.microsoft.com/office/drawing/2014/main" id="{CA34DD26-72D7-CC89-DE5F-BE010DFF0590}"/>
              </a:ext>
            </a:extLst>
          </p:cNvPr>
          <p:cNvSpPr txBox="1"/>
          <p:nvPr/>
        </p:nvSpPr>
        <p:spPr>
          <a:xfrm>
            <a:off x="1046703" y="2703006"/>
            <a:ext cx="10098594" cy="3293209"/>
          </a:xfrm>
          <a:prstGeom prst="rect">
            <a:avLst/>
          </a:prstGeom>
          <a:noFill/>
        </p:spPr>
        <p:txBody>
          <a:bodyPr wrap="square" rtlCol="0">
            <a:spAutoFit/>
          </a:bodyPr>
          <a:lstStyle/>
          <a:p>
            <a:pPr algn="l"/>
            <a:r>
              <a:rPr lang="en-US" sz="1600" b="1" u="sng" dirty="0">
                <a:solidFill>
                  <a:schemeClr val="bg1"/>
                </a:solidFill>
                <a:ea typeface="Open Sans SemiBold" panose="020B0706030804020204" pitchFamily="34" charset="0"/>
                <a:cs typeface="Arial" panose="020B0604020202020204" pitchFamily="34" charset="0"/>
              </a:rPr>
              <a:t>Examples of Allowable Expenditures:</a:t>
            </a:r>
          </a:p>
          <a:p>
            <a:pPr algn="l"/>
            <a:r>
              <a:rPr lang="en-US" sz="1600" b="1" dirty="0">
                <a:solidFill>
                  <a:schemeClr val="bg1"/>
                </a:solidFill>
                <a:ea typeface="Open Sans SemiBold" panose="020B0706030804020204" pitchFamily="34" charset="0"/>
                <a:cs typeface="Arial" panose="020B0604020202020204" pitchFamily="34" charset="0"/>
              </a:rPr>
              <a:t>	</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Outreach/Educating families about lead poisoning and prevention</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Lead case management</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Lead screening</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Completing risk screening forms and providing referrals based on screening forms</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Lead testing and outreach</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Interpreter service cost for communicating with families regarding Lead</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Postage cost for sending lead testing/prevention educational materials to schools, pre-schools and pediatricians</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Cost for postage to notify parents of elevated blood lead</a:t>
            </a:r>
          </a:p>
          <a:p>
            <a:pPr marL="285750" indent="-285750" algn="l">
              <a:buFont typeface="Arial" panose="020B0604020202020204" pitchFamily="34" charset="0"/>
              <a:buChar char="•"/>
            </a:pPr>
            <a:r>
              <a:rPr lang="en-US" sz="1600" b="1" dirty="0">
                <a:solidFill>
                  <a:schemeClr val="bg1"/>
                </a:solidFill>
                <a:ea typeface="Open Sans SemiBold" panose="020B0706030804020204" pitchFamily="34" charset="0"/>
                <a:cs typeface="Arial" panose="020B0604020202020204" pitchFamily="34" charset="0"/>
              </a:rPr>
              <a:t>Travel expenses for lead testing, providing education or case management services</a:t>
            </a:r>
          </a:p>
          <a:p>
            <a:pPr marL="285750" indent="-285750" algn="l">
              <a:buFont typeface="Arial" panose="020B0604020202020204" pitchFamily="34" charset="0"/>
              <a:buChar char="•"/>
            </a:pPr>
            <a:endParaRPr lang="en-US" sz="1600" b="1" dirty="0">
              <a:solidFill>
                <a:schemeClr val="bg1"/>
              </a:solidFill>
              <a:latin typeface="Arial" panose="020B0604020202020204" pitchFamily="34" charset="0"/>
              <a:ea typeface="Open Sans SemiBold" panose="020B0706030804020204" pitchFamily="34" charset="0"/>
              <a:cs typeface="Arial" panose="020B0604020202020204" pitchFamily="34" charset="0"/>
            </a:endParaRPr>
          </a:p>
        </p:txBody>
      </p:sp>
    </p:spTree>
    <p:extLst>
      <p:ext uri="{BB962C8B-B14F-4D97-AF65-F5344CB8AC3E}">
        <p14:creationId xmlns:p14="http://schemas.microsoft.com/office/powerpoint/2010/main" val="2492001856"/>
      </p:ext>
    </p:extLst>
  </p:cSld>
  <p:clrMapOvr>
    <a:masterClrMapping/>
  </p:clrMapOvr>
</p:sld>
</file>

<file path=ppt/theme/theme1.xml><?xml version="1.0" encoding="utf-8"?>
<a:theme xmlns:a="http://schemas.openxmlformats.org/drawingml/2006/main" name="DHSS Theme">
  <a:themeElements>
    <a:clrScheme name="Custom 7">
      <a:dk1>
        <a:srgbClr val="FFFFFF"/>
      </a:dk1>
      <a:lt1>
        <a:srgbClr val="012169"/>
      </a:lt1>
      <a:dk2>
        <a:srgbClr val="FFFFFF"/>
      </a:dk2>
      <a:lt2>
        <a:srgbClr val="012169"/>
      </a:lt2>
      <a:accent1>
        <a:srgbClr val="E35205"/>
      </a:accent1>
      <a:accent2>
        <a:srgbClr val="008C95"/>
      </a:accent2>
      <a:accent3>
        <a:srgbClr val="F2A900"/>
      </a:accent3>
      <a:accent4>
        <a:srgbClr val="E35205"/>
      </a:accent4>
      <a:accent5>
        <a:srgbClr val="008C95"/>
      </a:accent5>
      <a:accent6>
        <a:srgbClr val="F2A900"/>
      </a:accent6>
      <a:hlink>
        <a:srgbClr val="64CCC9"/>
      </a:hlink>
      <a:folHlink>
        <a:srgbClr val="9EA2A2"/>
      </a:folHlink>
    </a:clrScheme>
    <a:fontScheme name="DHSS - Arial">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sz="1600" b="1" dirty="0">
            <a:latin typeface="Arial" panose="020B0604020202020204" pitchFamily="34" charset="0"/>
            <a:ea typeface="Open Sans SemiBold" panose="020B0706030804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DHSS Theme" id="{A660AE28-A27B-4D8D-BC69-3E0F74D28358}" vid="{6C68BCD6-4752-4D80-9052-5239886605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DHSS Theme</Template>
  <TotalTime>159577</TotalTime>
  <Words>2273</Words>
  <Application>Microsoft Office PowerPoint</Application>
  <PresentationFormat>Widescreen</PresentationFormat>
  <Paragraphs>248</Paragraphs>
  <Slides>24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Arial Black</vt:lpstr>
      <vt:lpstr>Calibri</vt:lpstr>
      <vt:lpstr>Open Sans SemiBold</vt:lpstr>
      <vt:lpstr>Wingdings</vt:lpstr>
      <vt:lpstr>DHSS Theme</vt:lpstr>
      <vt:lpstr>Title Slide</vt:lpstr>
      <vt:lpstr>CHIP H.S.I</vt:lpstr>
      <vt:lpstr>Outline of Discussion Points</vt:lpstr>
      <vt:lpstr>Participation Agreement for State Investment in Local Public Health Services  </vt:lpstr>
      <vt:lpstr>CHIP H.S.I </vt:lpstr>
      <vt:lpstr>Children's Health Insurance Program (CHIP)  </vt:lpstr>
      <vt:lpstr>CHIP H.S.I When did it start? How does it work?</vt:lpstr>
      <vt:lpstr>CHIP H.S.I PROGRAMS</vt:lpstr>
      <vt:lpstr>CHIP H.S.I PROGRAMS</vt:lpstr>
      <vt:lpstr>CHIP H.S.I PROGRAMS</vt:lpstr>
      <vt:lpstr>CHIP H.S.I PROGRAMS</vt:lpstr>
      <vt:lpstr>CHIP H.S.I PROGRAMS</vt:lpstr>
      <vt:lpstr>CHIP H.S.I  HOW ARE EXPENSES REPORTED?</vt:lpstr>
      <vt:lpstr>CHIP H.S.I  REPORTING AND DOCUMENTATION REMINDERS</vt:lpstr>
      <vt:lpstr>CHIP H.S.I Expenditure Reports</vt:lpstr>
      <vt:lpstr>CHIP H.S.I Expenditure Reports</vt:lpstr>
      <vt:lpstr>CHIP H.S.I Expenditure Reports</vt:lpstr>
      <vt:lpstr>CHIP H.S.I Expenditure Reports</vt:lpstr>
      <vt:lpstr>CHIP H.S.I Expenditure Reports</vt:lpstr>
      <vt:lpstr>CHIP H.S.I Expenditure Reports</vt:lpstr>
      <vt:lpstr>CHIP H.S.I Expenditure Reports</vt:lpstr>
      <vt:lpstr>CHIP H.S.I Importance in Expenditure Reporting</vt:lpstr>
      <vt:lpstr>CHIP H.S.I</vt:lpstr>
      <vt:lpstr>QUESTIONS? Contacts - Nicole Cooper, Public Health Program Supervisor,  Center for Local Public Health Services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OPI Picks (Dark) (ADA)</dc:title>
  <dc:creator>DHSS Office of Public Information</dc:creator>
  <cp:lastModifiedBy>Cooper, Nicole</cp:lastModifiedBy>
  <cp:revision>1329</cp:revision>
  <cp:lastPrinted>2026-04-14T20:24:38Z</cp:lastPrinted>
  <dcterms:created xsi:type="dcterms:W3CDTF">2019-07-08T12:17:13Z</dcterms:created>
  <dcterms:modified xsi:type="dcterms:W3CDTF">2026-04-20T14:57:58Z</dcterms:modified>
</cp:coreProperties>
</file>