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7620000" cy="5715000"/>
  <p:notesSz cx="6858000" cy="9144000"/>
  <p:embeddedFontLst>
    <p:embeddedFont>
      <p:font typeface="Abel" panose="02000506030000020004" pitchFamily="2" charset="0"/>
      <p:regular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Work Sans" pitchFamily="2" charset="0"/>
      <p:regular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465"/>
  </p:normalViewPr>
  <p:slideViewPr>
    <p:cSldViewPr snapToGrid="0" snapToObjects="1">
      <p:cViewPr varScale="1">
        <p:scale>
          <a:sx n="119" d="100"/>
          <a:sy n="119" d="100"/>
        </p:scale>
        <p:origin x="23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"/>
          </a:blip>
          <a:srcRect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5715000" y="-619"/>
            <a:ext cx="1905000" cy="5714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5715000" y="-18724"/>
            <a:ext cx="304767" cy="58097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1600000">
            <a:off x="161905" y="170187"/>
            <a:ext cx="5322121" cy="838200"/>
          </a:xfrm>
          <a:prstGeom prst="rect">
            <a:avLst/>
          </a:prstGeom>
        </p:spPr>
        <p:txBody>
          <a:bodyPr lIns="0" tIns="39600" rIns="0" bIns="0" rtlCol="0" anchor="t"/>
          <a:lstStyle/>
          <a:p>
            <a:pPr algn="l">
              <a:lnSpc>
                <a:spcPts val="3317"/>
              </a:lnSpc>
            </a:pPr>
            <a:r>
              <a:rPr lang="en-US" sz="2764" b="1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Tools for Strategic Resource Allocation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6176010" y="5035555"/>
            <a:ext cx="1352550" cy="54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982027" y="1037273"/>
            <a:ext cx="1907108" cy="22221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rot="21600000">
            <a:off x="1057856" y="1174109"/>
            <a:ext cx="1755413" cy="19482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 rot="21600000">
            <a:off x="2941996" y="1037273"/>
            <a:ext cx="1907108" cy="22221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alphaModFix/>
          </a:blip>
          <a:srcRect/>
          <a:stretch>
            <a:fillRect/>
          </a:stretch>
        </p:blipFill>
        <p:spPr>
          <a:xfrm rot="21600000">
            <a:off x="3017825" y="1174109"/>
            <a:ext cx="1755413" cy="19482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alphaModFix/>
          </a:blip>
          <a:srcRect/>
          <a:stretch>
            <a:fillRect/>
          </a:stretch>
        </p:blipFill>
        <p:spPr>
          <a:xfrm rot="21600000">
            <a:off x="1959235" y="2748220"/>
            <a:ext cx="1907108" cy="222210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alphaModFix/>
          </a:blip>
          <a:srcRect/>
          <a:stretch>
            <a:fillRect/>
          </a:stretch>
        </p:blipFill>
        <p:spPr>
          <a:xfrm rot="21600000">
            <a:off x="2035054" y="2885056"/>
            <a:ext cx="1755413" cy="19482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1600000">
            <a:off x="181994" y="5093018"/>
            <a:ext cx="5379167" cy="4286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677"/>
              </a:lnSpc>
            </a:pPr>
            <a:r>
              <a:rPr lang="en-US" sz="1198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Daniel Bogle, Health Policy Director</a:t>
            </a:r>
          </a:p>
          <a:p>
            <a:pPr algn="l">
              <a:lnSpc>
                <a:spcPts val="1677"/>
              </a:lnSpc>
            </a:pPr>
            <a:r>
              <a:rPr lang="en-US" sz="1198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Brenna Davidson, Operational Excellence Leader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"/>
          </a:blip>
          <a:srcRect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10800000">
            <a:off x="2838450" y="-1970"/>
            <a:ext cx="4848225" cy="6666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10800000">
            <a:off x="-47625" y="-41094"/>
            <a:ext cx="2886075" cy="58006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1600000">
            <a:off x="3122324" y="1125855"/>
            <a:ext cx="3807627" cy="20955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l">
              <a:lnSpc>
                <a:spcPts val="1650"/>
              </a:lnSpc>
            </a:pPr>
            <a:r>
              <a:rPr lang="en-US" sz="1650" b="1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Project Reimagine at DHSS</a:t>
            </a:r>
          </a:p>
        </p:txBody>
      </p:sp>
      <p:sp>
        <p:nvSpPr>
          <p:cNvPr id="6" name="TextBox 6"/>
          <p:cNvSpPr txBox="1"/>
          <p:nvPr/>
        </p:nvSpPr>
        <p:spPr>
          <a:xfrm rot="21600000">
            <a:off x="3122343" y="1470660"/>
            <a:ext cx="4083852" cy="19240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marL="119000" lvl="0" indent="-98000" algn="l">
              <a:lnSpc>
                <a:spcPts val="1260"/>
              </a:lnSpc>
              <a:buSzPct val="150000"/>
              <a:buFont typeface="Montserrat"/>
              <a:buChar char="•"/>
            </a:pPr>
            <a:r>
              <a:rPr lang="en-US" sz="1050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Creating a comprehensive inventory of services known as the DHSS Service Portfolio, broken down into service components and supporting activities</a:t>
            </a:r>
            <a:br>
              <a:rPr lang="en-US" sz="1050" b="1" dirty="0"/>
            </a:br>
            <a:endParaRPr lang="en-US" sz="1050" b="1" dirty="0"/>
          </a:p>
          <a:p>
            <a:pPr marL="119000" lvl="0" indent="-98000" algn="l">
              <a:lnSpc>
                <a:spcPts val="1260"/>
              </a:lnSpc>
              <a:buSzPct val="150000"/>
              <a:buFont typeface="Montserrat"/>
              <a:buChar char="•"/>
            </a:pPr>
            <a:r>
              <a:rPr lang="en-US" sz="1050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Prioritizing each service with Missourians in mind</a:t>
            </a:r>
            <a:br>
              <a:rPr lang="en-US" sz="1050" b="1" dirty="0"/>
            </a:br>
            <a:endParaRPr lang="en-US" sz="1050" b="1" dirty="0"/>
          </a:p>
          <a:p>
            <a:pPr marL="119000" lvl="0" indent="-98000" algn="l">
              <a:lnSpc>
                <a:spcPts val="1260"/>
              </a:lnSpc>
              <a:buSzPct val="150000"/>
              <a:buFont typeface="Montserrat"/>
              <a:buChar char="•"/>
            </a:pPr>
            <a:r>
              <a:rPr lang="en-US" sz="1050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Assembling key information for each service in a "single source of truth" to enable rapid analysis and decision-making</a:t>
            </a:r>
            <a:br>
              <a:rPr lang="en-US" sz="1050" b="1" dirty="0"/>
            </a:br>
            <a:endParaRPr lang="en-US" sz="1050" b="1" dirty="0"/>
          </a:p>
          <a:p>
            <a:pPr marL="119000" lvl="0" indent="-98000" algn="l">
              <a:lnSpc>
                <a:spcPts val="1260"/>
              </a:lnSpc>
              <a:buSzPct val="150000"/>
              <a:buFont typeface="Montserrat"/>
              <a:buChar char="•"/>
            </a:pPr>
            <a:r>
              <a:rPr lang="en-US" sz="1050" b="0" i="0" spc="0">
                <a:solidFill>
                  <a:srgbClr val="012169">
                    <a:alpha val="100000"/>
                  </a:srgbClr>
                </a:solidFill>
                <a:latin typeface="Montserrat"/>
              </a:rPr>
              <a:t>Identifying alternative service delivery options, opportunities to cross-train teams, and optimize resources</a:t>
            </a:r>
          </a:p>
        </p:txBody>
      </p:sp>
      <p:sp>
        <p:nvSpPr>
          <p:cNvPr id="7" name="TextBox 7"/>
          <p:cNvSpPr txBox="1"/>
          <p:nvPr/>
        </p:nvSpPr>
        <p:spPr>
          <a:xfrm rot="21600000">
            <a:off x="3944303" y="3969915"/>
            <a:ext cx="2902800" cy="2095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680"/>
              </a:lnSpc>
            </a:pPr>
            <a:r>
              <a:rPr lang="en-US" sz="120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Service/Program Priority Levels</a:t>
            </a:r>
          </a:p>
        </p:txBody>
      </p:sp>
      <p:cxnSp>
        <p:nvCxnSpPr>
          <p:cNvPr id="8" name="Straight Connector 8"/>
          <p:cNvCxnSpPr>
            <a:cxnSpLocks/>
          </p:cNvCxnSpPr>
          <p:nvPr/>
        </p:nvCxnSpPr>
        <p:spPr>
          <a:xfrm rot="5400000">
            <a:off x="-2147984" y="3236323"/>
            <a:ext cx="5038706" cy="0"/>
          </a:xfrm>
          <a:prstGeom prst="line">
            <a:avLst/>
          </a:prstGeom>
          <a:ln w="17145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"/>
          <p:cNvGrpSpPr/>
          <p:nvPr/>
        </p:nvGrpSpPr>
        <p:grpSpPr>
          <a:xfrm rot="21600000">
            <a:off x="181175" y="509616"/>
            <a:ext cx="381161" cy="381161"/>
            <a:chOff x="181175" y="509616"/>
            <a:chExt cx="381161" cy="381161"/>
          </a:xfrm>
        </p:grpSpPr>
        <p:sp>
          <p:nvSpPr>
            <p:cNvPr id="9" name="Freeform 9"/>
            <p:cNvSpPr/>
            <p:nvPr/>
          </p:nvSpPr>
          <p:spPr>
            <a:xfrm>
              <a:off x="181175" y="509616"/>
              <a:ext cx="381161" cy="38116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233620" y="562073"/>
            <a:ext cx="276301" cy="276301"/>
            <a:chOff x="233620" y="562073"/>
            <a:chExt cx="276301" cy="276301"/>
          </a:xfrm>
        </p:grpSpPr>
        <p:sp>
          <p:nvSpPr>
            <p:cNvPr id="11" name="Freeform 11"/>
            <p:cNvSpPr/>
            <p:nvPr/>
          </p:nvSpPr>
          <p:spPr>
            <a:xfrm>
              <a:off x="233620" y="562073"/>
              <a:ext cx="276301" cy="27630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285998" y="614443"/>
            <a:ext cx="171447" cy="171447"/>
            <a:chOff x="285998" y="614443"/>
            <a:chExt cx="171447" cy="171447"/>
          </a:xfrm>
        </p:grpSpPr>
        <p:sp>
          <p:nvSpPr>
            <p:cNvPr id="13" name="Freeform 13"/>
            <p:cNvSpPr/>
            <p:nvPr/>
          </p:nvSpPr>
          <p:spPr>
            <a:xfrm>
              <a:off x="285998" y="614443"/>
              <a:ext cx="171447" cy="171447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181166" y="1745704"/>
            <a:ext cx="381161" cy="381161"/>
            <a:chOff x="181166" y="1745704"/>
            <a:chExt cx="381161" cy="381161"/>
          </a:xfrm>
        </p:grpSpPr>
        <p:sp>
          <p:nvSpPr>
            <p:cNvPr id="15" name="Freeform 15"/>
            <p:cNvSpPr/>
            <p:nvPr/>
          </p:nvSpPr>
          <p:spPr>
            <a:xfrm>
              <a:off x="181166" y="1745704"/>
              <a:ext cx="381161" cy="38116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233620" y="1798158"/>
            <a:ext cx="276301" cy="276301"/>
            <a:chOff x="233620" y="1798158"/>
            <a:chExt cx="276301" cy="276301"/>
          </a:xfrm>
        </p:grpSpPr>
        <p:sp>
          <p:nvSpPr>
            <p:cNvPr id="17" name="Freeform 17"/>
            <p:cNvSpPr/>
            <p:nvPr/>
          </p:nvSpPr>
          <p:spPr>
            <a:xfrm>
              <a:off x="233620" y="1798158"/>
              <a:ext cx="276301" cy="27630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285988" y="1850527"/>
            <a:ext cx="171447" cy="171447"/>
            <a:chOff x="285988" y="1850527"/>
            <a:chExt cx="171447" cy="171447"/>
          </a:xfrm>
        </p:grpSpPr>
        <p:sp>
          <p:nvSpPr>
            <p:cNvPr id="19" name="Freeform 19"/>
            <p:cNvSpPr/>
            <p:nvPr/>
          </p:nvSpPr>
          <p:spPr>
            <a:xfrm>
              <a:off x="285988" y="1850527"/>
              <a:ext cx="171447" cy="171447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 rot="21600000">
            <a:off x="728663" y="1029043"/>
            <a:ext cx="1864565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9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Creating the DHSS Service Portfolio, prioritizing the work</a:t>
            </a:r>
          </a:p>
        </p:txBody>
      </p:sp>
      <p:sp>
        <p:nvSpPr>
          <p:cNvPr id="22" name="TextBox 22"/>
          <p:cNvSpPr txBox="1"/>
          <p:nvPr/>
        </p:nvSpPr>
        <p:spPr>
          <a:xfrm rot="21600000">
            <a:off x="728663" y="590670"/>
            <a:ext cx="1531067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Project Reimagine V1</a:t>
            </a:r>
          </a:p>
        </p:txBody>
      </p:sp>
      <p:sp>
        <p:nvSpPr>
          <p:cNvPr id="23" name="TextBox 23"/>
          <p:cNvSpPr txBox="1"/>
          <p:nvPr/>
        </p:nvSpPr>
        <p:spPr>
          <a:xfrm rot="21600000">
            <a:off x="728663" y="800281"/>
            <a:ext cx="1026360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0" i="0" spc="150">
                <a:solidFill>
                  <a:srgbClr val="FFFFFF">
                    <a:alpha val="100000"/>
                  </a:srgbClr>
                </a:solidFill>
                <a:latin typeface="Abel"/>
              </a:rPr>
              <a:t>JUNE 2025</a:t>
            </a:r>
          </a:p>
        </p:txBody>
      </p:sp>
      <p:sp>
        <p:nvSpPr>
          <p:cNvPr id="24" name="TextBox 24"/>
          <p:cNvSpPr txBox="1"/>
          <p:nvPr/>
        </p:nvSpPr>
        <p:spPr>
          <a:xfrm rot="21600000">
            <a:off x="728663" y="2245223"/>
            <a:ext cx="1531190" cy="514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9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Feedback from small group of states, "Premium Tool" available at a cost</a:t>
            </a:r>
          </a:p>
        </p:txBody>
      </p:sp>
      <p:sp>
        <p:nvSpPr>
          <p:cNvPr id="25" name="TextBox 25"/>
          <p:cNvSpPr txBox="1"/>
          <p:nvPr/>
        </p:nvSpPr>
        <p:spPr>
          <a:xfrm rot="21600000">
            <a:off x="728663" y="1798320"/>
            <a:ext cx="1731210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PHAB Tool Development</a:t>
            </a:r>
          </a:p>
        </p:txBody>
      </p:sp>
      <p:sp>
        <p:nvSpPr>
          <p:cNvPr id="26" name="TextBox 26"/>
          <p:cNvSpPr txBox="1"/>
          <p:nvPr/>
        </p:nvSpPr>
        <p:spPr>
          <a:xfrm rot="21600000">
            <a:off x="728663" y="2007937"/>
            <a:ext cx="1616792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0" i="0" spc="150">
                <a:solidFill>
                  <a:srgbClr val="FFFFFF">
                    <a:alpha val="100000"/>
                  </a:srgbClr>
                </a:solidFill>
                <a:latin typeface="Abel"/>
              </a:rPr>
              <a:t>FEBRUARY 2026</a:t>
            </a: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181166" y="3054582"/>
            <a:ext cx="381161" cy="381161"/>
            <a:chOff x="181166" y="3054582"/>
            <a:chExt cx="381161" cy="381161"/>
          </a:xfrm>
        </p:grpSpPr>
        <p:sp>
          <p:nvSpPr>
            <p:cNvPr id="27" name="Freeform 27"/>
            <p:cNvSpPr/>
            <p:nvPr/>
          </p:nvSpPr>
          <p:spPr>
            <a:xfrm>
              <a:off x="181166" y="3054582"/>
              <a:ext cx="381161" cy="38116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C8A22">
                <a:alpha val="2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233620" y="3107046"/>
            <a:ext cx="276301" cy="276301"/>
            <a:chOff x="233620" y="3107046"/>
            <a:chExt cx="276301" cy="276301"/>
          </a:xfrm>
        </p:grpSpPr>
        <p:sp>
          <p:nvSpPr>
            <p:cNvPr id="29" name="Freeform 29"/>
            <p:cNvSpPr/>
            <p:nvPr/>
          </p:nvSpPr>
          <p:spPr>
            <a:xfrm>
              <a:off x="233620" y="3107046"/>
              <a:ext cx="276301" cy="27630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C8A22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285988" y="3159414"/>
            <a:ext cx="171447" cy="171447"/>
            <a:chOff x="285988" y="3159414"/>
            <a:chExt cx="171447" cy="171447"/>
          </a:xfrm>
        </p:grpSpPr>
        <p:sp>
          <p:nvSpPr>
            <p:cNvPr id="31" name="Freeform 31"/>
            <p:cNvSpPr/>
            <p:nvPr/>
          </p:nvSpPr>
          <p:spPr>
            <a:xfrm>
              <a:off x="285988" y="3159414"/>
              <a:ext cx="171447" cy="171447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EC8A22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 rot="21600000">
            <a:off x="728663" y="3759708"/>
            <a:ext cx="1616782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9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Feedback and piloting to follow regional meetings</a:t>
            </a:r>
          </a:p>
        </p:txBody>
      </p:sp>
      <p:sp>
        <p:nvSpPr>
          <p:cNvPr id="34" name="TextBox 34"/>
          <p:cNvSpPr txBox="1"/>
          <p:nvPr/>
        </p:nvSpPr>
        <p:spPr>
          <a:xfrm rot="21600000">
            <a:off x="728663" y="3107055"/>
            <a:ext cx="1921706" cy="4000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LPHA Interest and SPARK Tool Development</a:t>
            </a:r>
          </a:p>
        </p:txBody>
      </p:sp>
      <p:sp>
        <p:nvSpPr>
          <p:cNvPr id="35" name="TextBox 35"/>
          <p:cNvSpPr txBox="1"/>
          <p:nvPr/>
        </p:nvSpPr>
        <p:spPr>
          <a:xfrm rot="21600000">
            <a:off x="728663" y="3521421"/>
            <a:ext cx="1731092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0" i="0" spc="150">
                <a:solidFill>
                  <a:srgbClr val="FFFFFF">
                    <a:alpha val="100000"/>
                  </a:srgbClr>
                </a:solidFill>
                <a:latin typeface="Abel"/>
              </a:rPr>
              <a:t>MARCH 2026</a:t>
            </a:r>
          </a:p>
        </p:txBody>
      </p:sp>
      <p:grpSp>
        <p:nvGrpSpPr>
          <p:cNvPr id="37" name="Group 37"/>
          <p:cNvGrpSpPr/>
          <p:nvPr/>
        </p:nvGrpSpPr>
        <p:grpSpPr>
          <a:xfrm rot="21600000">
            <a:off x="181166" y="4354249"/>
            <a:ext cx="381161" cy="381161"/>
            <a:chOff x="181166" y="4354249"/>
            <a:chExt cx="381161" cy="381161"/>
          </a:xfrm>
        </p:grpSpPr>
        <p:sp>
          <p:nvSpPr>
            <p:cNvPr id="36" name="Freeform 36"/>
            <p:cNvSpPr/>
            <p:nvPr/>
          </p:nvSpPr>
          <p:spPr>
            <a:xfrm>
              <a:off x="181166" y="4354249"/>
              <a:ext cx="381161" cy="38116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 rot="21600000">
            <a:off x="233610" y="4406703"/>
            <a:ext cx="276301" cy="276301"/>
            <a:chOff x="233610" y="4406703"/>
            <a:chExt cx="276301" cy="276301"/>
          </a:xfrm>
        </p:grpSpPr>
        <p:sp>
          <p:nvSpPr>
            <p:cNvPr id="38" name="Freeform 38"/>
            <p:cNvSpPr/>
            <p:nvPr/>
          </p:nvSpPr>
          <p:spPr>
            <a:xfrm>
              <a:off x="233610" y="4406703"/>
              <a:ext cx="276301" cy="276301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 rot="21600000">
            <a:off x="285988" y="4459072"/>
            <a:ext cx="171447" cy="171447"/>
            <a:chOff x="285988" y="4459072"/>
            <a:chExt cx="171447" cy="171447"/>
          </a:xfrm>
        </p:grpSpPr>
        <p:sp>
          <p:nvSpPr>
            <p:cNvPr id="40" name="Freeform 40"/>
            <p:cNvSpPr/>
            <p:nvPr/>
          </p:nvSpPr>
          <p:spPr>
            <a:xfrm>
              <a:off x="285988" y="4459072"/>
              <a:ext cx="171447" cy="171447"/>
            </a:xfrm>
            <a:custGeom>
              <a:avLst/>
              <a:gdLst/>
              <a:ahLst/>
              <a:cxnLst/>
              <a:rect l="0" t="0" r="0" b="0"/>
              <a:pathLst>
                <a:path w="302905" h="302685">
                  <a:moveTo>
                    <a:pt x="151447" y="0"/>
                  </a:moveTo>
                  <a:cubicBezTo>
                    <a:pt x="67780" y="0"/>
                    <a:pt x="0" y="67780"/>
                    <a:pt x="0" y="151371"/>
                  </a:cubicBezTo>
                  <a:cubicBezTo>
                    <a:pt x="0" y="234982"/>
                    <a:pt x="67780" y="302685"/>
                    <a:pt x="151447" y="302685"/>
                  </a:cubicBezTo>
                  <a:cubicBezTo>
                    <a:pt x="235058" y="302685"/>
                    <a:pt x="302905" y="234991"/>
                    <a:pt x="302905" y="151381"/>
                  </a:cubicBezTo>
                  <a:cubicBezTo>
                    <a:pt x="302895" y="67780"/>
                    <a:pt x="235048" y="0"/>
                    <a:pt x="15144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TextBox 42"/>
          <p:cNvSpPr txBox="1"/>
          <p:nvPr/>
        </p:nvSpPr>
        <p:spPr>
          <a:xfrm rot="21600000">
            <a:off x="728663" y="4924901"/>
            <a:ext cx="2045407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9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Leveraging the DHSS Service Portfolio for strategic decisions</a:t>
            </a:r>
          </a:p>
        </p:txBody>
      </p:sp>
      <p:sp>
        <p:nvSpPr>
          <p:cNvPr id="43" name="TextBox 43"/>
          <p:cNvSpPr txBox="1"/>
          <p:nvPr/>
        </p:nvSpPr>
        <p:spPr>
          <a:xfrm rot="21600000">
            <a:off x="728663" y="4459072"/>
            <a:ext cx="1731092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Project Reimagine V2</a:t>
            </a:r>
          </a:p>
        </p:txBody>
      </p:sp>
      <p:sp>
        <p:nvSpPr>
          <p:cNvPr id="44" name="TextBox 44"/>
          <p:cNvSpPr txBox="1"/>
          <p:nvPr/>
        </p:nvSpPr>
        <p:spPr>
          <a:xfrm rot="21600000">
            <a:off x="728663" y="4697254"/>
            <a:ext cx="2304202" cy="2000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575"/>
              </a:lnSpc>
            </a:pPr>
            <a:r>
              <a:rPr lang="en-US" sz="1050" b="0" i="0" spc="150">
                <a:solidFill>
                  <a:srgbClr val="FFFFFF">
                    <a:alpha val="100000"/>
                  </a:srgbClr>
                </a:solidFill>
                <a:latin typeface="Abel"/>
              </a:rPr>
              <a:t>JUNE 2026</a:t>
            </a:r>
          </a:p>
        </p:txBody>
      </p:sp>
      <p:sp>
        <p:nvSpPr>
          <p:cNvPr id="45" name="TextBox 45"/>
          <p:cNvSpPr txBox="1"/>
          <p:nvPr/>
        </p:nvSpPr>
        <p:spPr>
          <a:xfrm rot="21600000">
            <a:off x="176246" y="155257"/>
            <a:ext cx="1712070" cy="1714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3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Project Timeline</a:t>
            </a:r>
          </a:p>
        </p:txBody>
      </p:sp>
      <p:sp>
        <p:nvSpPr>
          <p:cNvPr id="46" name="TextBox 46"/>
          <p:cNvSpPr txBox="1"/>
          <p:nvPr/>
        </p:nvSpPr>
        <p:spPr>
          <a:xfrm rot="21600000">
            <a:off x="3350962" y="193357"/>
            <a:ext cx="3826618" cy="266700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ctr">
              <a:lnSpc>
                <a:spcPts val="2100"/>
              </a:lnSpc>
            </a:pPr>
            <a:r>
              <a:rPr lang="en-US" sz="210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Strategic Decision-Making</a:t>
            </a:r>
          </a:p>
        </p:txBody>
      </p:sp>
      <p:sp>
        <p:nvSpPr>
          <p:cNvPr id="47" name="TextBox 47"/>
          <p:cNvSpPr txBox="1"/>
          <p:nvPr/>
        </p:nvSpPr>
        <p:spPr>
          <a:xfrm rot="21600000">
            <a:off x="3153289" y="5208994"/>
            <a:ext cx="940631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105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Indispensable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3346656" y="4468406"/>
            <a:ext cx="547719" cy="547719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3443297" y="4565066"/>
            <a:ext cx="354407" cy="354407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 rot="21600000">
            <a:off x="4236815" y="5208994"/>
            <a:ext cx="645245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105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Valuable</a:t>
            </a:r>
          </a:p>
        </p:txBody>
      </p:sp>
      <p:pic>
        <p:nvPicPr>
          <p:cNvPr id="51" name="Picture 51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4281726" y="4468406"/>
            <a:ext cx="547719" cy="54771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rot="21600000">
            <a:off x="4378414" y="4565066"/>
            <a:ext cx="354407" cy="354407"/>
          </a:xfrm>
          <a:prstGeom prst="rect">
            <a:avLst/>
          </a:prstGeom>
        </p:spPr>
      </p:pic>
      <p:sp>
        <p:nvSpPr>
          <p:cNvPr id="53" name="TextBox 53"/>
          <p:cNvSpPr txBox="1"/>
          <p:nvPr/>
        </p:nvSpPr>
        <p:spPr>
          <a:xfrm rot="21600000">
            <a:off x="5134985" y="5080406"/>
            <a:ext cx="521535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105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Great to Have</a:t>
            </a: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5120202" y="4425544"/>
            <a:ext cx="547719" cy="547719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 rot="21600000">
            <a:off x="5217395" y="4522746"/>
            <a:ext cx="354407" cy="354407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 rot="21600000">
            <a:off x="6777609" y="5208994"/>
            <a:ext cx="597617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105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Pause</a:t>
            </a:r>
          </a:p>
        </p:txBody>
      </p:sp>
      <p:pic>
        <p:nvPicPr>
          <p:cNvPr id="57" name="Picture 57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6799393" y="4468406"/>
            <a:ext cx="547719" cy="547719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9">
            <a:alphaModFix/>
          </a:blip>
          <a:srcRect/>
          <a:stretch>
            <a:fillRect/>
          </a:stretch>
        </p:blipFill>
        <p:spPr>
          <a:xfrm rot="21600000">
            <a:off x="6879965" y="4548959"/>
            <a:ext cx="386626" cy="386626"/>
          </a:xfrm>
          <a:prstGeom prst="rect">
            <a:avLst/>
          </a:prstGeom>
        </p:spPr>
      </p:pic>
      <p:sp>
        <p:nvSpPr>
          <p:cNvPr id="59" name="TextBox 59"/>
          <p:cNvSpPr txBox="1"/>
          <p:nvPr/>
        </p:nvSpPr>
        <p:spPr>
          <a:xfrm rot="21600000">
            <a:off x="5865647" y="5208994"/>
            <a:ext cx="721442" cy="1714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1365"/>
              </a:lnSpc>
            </a:pPr>
            <a:r>
              <a:rPr lang="en-US" sz="1050" b="1" i="0" spc="0">
                <a:solidFill>
                  <a:srgbClr val="012169">
                    <a:alpha val="100000"/>
                  </a:srgbClr>
                </a:solidFill>
                <a:latin typeface="Work Sans"/>
              </a:rPr>
              <a:t>Optional</a:t>
            </a: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5942533" y="4468406"/>
            <a:ext cx="547719" cy="547719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10">
            <a:alphaModFix/>
          </a:blip>
          <a:srcRect/>
          <a:stretch>
            <a:fillRect/>
          </a:stretch>
        </p:blipFill>
        <p:spPr>
          <a:xfrm rot="21600000">
            <a:off x="6005646" y="4533672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7620000" cy="5715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E6D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 rot="21600000">
            <a:off x="545382" y="2276475"/>
            <a:ext cx="2883702" cy="22860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15"/>
              </a:lnSpc>
            </a:pPr>
            <a:r>
              <a:rPr lang="en-US" sz="16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The SPARK Tool is...</a:t>
            </a:r>
          </a:p>
        </p:txBody>
      </p:sp>
      <p:cxnSp>
        <p:nvCxnSpPr>
          <p:cNvPr id="5" name="Straight Connector 5"/>
          <p:cNvCxnSpPr>
            <a:cxnSpLocks/>
          </p:cNvCxnSpPr>
          <p:nvPr/>
        </p:nvCxnSpPr>
        <p:spPr>
          <a:xfrm rot="5400000">
            <a:off x="2345560" y="3671888"/>
            <a:ext cx="2857500" cy="0"/>
          </a:xfrm>
          <a:prstGeom prst="line">
            <a:avLst/>
          </a:prstGeom>
          <a:ln w="28575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>
            <a:cxnSpLocks/>
          </p:cNvCxnSpPr>
          <p:nvPr/>
        </p:nvCxnSpPr>
        <p:spPr>
          <a:xfrm rot="21600000">
            <a:off x="345305" y="2624138"/>
            <a:ext cx="6877050" cy="0"/>
          </a:xfrm>
          <a:prstGeom prst="line">
            <a:avLst/>
          </a:prstGeom>
          <a:ln w="28575">
            <a:solidFill>
              <a:srgbClr val="FFFFFF">
                <a:alpha val="10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/>
          <p:nvPr/>
        </p:nvSpPr>
        <p:spPr>
          <a:xfrm rot="21600000">
            <a:off x="331070" y="2851785"/>
            <a:ext cx="3312270" cy="2190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Free to LPHAs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A "best of both worlds" approach blending elements of the PHAB Tool and the DHSS Service Portfolio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Uniquely tailored to public health in Missouri and LPHA needs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Adaptable to each LPHA's operations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In need of your feedback and piloting!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3983898" y="2276475"/>
            <a:ext cx="2883702" cy="22860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15"/>
              </a:lnSpc>
            </a:pPr>
            <a:r>
              <a:rPr lang="en-US" sz="16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The SPARK Tool is NOT...</a:t>
            </a:r>
          </a:p>
        </p:txBody>
      </p:sp>
      <p:sp>
        <p:nvSpPr>
          <p:cNvPr id="9" name="TextBox 9"/>
          <p:cNvSpPr txBox="1"/>
          <p:nvPr/>
        </p:nvSpPr>
        <p:spPr>
          <a:xfrm rot="21600000">
            <a:off x="3983860" y="2851785"/>
            <a:ext cx="3312270" cy="14668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Intended to make decisions for an LPHA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Your only source of analysis for programmatic or operational decisions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Required or mandatory for LPHAs</a:t>
            </a:r>
            <a:br>
              <a:rPr lang="en-US" sz="1200" b="1" dirty="0"/>
            </a:br>
            <a:endParaRPr lang="en-US" sz="1200" b="1" dirty="0"/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Intended for submission to DHSS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1476375" y="250507"/>
            <a:ext cx="4667250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7620000" cy="5715000"/>
            <a:chOff x="0" y="0"/>
            <a:chExt cx="7620000" cy="5715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620000" cy="571500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E6D">
                <a:alpha val="10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2590800" y="3181350"/>
            <a:ext cx="1152525" cy="18478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3667125" y="3181350"/>
            <a:ext cx="1152525" cy="1847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1476375" y="250507"/>
            <a:ext cx="4667250" cy="1638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600000">
            <a:off x="1552599" y="2324100"/>
            <a:ext cx="4522002" cy="371475"/>
          </a:xfrm>
          <a:prstGeom prst="rect">
            <a:avLst/>
          </a:prstGeom>
        </p:spPr>
        <p:txBody>
          <a:bodyPr lIns="0" tIns="36000" rIns="0" bIns="0" rtlCol="0" anchor="t"/>
          <a:lstStyle/>
          <a:p>
            <a:pPr algn="ctr">
              <a:lnSpc>
                <a:spcPts val="2888"/>
              </a:lnSpc>
            </a:pPr>
            <a:r>
              <a:rPr lang="en-US" sz="2625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Time for a sneak peek!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flipH="1">
            <a:off x="2390775" y="2547938"/>
            <a:ext cx="260985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16200000">
            <a:off x="5545389" y="3638492"/>
            <a:ext cx="1076325" cy="307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16200000">
            <a:off x="3419485" y="-3414789"/>
            <a:ext cx="781050" cy="76198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21600000">
            <a:off x="317182" y="275272"/>
            <a:ext cx="2883702" cy="276225"/>
          </a:xfrm>
          <a:prstGeom prst="rect">
            <a:avLst/>
          </a:prstGeom>
        </p:spPr>
        <p:txBody>
          <a:bodyPr lIns="0" tIns="28800" rIns="0" bIns="0" rtlCol="0" anchor="t"/>
          <a:lstStyle/>
          <a:p>
            <a:pPr algn="l">
              <a:lnSpc>
                <a:spcPts val="2145"/>
              </a:lnSpc>
            </a:pPr>
            <a:r>
              <a:rPr lang="en-US" sz="1950" b="1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Share Your Feedback</a:t>
            </a:r>
          </a:p>
        </p:txBody>
      </p:sp>
      <p:sp>
        <p:nvSpPr>
          <p:cNvPr id="5" name="TextBox 5"/>
          <p:cNvSpPr txBox="1"/>
          <p:nvPr/>
        </p:nvSpPr>
        <p:spPr>
          <a:xfrm rot="21600000">
            <a:off x="617220" y="1643063"/>
            <a:ext cx="3550452" cy="91440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Do you see yourself using this tool?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Do we have the right elements to consider for each program?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Are there too many considerations? Not enough?</a:t>
            </a:r>
          </a:p>
        </p:txBody>
      </p:sp>
      <p:sp>
        <p:nvSpPr>
          <p:cNvPr id="6" name="TextBox 6"/>
          <p:cNvSpPr txBox="1"/>
          <p:nvPr/>
        </p:nvSpPr>
        <p:spPr>
          <a:xfrm rot="21600000">
            <a:off x="822036" y="1276350"/>
            <a:ext cx="3140820" cy="22860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15"/>
              </a:lnSpc>
            </a:pPr>
            <a:r>
              <a:rPr lang="en-US" sz="1650" b="1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Content of the SPARK Tool</a:t>
            </a:r>
          </a:p>
        </p:txBody>
      </p:sp>
      <p:sp>
        <p:nvSpPr>
          <p:cNvPr id="7" name="TextBox 7"/>
          <p:cNvSpPr txBox="1"/>
          <p:nvPr/>
        </p:nvSpPr>
        <p:spPr>
          <a:xfrm rot="21600000">
            <a:off x="450532" y="3757613"/>
            <a:ext cx="3693327" cy="14668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Is the guidance clear?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Do you feel like you could use this tool as is? 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What other resources do you think you will need? 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What changes would you make to tailor it to your LPHA?</a:t>
            </a:r>
          </a:p>
          <a:p>
            <a:pPr marL="136000" lvl="0" indent="-112000" algn="l">
              <a:lnSpc>
                <a:spcPts val="1440"/>
              </a:lnSpc>
              <a:buSzPct val="150000"/>
              <a:buFont typeface="Montserrat"/>
              <a:buChar char="•"/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Do you see yourself involving your team or governing entity in the work?</a:t>
            </a:r>
          </a:p>
        </p:txBody>
      </p:sp>
      <p:sp>
        <p:nvSpPr>
          <p:cNvPr id="8" name="TextBox 8"/>
          <p:cNvSpPr txBox="1"/>
          <p:nvPr/>
        </p:nvSpPr>
        <p:spPr>
          <a:xfrm rot="21600000">
            <a:off x="841086" y="3190875"/>
            <a:ext cx="2912220" cy="457200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15"/>
              </a:lnSpc>
            </a:pPr>
            <a:r>
              <a:rPr lang="en-US" sz="1650" b="1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Process of Completing the SPARK Tool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4545321" y="781050"/>
            <a:ext cx="3105150" cy="385762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21600000">
            <a:off x="4893040" y="1985963"/>
            <a:ext cx="2388402" cy="2371725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440"/>
              </a:lnSpc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Help us refine and improve the beta version of the SPARK Tool! </a:t>
            </a:r>
          </a:p>
          <a:p>
            <a:pPr algn="ctr">
              <a:lnSpc>
                <a:spcPts val="1440"/>
              </a:lnSpc>
            </a:pPr>
            <a:endParaRPr lang="en-US" sz="1200" b="0" i="0" spc="0">
              <a:solidFill>
                <a:srgbClr val="303E6D">
                  <a:alpha val="100000"/>
                </a:srgbClr>
              </a:solidFill>
              <a:latin typeface="Montserrat"/>
            </a:endParaRPr>
          </a:p>
          <a:p>
            <a:pPr algn="ctr">
              <a:lnSpc>
                <a:spcPts val="1440"/>
              </a:lnSpc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Pilot participants would be asked to complete the SPARK Tool with their team or governing entity then report back to DHSS on the experience. </a:t>
            </a:r>
          </a:p>
          <a:p>
            <a:pPr algn="ctr">
              <a:lnSpc>
                <a:spcPts val="1440"/>
              </a:lnSpc>
            </a:pPr>
            <a:endParaRPr lang="en-US" sz="1200" b="0" i="0" spc="0">
              <a:solidFill>
                <a:srgbClr val="303E6D">
                  <a:alpha val="100000"/>
                </a:srgbClr>
              </a:solidFill>
              <a:latin typeface="Montserrat"/>
            </a:endParaRPr>
          </a:p>
          <a:p>
            <a:pPr algn="ctr">
              <a:lnSpc>
                <a:spcPts val="1440"/>
              </a:lnSpc>
            </a:pPr>
            <a:r>
              <a:rPr lang="en-US" sz="1200" b="0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Pilot feedback will shape the format of the SPARK Tool 1.0 release statewide. </a:t>
            </a:r>
          </a:p>
        </p:txBody>
      </p:sp>
      <p:sp>
        <p:nvSpPr>
          <p:cNvPr id="11" name="TextBox 11"/>
          <p:cNvSpPr txBox="1"/>
          <p:nvPr/>
        </p:nvSpPr>
        <p:spPr>
          <a:xfrm rot="21600000">
            <a:off x="5974137" y="1090613"/>
            <a:ext cx="1283502" cy="695325"/>
          </a:xfrm>
          <a:prstGeom prst="rect">
            <a:avLst/>
          </a:prstGeom>
        </p:spPr>
        <p:txBody>
          <a:bodyPr lIns="0" tIns="25200" rIns="0" bIns="0" rtlCol="0" anchor="t"/>
          <a:lstStyle/>
          <a:p>
            <a:pPr algn="ctr">
              <a:lnSpc>
                <a:spcPts val="1815"/>
              </a:lnSpc>
            </a:pPr>
            <a:r>
              <a:rPr lang="en-US" sz="1650" b="1" i="0" spc="0">
                <a:solidFill>
                  <a:srgbClr val="303E6D">
                    <a:alpha val="100000"/>
                  </a:srgbClr>
                </a:solidFill>
                <a:latin typeface="Montserrat"/>
              </a:rPr>
              <a:t>Pilot LPHAs Wanted!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600000">
            <a:off x="5002539" y="985838"/>
            <a:ext cx="914400" cy="9144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21600000">
            <a:off x="5493172" y="4852988"/>
            <a:ext cx="1788270" cy="5524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ctr">
              <a:lnSpc>
                <a:spcPts val="1440"/>
              </a:lnSpc>
            </a:pPr>
            <a:r>
              <a:rPr lang="en-US" sz="1200" b="0" i="0" spc="0">
                <a:solidFill>
                  <a:srgbClr val="FFFFFF">
                    <a:alpha val="100000"/>
                  </a:srgbClr>
                </a:solidFill>
                <a:latin typeface="Montserrat"/>
              </a:rPr>
              <a:t>Email Brenna and Daniel if you're interested!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5026343" y="4895850"/>
            <a:ext cx="466725" cy="466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Custom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Abel</vt:lpstr>
      <vt:lpstr>Montserrat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Davidson, Brenna</dc:creator>
  <cp:lastModifiedBy>Davidson, Brenna</cp:lastModifiedBy>
  <cp:revision>1</cp:revision>
  <dcterms:created xsi:type="dcterms:W3CDTF">2026-04-15T14:11:14Z</dcterms:created>
  <dcterms:modified xsi:type="dcterms:W3CDTF">2026-04-16T13:01:21Z</dcterms:modified>
</cp:coreProperties>
</file>