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0"/>
  </p:notesMasterIdLst>
  <p:handoutMasterIdLst>
    <p:handoutMasterId r:id="rId21"/>
  </p:handoutMasterIdLst>
  <p:sldIdLst>
    <p:sldId id="1730" r:id="rId2"/>
    <p:sldId id="1856" r:id="rId3"/>
    <p:sldId id="1857" r:id="rId4"/>
    <p:sldId id="1821" r:id="rId5"/>
    <p:sldId id="1864" r:id="rId6"/>
    <p:sldId id="1865" r:id="rId7"/>
    <p:sldId id="1867" r:id="rId8"/>
    <p:sldId id="1866" r:id="rId9"/>
    <p:sldId id="1868" r:id="rId10"/>
    <p:sldId id="1859" r:id="rId11"/>
    <p:sldId id="1861" r:id="rId12"/>
    <p:sldId id="1860" r:id="rId13"/>
    <p:sldId id="1863" r:id="rId14"/>
    <p:sldId id="1822" r:id="rId15"/>
    <p:sldId id="1862" r:id="rId16"/>
    <p:sldId id="1850" r:id="rId17"/>
    <p:sldId id="1858" r:id="rId18"/>
    <p:sldId id="183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8A"/>
    <a:srgbClr val="00727A"/>
    <a:srgbClr val="CD4A04"/>
    <a:srgbClr val="012169"/>
    <a:srgbClr val="008C95"/>
    <a:srgbClr val="A7C2DE"/>
    <a:srgbClr val="6AA8D9"/>
    <a:srgbClr val="1D8FCA"/>
    <a:srgbClr val="4A91B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86441" autoAdjust="0"/>
  </p:normalViewPr>
  <p:slideViewPr>
    <p:cSldViewPr snapToGrid="0" showGuides="1">
      <p:cViewPr varScale="1">
        <p:scale>
          <a:sx n="107" d="100"/>
          <a:sy n="107" d="100"/>
        </p:scale>
        <p:origin x="630" y="960"/>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1890"/>
    </p:cViewPr>
  </p:outlineViewPr>
  <p:notesTextViewPr>
    <p:cViewPr>
      <p:scale>
        <a:sx n="1" d="1"/>
        <a:sy n="1" d="1"/>
      </p:scale>
      <p:origin x="0" y="0"/>
    </p:cViewPr>
  </p:notesTextViewPr>
  <p:sorterViewPr>
    <p:cViewPr>
      <p:scale>
        <a:sx n="33" d="100"/>
        <a:sy n="33" d="100"/>
      </p:scale>
      <p:origin x="0" y="0"/>
    </p:cViewPr>
  </p:sorterViewPr>
  <p:notesViewPr>
    <p:cSldViewPr snapToGrid="0" showGuides="1">
      <p:cViewPr varScale="1">
        <p:scale>
          <a:sx n="81" d="100"/>
          <a:sy n="81" d="100"/>
        </p:scale>
        <p:origin x="302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2/3/2026</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a:t>
            </a:fld>
            <a:endParaRPr lang="en-MY"/>
          </a:p>
        </p:txBody>
      </p:sp>
    </p:spTree>
    <p:extLst>
      <p:ext uri="{BB962C8B-B14F-4D97-AF65-F5344CB8AC3E}">
        <p14:creationId xmlns:p14="http://schemas.microsoft.com/office/powerpoint/2010/main" val="48721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common myths the program receives phone calls about or that may be portrayed on a television show or movie. </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14</a:t>
            </a:fld>
            <a:endParaRPr lang="en-MY"/>
          </a:p>
        </p:txBody>
      </p:sp>
    </p:spTree>
    <p:extLst>
      <p:ext uri="{BB962C8B-B14F-4D97-AF65-F5344CB8AC3E}">
        <p14:creationId xmlns:p14="http://schemas.microsoft.com/office/powerpoint/2010/main" val="187603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EMT’s, Paramedic’s, and Doctor’s priority is to save life regardless of donor registry status.</a:t>
            </a:r>
          </a:p>
          <a:p>
            <a:r>
              <a:rPr lang="en-US" dirty="0"/>
              <a:t>Any person and any health status can be considered a potential donor, health status changes over time. The OPO will determine if your health prevents donation at the time of death.</a:t>
            </a:r>
          </a:p>
          <a:p>
            <a:r>
              <a:rPr lang="en-US" dirty="0"/>
              <a:t>Most religions see donation as the ultimate sacrifice and a selfless gift.</a:t>
            </a:r>
          </a:p>
          <a:p>
            <a:r>
              <a:rPr lang="en-US" dirty="0"/>
              <a:t>Living donors do not need to be family, in fact a recipient may not know their donor.</a:t>
            </a:r>
          </a:p>
          <a:p>
            <a:r>
              <a:rPr lang="en-US" dirty="0"/>
              <a:t>A person of any age can be a donor, there have been donors in their 90’s</a:t>
            </a:r>
          </a:p>
          <a:p>
            <a:r>
              <a:rPr lang="en-US" dirty="0"/>
              <a:t>Wealth and celebrity status are not part of the organ allocation process. Time on waiting list, severity of illness, blood type, size of organ, and geographic location are used to allocate organs.</a:t>
            </a:r>
          </a:p>
          <a:p>
            <a:r>
              <a:rPr lang="en-US" dirty="0"/>
              <a:t>Organ donation does not prevent open casket funerals, the OPO’s and funeral home take great care of the donor body.</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15</a:t>
            </a:fld>
            <a:endParaRPr lang="en-MY"/>
          </a:p>
        </p:txBody>
      </p:sp>
    </p:spTree>
    <p:extLst>
      <p:ext uri="{BB962C8B-B14F-4D97-AF65-F5344CB8AC3E}">
        <p14:creationId xmlns:p14="http://schemas.microsoft.com/office/powerpoint/2010/main" val="402434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ways to register to be an organ, eye, and tissue donor.</a:t>
            </a:r>
          </a:p>
          <a:p>
            <a:r>
              <a:rPr lang="en-US" dirty="0"/>
              <a:t>Simply say yes when asked if you want to be an organ donor at the driver’s license office. Be sure to say yes each time to keep your registration up to date. </a:t>
            </a:r>
          </a:p>
          <a:p>
            <a:r>
              <a:rPr lang="en-US" dirty="0"/>
              <a:t>Register online at www.DonateLifeMissouri.org</a:t>
            </a:r>
          </a:p>
          <a:p>
            <a:r>
              <a:rPr lang="en-US" dirty="0"/>
              <a:t>Request a paper enrollment form by calling 888-497-4564, paper forms are available online as well. </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16</a:t>
            </a:fld>
            <a:endParaRPr lang="en-MY"/>
          </a:p>
        </p:txBody>
      </p:sp>
    </p:spTree>
    <p:extLst>
      <p:ext uri="{BB962C8B-B14F-4D97-AF65-F5344CB8AC3E}">
        <p14:creationId xmlns:p14="http://schemas.microsoft.com/office/powerpoint/2010/main" val="397182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18</a:t>
            </a:fld>
            <a:endParaRPr lang="en-MY"/>
          </a:p>
        </p:txBody>
      </p:sp>
    </p:spTree>
    <p:extLst>
      <p:ext uri="{BB962C8B-B14F-4D97-AF65-F5344CB8AC3E}">
        <p14:creationId xmlns:p14="http://schemas.microsoft.com/office/powerpoint/2010/main" val="11213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a statewide, confidential registry of potential donors</a:t>
            </a:r>
          </a:p>
          <a:p>
            <a:r>
              <a:rPr lang="en-US" dirty="0"/>
              <a:t>Develop and implement statewide donation awareness programs for the education of the general public</a:t>
            </a:r>
          </a:p>
          <a:p>
            <a:r>
              <a:rPr lang="en-US" dirty="0"/>
              <a:t>Implement donation awareness programs within secondary schools</a:t>
            </a:r>
          </a:p>
          <a:p>
            <a:r>
              <a:rPr lang="en-US" dirty="0"/>
              <a:t>The Organ and Tissue Donor program works with partners across the state to increase organ, eye and tissue donation awareness. </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a:t>
            </a:fld>
            <a:endParaRPr lang="en-MY"/>
          </a:p>
        </p:txBody>
      </p:sp>
    </p:spTree>
    <p:extLst>
      <p:ext uri="{BB962C8B-B14F-4D97-AF65-F5344CB8AC3E}">
        <p14:creationId xmlns:p14="http://schemas.microsoft.com/office/powerpoint/2010/main" val="15821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1,688 Missourians are waiting for a life extending organ transplant. (as of 1/31/2026)</a:t>
            </a:r>
          </a:p>
          <a:p>
            <a:r>
              <a:rPr lang="en-US" dirty="0"/>
              <a:t>Kidneys represent highest need at 1,418 that is 84 percent of those on the transplant waiting list. </a:t>
            </a:r>
          </a:p>
          <a:p>
            <a:r>
              <a:rPr lang="en-US" dirty="0"/>
              <a:t>In the US 103,223 are on the wait list for an organ transplant (as of 2/20/2026, organ donor.gov)</a:t>
            </a:r>
          </a:p>
          <a:p>
            <a:r>
              <a:rPr lang="en-US" dirty="0"/>
              <a:t>Every day 17 people die while waiting, every 8 minutes a person is added to the wait list</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3</a:t>
            </a:fld>
            <a:endParaRPr lang="en-MY"/>
          </a:p>
        </p:txBody>
      </p:sp>
    </p:spTree>
    <p:extLst>
      <p:ext uri="{BB962C8B-B14F-4D97-AF65-F5344CB8AC3E}">
        <p14:creationId xmlns:p14="http://schemas.microsoft.com/office/powerpoint/2010/main" val="348187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donor can affect the lives of 75 or more people through organ, eye and tissue donation. </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4</a:t>
            </a:fld>
            <a:endParaRPr lang="en-MY"/>
          </a:p>
        </p:txBody>
      </p:sp>
    </p:spTree>
    <p:extLst>
      <p:ext uri="{BB962C8B-B14F-4D97-AF65-F5344CB8AC3E}">
        <p14:creationId xmlns:p14="http://schemas.microsoft.com/office/powerpoint/2010/main" val="213743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Corneas represent the most commonly recovered tissue.</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6</a:t>
            </a:fld>
            <a:endParaRPr lang="en-MY"/>
          </a:p>
        </p:txBody>
      </p:sp>
    </p:spTree>
    <p:extLst>
      <p:ext uri="{BB962C8B-B14F-4D97-AF65-F5344CB8AC3E}">
        <p14:creationId xmlns:p14="http://schemas.microsoft.com/office/powerpoint/2010/main" val="309646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OPO will access the Missouri and national registry to determine if the potential donor is registered. An individual does not need to be registered to become a donor.</a:t>
            </a:r>
          </a:p>
          <a:p>
            <a:endParaRPr lang="en-US" dirty="0"/>
          </a:p>
          <a:p>
            <a:r>
              <a:rPr lang="en-US" dirty="0"/>
              <a:t>Hospital staff and OPO staff are two different entities and should be treated as such. Hospital staff approaching families about donation can create mistrust of the healthcare team and reduce or eliminate the chance for donation.</a:t>
            </a:r>
          </a:p>
          <a:p>
            <a:endParaRPr lang="en-US" dirty="0"/>
          </a:p>
          <a:p>
            <a:r>
              <a:rPr lang="en-US" dirty="0"/>
              <a:t>Mid-America Transplant- Eastern Missouri, Western Illinois, and Northern Arkansas</a:t>
            </a:r>
          </a:p>
          <a:p>
            <a:r>
              <a:rPr lang="en-US" dirty="0"/>
              <a:t>Midwest Transplant Network- Western Missouri and Kansas</a:t>
            </a:r>
          </a:p>
          <a:p>
            <a:r>
              <a:rPr lang="en-US" dirty="0"/>
              <a:t>Saving Sight – Eye Bank, Missouri and Kansas</a:t>
            </a:r>
          </a:p>
          <a:p>
            <a:endParaRPr lang="en-US" dirty="0"/>
          </a:p>
          <a:p>
            <a:r>
              <a:rPr lang="en-US" dirty="0"/>
              <a:t>OPOs are regulated by CMS</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10</a:t>
            </a:fld>
            <a:endParaRPr lang="en-MY"/>
          </a:p>
        </p:txBody>
      </p:sp>
    </p:spTree>
    <p:extLst>
      <p:ext uri="{BB962C8B-B14F-4D97-AF65-F5344CB8AC3E}">
        <p14:creationId xmlns:p14="http://schemas.microsoft.com/office/powerpoint/2010/main" val="71461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of brain death must follow certain criteria: </a:t>
            </a:r>
          </a:p>
          <a:p>
            <a:endParaRPr lang="en-US" dirty="0"/>
          </a:p>
          <a:p>
            <a:r>
              <a:rPr lang="en-US" dirty="0"/>
              <a:t>Absence of response to noxious stimuli</a:t>
            </a:r>
          </a:p>
          <a:p>
            <a:r>
              <a:rPr lang="en-US" dirty="0"/>
              <a:t>GCS of 5 or less</a:t>
            </a:r>
          </a:p>
          <a:p>
            <a:r>
              <a:rPr lang="en-US" dirty="0"/>
              <a:t>Lack of spontaneous movement</a:t>
            </a:r>
          </a:p>
          <a:p>
            <a:r>
              <a:rPr lang="en-US" dirty="0"/>
              <a:t>Absence of pupillary response to bright light</a:t>
            </a:r>
          </a:p>
          <a:p>
            <a:r>
              <a:rPr lang="en-US" dirty="0"/>
              <a:t>Absence of corneal reflexes</a:t>
            </a:r>
          </a:p>
          <a:p>
            <a:r>
              <a:rPr lang="en-US" dirty="0"/>
              <a:t>Absence of </a:t>
            </a:r>
            <a:r>
              <a:rPr lang="en-US" dirty="0" err="1"/>
              <a:t>ocularvestibular</a:t>
            </a:r>
            <a:r>
              <a:rPr lang="en-US" dirty="0"/>
              <a:t> reflexes</a:t>
            </a:r>
          </a:p>
          <a:p>
            <a:r>
              <a:rPr lang="en-US" dirty="0"/>
              <a:t>Absence of respiratory effort</a:t>
            </a:r>
          </a:p>
          <a:p>
            <a:r>
              <a:rPr lang="en-US" dirty="0"/>
              <a:t>Failure of the heart to increase more than 5 beats after IV atropine</a:t>
            </a:r>
          </a:p>
          <a:p>
            <a:r>
              <a:rPr lang="en-US" dirty="0"/>
              <a:t>Nuclear medicine and perfusion testing may be performed as well</a:t>
            </a:r>
          </a:p>
          <a:p>
            <a:r>
              <a:rPr lang="en-US" dirty="0"/>
              <a:t>OPO staff and recovery surgeons/physicians do not perform or participate in determining brain death. </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11</a:t>
            </a:fld>
            <a:endParaRPr lang="en-MY"/>
          </a:p>
        </p:txBody>
      </p:sp>
    </p:spTree>
    <p:extLst>
      <p:ext uri="{BB962C8B-B14F-4D97-AF65-F5344CB8AC3E}">
        <p14:creationId xmlns:p14="http://schemas.microsoft.com/office/powerpoint/2010/main" val="137508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Controlled: Potential donor taken to OR and extubated with a predetermined mandatory waiting time after cessation of cardiac and respiratory function. If autoresuscitation occurs the patient will be moved back to the ICU or other designated area. If autoresuscitation does not occur organ recovery will begin. The organ recovery team is not present during </a:t>
            </a:r>
            <a:r>
              <a:rPr lang="en-US" dirty="0" err="1"/>
              <a:t>extubation</a:t>
            </a:r>
            <a:r>
              <a:rPr lang="en-US" dirty="0"/>
              <a:t> and wait time.</a:t>
            </a:r>
          </a:p>
          <a:p>
            <a:endParaRPr lang="en-US" dirty="0"/>
          </a:p>
          <a:p>
            <a:r>
              <a:rPr lang="en-US" dirty="0"/>
              <a:t>Uncontrolled: Death outside of the hospital, tissue is the primarily recovered from this type of donor.</a:t>
            </a:r>
          </a:p>
          <a:p>
            <a:endParaRPr lang="en-US" dirty="0"/>
          </a:p>
          <a:p>
            <a:r>
              <a:rPr lang="en-US" dirty="0"/>
              <a:t>DCD referral is only done when family or legal decision maker approaches hospital personnel about wanting to donate organs. This is not hospital initiated (referred by law).</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12</a:t>
            </a:fld>
            <a:endParaRPr lang="en-MY"/>
          </a:p>
        </p:txBody>
      </p:sp>
    </p:spTree>
    <p:extLst>
      <p:ext uri="{BB962C8B-B14F-4D97-AF65-F5344CB8AC3E}">
        <p14:creationId xmlns:p14="http://schemas.microsoft.com/office/powerpoint/2010/main" val="49844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donation is done through a transplant center, not through OPOs</a:t>
            </a:r>
          </a:p>
          <a:p>
            <a:r>
              <a:rPr lang="en-US" dirty="0"/>
              <a:t>Paired Donor.</a:t>
            </a:r>
          </a:p>
          <a:p>
            <a:r>
              <a:rPr lang="en-US" dirty="0"/>
              <a:t>Donor Chain.</a:t>
            </a:r>
          </a:p>
          <a:p>
            <a:r>
              <a:rPr lang="en-US" dirty="0"/>
              <a:t>Donor does not need to be relative and may or may not know recipient.</a:t>
            </a:r>
          </a:p>
          <a:p>
            <a:r>
              <a:rPr lang="en-US" dirty="0"/>
              <a:t>Social media has played a role in pairing live donors with recipients.</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13</a:t>
            </a:fld>
            <a:endParaRPr lang="en-MY"/>
          </a:p>
        </p:txBody>
      </p:sp>
    </p:spTree>
    <p:extLst>
      <p:ext uri="{BB962C8B-B14F-4D97-AF65-F5344CB8AC3E}">
        <p14:creationId xmlns:p14="http://schemas.microsoft.com/office/powerpoint/2010/main" val="94509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gradFill rotWithShape="1">
          <a:gsLst>
            <a:gs pos="57000">
              <a:schemeClr val="tx2"/>
            </a:gs>
            <a:gs pos="100000">
              <a:schemeClr val="accent2"/>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55A3-F49B-875D-FA1B-19EAA8C7612F}"/>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0934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Present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85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670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57000">
              <a:schemeClr val="tx1"/>
            </a:gs>
            <a:gs pos="100000">
              <a:schemeClr val="accent2"/>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A0481B-B5EB-4979-350B-106C12EBC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B8D8D0A1-791C-CCDC-279F-AC642EBAA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D171198-6C96-B2C9-D54F-E9E33C7C9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a:solidFill>
                  <a:schemeClr val="tx2"/>
                </a:solidFill>
              </a:defRPr>
            </a:lvl1pPr>
          </a:lstStyle>
          <a:p>
            <a:fld id="{ED87E6D5-2426-4671-A614-56611DB0E4DC}" type="datetime4">
              <a:rPr lang="en-US" smtClean="0"/>
              <a:pPr/>
              <a:t>March 2, 2026</a:t>
            </a:fld>
            <a:endParaRPr lang="en-US" dirty="0"/>
          </a:p>
        </p:txBody>
      </p:sp>
      <p:sp>
        <p:nvSpPr>
          <p:cNvPr id="6" name="Footer Placeholder 5">
            <a:extLst>
              <a:ext uri="{FF2B5EF4-FFF2-40B4-BE49-F238E27FC236}">
                <a16:creationId xmlns:a16="http://schemas.microsoft.com/office/drawing/2014/main" id="{F48F0CA1-A065-C941-F93D-F16F68337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2"/>
                </a:solidFill>
              </a:defRPr>
            </a:lvl1pPr>
          </a:lstStyle>
          <a:p>
            <a:r>
              <a:rPr lang="en-US"/>
              <a:t>Missouri Department of Health and Senior Services</a:t>
            </a:r>
            <a:endParaRPr lang="en-US" dirty="0"/>
          </a:p>
        </p:txBody>
      </p:sp>
      <p:sp>
        <p:nvSpPr>
          <p:cNvPr id="7" name="Slide Number Placeholder 6">
            <a:extLst>
              <a:ext uri="{FF2B5EF4-FFF2-40B4-BE49-F238E27FC236}">
                <a16:creationId xmlns:a16="http://schemas.microsoft.com/office/drawing/2014/main" id="{D6630452-3BF7-0530-DE4B-FEFDCA9A6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chemeClr val="tx2"/>
                </a:solidFill>
              </a:defRPr>
            </a:lvl1pPr>
          </a:lstStyle>
          <a:p>
            <a:fld id="{BE9CBE42-0246-464E-AB9A-22696FF3B31F}" type="slidenum">
              <a:rPr lang="en-US" smtClean="0"/>
              <a:pPr/>
              <a:t>‹#›</a:t>
            </a:fld>
            <a:endParaRPr lang="en-US"/>
          </a:p>
        </p:txBody>
      </p:sp>
    </p:spTree>
    <p:extLst>
      <p:ext uri="{BB962C8B-B14F-4D97-AF65-F5344CB8AC3E}">
        <p14:creationId xmlns:p14="http://schemas.microsoft.com/office/powerpoint/2010/main" val="3482271771"/>
      </p:ext>
    </p:extLst>
  </p:cSld>
  <p:clrMap bg1="dk1" tx1="lt1" bg2="dk2" tx2="lt2" accent1="accent1" accent2="accent2" accent3="accent3" accent4="accent4" accent5="accent5" accent6="accent6" hlink="hlink" folHlink="folHlink"/>
  <p:sldLayoutIdLst>
    <p:sldLayoutId id="2147483666" r:id="rId1"/>
    <p:sldLayoutId id="2147483663" r:id="rId2"/>
    <p:sldLayoutId id="2147483664" r:id="rId3"/>
  </p:sldLayoutIdLst>
  <p:hf hd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346" userDrawn="1">
          <p15:clr>
            <a:srgbClr val="000000"/>
          </p15:clr>
        </p15:guide>
        <p15:guide id="8" orient="horz" pos="3974" userDrawn="1">
          <p15:clr>
            <a:srgbClr val="000000"/>
          </p15:clr>
        </p15:guide>
        <p15:guide id="9" orient="horz" pos="2160" userDrawn="1">
          <p15:clr>
            <a:srgbClr val="000000"/>
          </p15:clr>
        </p15:guide>
        <p15:guide id="10" pos="3840" userDrawn="1">
          <p15:clr>
            <a:srgbClr val="000000"/>
          </p15:clr>
        </p15:guide>
        <p15:guide id="11" pos="211" userDrawn="1">
          <p15:clr>
            <a:srgbClr val="000000"/>
          </p15:clr>
        </p15:guide>
        <p15:guide id="12" pos="7469"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2"/>
            </a:gs>
            <a:gs pos="57000">
              <a:schemeClr val="tx2"/>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2ED-B67B-A056-9A68-4D2758E00A1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Title Slide</a:t>
            </a:r>
          </a:p>
        </p:txBody>
      </p:sp>
      <p:pic>
        <p:nvPicPr>
          <p:cNvPr id="3" name="Picture 2" descr="Missouri Department of Health and Senior Services Logo">
            <a:extLst>
              <a:ext uri="{FF2B5EF4-FFF2-40B4-BE49-F238E27FC236}">
                <a16:creationId xmlns:a16="http://schemas.microsoft.com/office/drawing/2014/main" id="{1C1143F1-D386-8572-99C3-24B969DE58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7171" y="1671286"/>
            <a:ext cx="8602459" cy="3441149"/>
          </a:xfrm>
          <a:prstGeom prst="rect">
            <a:avLst/>
          </a:prstGeom>
        </p:spPr>
      </p:pic>
      <p:sp>
        <p:nvSpPr>
          <p:cNvPr id="4" name="Rectangle 3">
            <a:extLst>
              <a:ext uri="{FF2B5EF4-FFF2-40B4-BE49-F238E27FC236}">
                <a16:creationId xmlns:a16="http://schemas.microsoft.com/office/drawing/2014/main" id="{457A0C80-0671-FDC7-5A54-B7862FB2A9E0}"/>
              </a:ext>
            </a:extLst>
          </p:cNvPr>
          <p:cNvSpPr/>
          <p:nvPr/>
        </p:nvSpPr>
        <p:spPr>
          <a:xfrm>
            <a:off x="3192779" y="5112435"/>
            <a:ext cx="6096000" cy="954107"/>
          </a:xfrm>
          <a:prstGeom prst="rect">
            <a:avLst/>
          </a:prstGeom>
        </p:spPr>
        <p:txBody>
          <a:bodyPr>
            <a:spAutoFit/>
          </a:bodyPr>
          <a:lstStyle/>
          <a:p>
            <a:pPr algn="ctr"/>
            <a:r>
              <a:rPr lang="en-MY" sz="2800" dirty="0" err="1">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rPr>
              <a:t>Health.Mo.Gov</a:t>
            </a:r>
            <a:endParaRPr lang="en-MY" sz="2800" dirty="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endParaRPr>
          </a:p>
          <a:p>
            <a:pPr algn="ctr"/>
            <a:r>
              <a:rPr lang="en-MY" sz="2800" dirty="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rPr>
              <a:t>DonateLifeMissouri.org</a:t>
            </a:r>
          </a:p>
        </p:txBody>
      </p:sp>
      <p:pic>
        <p:nvPicPr>
          <p:cNvPr id="5" name="Picture 4">
            <a:extLst>
              <a:ext uri="{FF2B5EF4-FFF2-40B4-BE49-F238E27FC236}">
                <a16:creationId xmlns:a16="http://schemas.microsoft.com/office/drawing/2014/main" id="{D58E72BA-2B94-5CA6-47CC-8C8FAB2978A6}"/>
              </a:ext>
            </a:extLst>
          </p:cNvPr>
          <p:cNvPicPr>
            <a:picLocks noChangeAspect="1"/>
          </p:cNvPicPr>
          <p:nvPr/>
        </p:nvPicPr>
        <p:blipFill>
          <a:blip r:embed="rId4"/>
          <a:stretch>
            <a:fillRect/>
          </a:stretch>
        </p:blipFill>
        <p:spPr>
          <a:xfrm>
            <a:off x="9922174" y="5112435"/>
            <a:ext cx="1634255" cy="1477024"/>
          </a:xfrm>
          <a:prstGeom prst="rect">
            <a:avLst/>
          </a:prstGeom>
        </p:spPr>
      </p:pic>
    </p:spTree>
    <p:extLst>
      <p:ext uri="{BB962C8B-B14F-4D97-AF65-F5344CB8AC3E}">
        <p14:creationId xmlns:p14="http://schemas.microsoft.com/office/powerpoint/2010/main" val="41377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tx1"/>
            </a:gs>
            <a:gs pos="100000">
              <a:schemeClr val="accent2"/>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2A01F-55A4-5547-1787-1DA46CCC945A}"/>
              </a:ext>
            </a:extLst>
          </p:cNvPr>
          <p:cNvPicPr>
            <a:picLocks noChangeAspect="1"/>
          </p:cNvPicPr>
          <p:nvPr/>
        </p:nvPicPr>
        <p:blipFill>
          <a:blip r:embed="rId3"/>
          <a:stretch>
            <a:fillRect/>
          </a:stretch>
        </p:blipFill>
        <p:spPr>
          <a:xfrm>
            <a:off x="5260365" y="460757"/>
            <a:ext cx="11132261" cy="664522"/>
          </a:xfrm>
          <a:prstGeom prst="rect">
            <a:avLst/>
          </a:prstGeom>
        </p:spPr>
      </p:pic>
      <p:sp>
        <p:nvSpPr>
          <p:cNvPr id="8" name="TextBox 7">
            <a:extLst>
              <a:ext uri="{FF2B5EF4-FFF2-40B4-BE49-F238E27FC236}">
                <a16:creationId xmlns:a16="http://schemas.microsoft.com/office/drawing/2014/main" id="{63AD58A1-4136-63F3-1B96-CDAF752F2D05}"/>
              </a:ext>
            </a:extLst>
          </p:cNvPr>
          <p:cNvSpPr txBox="1"/>
          <p:nvPr/>
        </p:nvSpPr>
        <p:spPr>
          <a:xfrm>
            <a:off x="1817942" y="2044005"/>
            <a:ext cx="10646228" cy="1384995"/>
          </a:xfrm>
          <a:prstGeom prst="rect">
            <a:avLst/>
          </a:prstGeom>
          <a:noFill/>
        </p:spPr>
        <p:txBody>
          <a:bodyPr wrap="square" rtlCol="0">
            <a:spAutoFit/>
          </a:bodyPr>
          <a:lstStyle/>
          <a:p>
            <a:pPr marL="285750" indent="-285750" defTabSz="457200">
              <a:buFont typeface="Wingdings" panose="05000000000000000000" pitchFamily="2" charset="2"/>
              <a:buChar char="§"/>
            </a:pPr>
            <a:r>
              <a:rPr lang="en-US" sz="2800" dirty="0">
                <a:solidFill>
                  <a:schemeClr val="bg1"/>
                </a:solidFill>
                <a:latin typeface="Gill Sans MT" panose="020B0502020104020203"/>
              </a:rPr>
              <a:t>Evaluate potential donors.</a:t>
            </a:r>
          </a:p>
          <a:p>
            <a:pPr marL="285750" indent="-285750" defTabSz="457200">
              <a:buFont typeface="Wingdings" panose="05000000000000000000" pitchFamily="2" charset="2"/>
              <a:buChar char="§"/>
            </a:pPr>
            <a:r>
              <a:rPr lang="en-US" sz="2800" dirty="0">
                <a:solidFill>
                  <a:schemeClr val="bg1"/>
                </a:solidFill>
                <a:latin typeface="Gill Sans MT" panose="020B0502020104020203"/>
              </a:rPr>
              <a:t>Determine if the Donor is in the Registry.</a:t>
            </a:r>
          </a:p>
          <a:p>
            <a:pPr marL="285750" indent="-285750" defTabSz="457200">
              <a:buFont typeface="Wingdings" panose="05000000000000000000" pitchFamily="2" charset="2"/>
              <a:buChar char="§"/>
            </a:pPr>
            <a:r>
              <a:rPr lang="en-US" sz="2800" dirty="0">
                <a:solidFill>
                  <a:schemeClr val="bg1"/>
                </a:solidFill>
                <a:latin typeface="Gill Sans MT" panose="020B0502020104020203"/>
              </a:rPr>
              <a:t>Discuss donation with families.</a:t>
            </a:r>
          </a:p>
        </p:txBody>
      </p:sp>
      <p:sp>
        <p:nvSpPr>
          <p:cNvPr id="12" name="TextBox 11">
            <a:extLst>
              <a:ext uri="{FF2B5EF4-FFF2-40B4-BE49-F238E27FC236}">
                <a16:creationId xmlns:a16="http://schemas.microsoft.com/office/drawing/2014/main" id="{0F7073FE-501D-6A58-B420-BDD28100D6CB}"/>
              </a:ext>
            </a:extLst>
          </p:cNvPr>
          <p:cNvSpPr txBox="1"/>
          <p:nvPr/>
        </p:nvSpPr>
        <p:spPr>
          <a:xfrm>
            <a:off x="1817942" y="3342276"/>
            <a:ext cx="8697658" cy="1815882"/>
          </a:xfrm>
          <a:prstGeom prst="rect">
            <a:avLst/>
          </a:prstGeom>
          <a:noFill/>
        </p:spPr>
        <p:txBody>
          <a:bodyPr wrap="square" rtlCol="0">
            <a:spAutoFit/>
          </a:bodyPr>
          <a:lstStyle/>
          <a:p>
            <a:pPr marL="285750" indent="-285750" defTabSz="457200">
              <a:buFont typeface="Wingdings" panose="05000000000000000000" pitchFamily="2" charset="2"/>
              <a:buChar char="§"/>
            </a:pPr>
            <a:r>
              <a:rPr lang="en-US" sz="2800" dirty="0">
                <a:solidFill>
                  <a:schemeClr val="bg1"/>
                </a:solidFill>
                <a:latin typeface="Gill Sans MT" panose="020B0502020104020203"/>
              </a:rPr>
              <a:t>Evaluation (medical and social medical history)</a:t>
            </a:r>
          </a:p>
          <a:p>
            <a:pPr marL="285750" indent="-285750" defTabSz="457200">
              <a:buFont typeface="Wingdings" panose="05000000000000000000" pitchFamily="2" charset="2"/>
              <a:buChar char="§"/>
            </a:pPr>
            <a:r>
              <a:rPr lang="en-US" sz="2800" dirty="0">
                <a:solidFill>
                  <a:schemeClr val="bg1"/>
                </a:solidFill>
                <a:latin typeface="Gill Sans MT" panose="020B0502020104020203"/>
              </a:rPr>
              <a:t>Arrange surgical removal of organs and tissue.</a:t>
            </a:r>
          </a:p>
          <a:p>
            <a:pPr marL="285750" indent="-285750" defTabSz="457200">
              <a:buFont typeface="Wingdings" panose="05000000000000000000" pitchFamily="2" charset="2"/>
              <a:buChar char="§"/>
            </a:pPr>
            <a:r>
              <a:rPr lang="en-US" sz="2800" dirty="0">
                <a:solidFill>
                  <a:schemeClr val="bg1"/>
                </a:solidFill>
                <a:latin typeface="Gill Sans MT" panose="020B0502020104020203"/>
              </a:rPr>
              <a:t>Coordinate with UNOS to place organs with recipients.</a:t>
            </a:r>
          </a:p>
          <a:p>
            <a:pPr marL="285750" indent="-285750" defTabSz="457200">
              <a:buFont typeface="Wingdings" panose="05000000000000000000" pitchFamily="2" charset="2"/>
              <a:buChar char="§"/>
            </a:pPr>
            <a:endParaRPr lang="en-US" sz="2800" dirty="0">
              <a:solidFill>
                <a:schemeClr val="bg1"/>
              </a:solidFill>
              <a:latin typeface="Gill Sans MT" panose="020B0502020104020203"/>
            </a:endParaRPr>
          </a:p>
        </p:txBody>
      </p:sp>
    </p:spTree>
    <p:extLst>
      <p:ext uri="{BB962C8B-B14F-4D97-AF65-F5344CB8AC3E}">
        <p14:creationId xmlns:p14="http://schemas.microsoft.com/office/powerpoint/2010/main" val="356935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3A19BE-495F-7EEB-1960-51E2297EF9BB}"/>
              </a:ext>
            </a:extLst>
          </p:cNvPr>
          <p:cNvPicPr>
            <a:picLocks noChangeAspect="1"/>
          </p:cNvPicPr>
          <p:nvPr/>
        </p:nvPicPr>
        <p:blipFill>
          <a:blip r:embed="rId3"/>
          <a:stretch>
            <a:fillRect/>
          </a:stretch>
        </p:blipFill>
        <p:spPr>
          <a:xfrm>
            <a:off x="537711" y="1313157"/>
            <a:ext cx="3962743" cy="3962743"/>
          </a:xfrm>
          <a:prstGeom prst="rect">
            <a:avLst/>
          </a:prstGeom>
        </p:spPr>
      </p:pic>
      <p:pic>
        <p:nvPicPr>
          <p:cNvPr id="3" name="Picture 2">
            <a:extLst>
              <a:ext uri="{FF2B5EF4-FFF2-40B4-BE49-F238E27FC236}">
                <a16:creationId xmlns:a16="http://schemas.microsoft.com/office/drawing/2014/main" id="{FD71A8A0-8F5B-3DAE-C43E-8D4339F1A405}"/>
              </a:ext>
            </a:extLst>
          </p:cNvPr>
          <p:cNvPicPr>
            <a:picLocks noChangeAspect="1"/>
          </p:cNvPicPr>
          <p:nvPr/>
        </p:nvPicPr>
        <p:blipFill>
          <a:blip r:embed="rId4"/>
          <a:stretch>
            <a:fillRect/>
          </a:stretch>
        </p:blipFill>
        <p:spPr>
          <a:xfrm>
            <a:off x="7691548" y="1313157"/>
            <a:ext cx="3889585" cy="3889585"/>
          </a:xfrm>
          <a:prstGeom prst="rect">
            <a:avLst/>
          </a:prstGeom>
        </p:spPr>
      </p:pic>
      <p:sp>
        <p:nvSpPr>
          <p:cNvPr id="4" name="TextBox 3">
            <a:extLst>
              <a:ext uri="{FF2B5EF4-FFF2-40B4-BE49-F238E27FC236}">
                <a16:creationId xmlns:a16="http://schemas.microsoft.com/office/drawing/2014/main" id="{F80DE6C9-1A7F-B3ED-A198-B6C426CD2B97}"/>
              </a:ext>
            </a:extLst>
          </p:cNvPr>
          <p:cNvSpPr txBox="1"/>
          <p:nvPr/>
        </p:nvSpPr>
        <p:spPr>
          <a:xfrm>
            <a:off x="4645091" y="1524813"/>
            <a:ext cx="2901820" cy="3539430"/>
          </a:xfrm>
          <a:prstGeom prst="rect">
            <a:avLst/>
          </a:prstGeom>
          <a:noFill/>
        </p:spPr>
        <p:txBody>
          <a:bodyPr wrap="square" rtlCol="0">
            <a:spAutoFit/>
          </a:bodyPr>
          <a:lstStyle/>
          <a:p>
            <a:r>
              <a:rPr lang="en-US" sz="3200" dirty="0">
                <a:solidFill>
                  <a:schemeClr val="bg1"/>
                </a:solidFill>
              </a:rPr>
              <a:t>Brain Death is irreversible cessation of all functions of the brain including the brain stem.</a:t>
            </a:r>
          </a:p>
        </p:txBody>
      </p:sp>
      <p:pic>
        <p:nvPicPr>
          <p:cNvPr id="5" name="Picture 4">
            <a:extLst>
              <a:ext uri="{FF2B5EF4-FFF2-40B4-BE49-F238E27FC236}">
                <a16:creationId xmlns:a16="http://schemas.microsoft.com/office/drawing/2014/main" id="{762D4A50-8094-4643-2CD3-6BAB19257899}"/>
              </a:ext>
            </a:extLst>
          </p:cNvPr>
          <p:cNvPicPr>
            <a:picLocks noChangeAspect="1"/>
          </p:cNvPicPr>
          <p:nvPr/>
        </p:nvPicPr>
        <p:blipFill>
          <a:blip r:embed="rId5"/>
          <a:stretch>
            <a:fillRect/>
          </a:stretch>
        </p:blipFill>
        <p:spPr>
          <a:xfrm>
            <a:off x="2708292" y="281821"/>
            <a:ext cx="11132261" cy="664522"/>
          </a:xfrm>
          <a:prstGeom prst="rect">
            <a:avLst/>
          </a:prstGeom>
        </p:spPr>
      </p:pic>
    </p:spTree>
    <p:extLst>
      <p:ext uri="{BB962C8B-B14F-4D97-AF65-F5344CB8AC3E}">
        <p14:creationId xmlns:p14="http://schemas.microsoft.com/office/powerpoint/2010/main" val="416163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FD3CA1-2493-97B6-92A5-75AFD9C2A0F5}"/>
              </a:ext>
            </a:extLst>
          </p:cNvPr>
          <p:cNvPicPr>
            <a:picLocks noChangeAspect="1"/>
          </p:cNvPicPr>
          <p:nvPr/>
        </p:nvPicPr>
        <p:blipFill>
          <a:blip r:embed="rId3"/>
          <a:stretch>
            <a:fillRect/>
          </a:stretch>
        </p:blipFill>
        <p:spPr>
          <a:xfrm>
            <a:off x="2333383" y="323597"/>
            <a:ext cx="11272481" cy="670618"/>
          </a:xfrm>
          <a:prstGeom prst="rect">
            <a:avLst/>
          </a:prstGeom>
        </p:spPr>
      </p:pic>
      <p:pic>
        <p:nvPicPr>
          <p:cNvPr id="3" name="Picture 2">
            <a:extLst>
              <a:ext uri="{FF2B5EF4-FFF2-40B4-BE49-F238E27FC236}">
                <a16:creationId xmlns:a16="http://schemas.microsoft.com/office/drawing/2014/main" id="{D5C659D1-6E7D-406F-6C34-A16C6ADC3F35}"/>
              </a:ext>
            </a:extLst>
          </p:cNvPr>
          <p:cNvPicPr>
            <a:picLocks noChangeAspect="1"/>
          </p:cNvPicPr>
          <p:nvPr/>
        </p:nvPicPr>
        <p:blipFill>
          <a:blip r:embed="rId4"/>
          <a:stretch>
            <a:fillRect/>
          </a:stretch>
        </p:blipFill>
        <p:spPr>
          <a:xfrm>
            <a:off x="5068896" y="1061012"/>
            <a:ext cx="6590347" cy="5291787"/>
          </a:xfrm>
          <a:prstGeom prst="rect">
            <a:avLst/>
          </a:prstGeom>
        </p:spPr>
      </p:pic>
      <p:sp>
        <p:nvSpPr>
          <p:cNvPr id="4" name="Content Placeholder 2">
            <a:extLst>
              <a:ext uri="{FF2B5EF4-FFF2-40B4-BE49-F238E27FC236}">
                <a16:creationId xmlns:a16="http://schemas.microsoft.com/office/drawing/2014/main" id="{83D90A6C-DA59-6551-5108-65ECE814273F}"/>
              </a:ext>
            </a:extLst>
          </p:cNvPr>
          <p:cNvSpPr txBox="1">
            <a:spLocks/>
          </p:cNvSpPr>
          <p:nvPr/>
        </p:nvSpPr>
        <p:spPr>
          <a:xfrm>
            <a:off x="581193" y="1294249"/>
            <a:ext cx="4387047" cy="456455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sz="4000" dirty="0"/>
              <a:t>Controlled</a:t>
            </a:r>
          </a:p>
          <a:p>
            <a:r>
              <a:rPr lang="en-US" sz="4000" dirty="0"/>
              <a:t>Uncontrolled</a:t>
            </a:r>
          </a:p>
          <a:p>
            <a:endParaRPr lang="en-US" dirty="0"/>
          </a:p>
        </p:txBody>
      </p:sp>
      <p:sp>
        <p:nvSpPr>
          <p:cNvPr id="6" name="Content Placeholder 2">
            <a:extLst>
              <a:ext uri="{FF2B5EF4-FFF2-40B4-BE49-F238E27FC236}">
                <a16:creationId xmlns:a16="http://schemas.microsoft.com/office/drawing/2014/main" id="{FC3DD36C-C902-CE82-5B85-D5DC446E6E97}"/>
              </a:ext>
            </a:extLst>
          </p:cNvPr>
          <p:cNvSpPr txBox="1">
            <a:spLocks/>
          </p:cNvSpPr>
          <p:nvPr/>
        </p:nvSpPr>
        <p:spPr>
          <a:xfrm>
            <a:off x="733593" y="1446649"/>
            <a:ext cx="4387047" cy="456455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rgbClr val="3D3D3D"/>
              </a:solidFill>
              <a:effectLst/>
              <a:uLnTx/>
              <a:uFillTx/>
              <a:ea typeface="+mn-ea"/>
              <a:cs typeface="+mn-cs"/>
            </a:endParaRP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4000" b="0" i="0" u="none" strike="noStrike" kern="1200" cap="none" spc="0" normalizeH="0" baseline="0" noProof="0" dirty="0">
                <a:ln>
                  <a:noFill/>
                </a:ln>
                <a:solidFill>
                  <a:schemeClr val="bg1"/>
                </a:solidFill>
                <a:effectLst/>
                <a:uLnTx/>
                <a:uFillTx/>
                <a:ea typeface="+mn-ea"/>
                <a:cs typeface="+mn-cs"/>
              </a:rPr>
              <a:t>Controlled</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4000" b="0" i="0" u="none" strike="noStrike" kern="1200" cap="none" spc="0" normalizeH="0" baseline="0" noProof="0" dirty="0">
                <a:ln>
                  <a:noFill/>
                </a:ln>
                <a:solidFill>
                  <a:schemeClr val="bg1"/>
                </a:solidFill>
                <a:effectLst/>
                <a:uLnTx/>
                <a:uFillTx/>
                <a:ea typeface="+mn-ea"/>
                <a:cs typeface="+mn-cs"/>
              </a:rPr>
              <a:t>Uncontrolled</a:t>
            </a:r>
          </a:p>
          <a:p>
            <a:pPr marL="0" marR="0" lvl="0" indent="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rgbClr val="3D3D3D"/>
              </a:solidFill>
              <a:effectLst/>
              <a:uLnTx/>
              <a:uFillTx/>
              <a:ea typeface="+mn-ea"/>
              <a:cs typeface="+mn-cs"/>
            </a:endParaRPr>
          </a:p>
        </p:txBody>
      </p:sp>
    </p:spTree>
    <p:extLst>
      <p:ext uri="{BB962C8B-B14F-4D97-AF65-F5344CB8AC3E}">
        <p14:creationId xmlns:p14="http://schemas.microsoft.com/office/powerpoint/2010/main" val="154122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FF4B06-AFCB-E8E2-5D2A-604F9980117E}"/>
              </a:ext>
            </a:extLst>
          </p:cNvPr>
          <p:cNvPicPr>
            <a:picLocks noChangeAspect="1"/>
          </p:cNvPicPr>
          <p:nvPr/>
        </p:nvPicPr>
        <p:blipFill>
          <a:blip r:embed="rId3"/>
          <a:stretch>
            <a:fillRect/>
          </a:stretch>
        </p:blipFill>
        <p:spPr>
          <a:xfrm>
            <a:off x="5041624" y="314991"/>
            <a:ext cx="11181033" cy="670618"/>
          </a:xfrm>
          <a:prstGeom prst="rect">
            <a:avLst/>
          </a:prstGeom>
        </p:spPr>
      </p:pic>
      <p:pic>
        <p:nvPicPr>
          <p:cNvPr id="3" name="Picture 2">
            <a:extLst>
              <a:ext uri="{FF2B5EF4-FFF2-40B4-BE49-F238E27FC236}">
                <a16:creationId xmlns:a16="http://schemas.microsoft.com/office/drawing/2014/main" id="{CCD64450-ABA2-7751-AF41-20D7516872CC}"/>
              </a:ext>
            </a:extLst>
          </p:cNvPr>
          <p:cNvPicPr>
            <a:picLocks noChangeAspect="1"/>
          </p:cNvPicPr>
          <p:nvPr/>
        </p:nvPicPr>
        <p:blipFill>
          <a:blip r:embed="rId4"/>
          <a:stretch>
            <a:fillRect/>
          </a:stretch>
        </p:blipFill>
        <p:spPr>
          <a:xfrm>
            <a:off x="1261645" y="1705538"/>
            <a:ext cx="4297907" cy="2348856"/>
          </a:xfrm>
          <a:prstGeom prst="rect">
            <a:avLst/>
          </a:prstGeom>
        </p:spPr>
      </p:pic>
      <p:pic>
        <p:nvPicPr>
          <p:cNvPr id="4" name="Picture 3">
            <a:extLst>
              <a:ext uri="{FF2B5EF4-FFF2-40B4-BE49-F238E27FC236}">
                <a16:creationId xmlns:a16="http://schemas.microsoft.com/office/drawing/2014/main" id="{9F42B018-59ED-5DD6-F4FF-5915121C52B1}"/>
              </a:ext>
            </a:extLst>
          </p:cNvPr>
          <p:cNvPicPr>
            <a:picLocks noChangeAspect="1"/>
          </p:cNvPicPr>
          <p:nvPr/>
        </p:nvPicPr>
        <p:blipFill>
          <a:blip r:embed="rId5"/>
          <a:stretch>
            <a:fillRect/>
          </a:stretch>
        </p:blipFill>
        <p:spPr>
          <a:xfrm>
            <a:off x="7491818" y="3864753"/>
            <a:ext cx="3828620" cy="2548349"/>
          </a:xfrm>
          <a:prstGeom prst="rect">
            <a:avLst/>
          </a:prstGeom>
        </p:spPr>
      </p:pic>
      <p:sp>
        <p:nvSpPr>
          <p:cNvPr id="5" name="TextBox 4">
            <a:extLst>
              <a:ext uri="{FF2B5EF4-FFF2-40B4-BE49-F238E27FC236}">
                <a16:creationId xmlns:a16="http://schemas.microsoft.com/office/drawing/2014/main" id="{CE018B00-4E2C-C4E4-9B5A-2D27CDD81ADB}"/>
              </a:ext>
            </a:extLst>
          </p:cNvPr>
          <p:cNvSpPr txBox="1"/>
          <p:nvPr/>
        </p:nvSpPr>
        <p:spPr>
          <a:xfrm>
            <a:off x="6724165" y="1494971"/>
            <a:ext cx="5011387" cy="1384995"/>
          </a:xfrm>
          <a:prstGeom prst="rect">
            <a:avLst/>
          </a:prstGeom>
          <a:noFill/>
        </p:spPr>
        <p:txBody>
          <a:bodyPr wrap="square" rtlCol="0">
            <a:spAutoFit/>
          </a:bodyPr>
          <a:lstStyle/>
          <a:p>
            <a:pPr defTabSz="457200"/>
            <a:r>
              <a:rPr lang="en-US" sz="2800" dirty="0">
                <a:solidFill>
                  <a:schemeClr val="bg1"/>
                </a:solidFill>
              </a:rPr>
              <a:t>The kidney is the most commonly transplanted organ from a living organ donor.</a:t>
            </a:r>
          </a:p>
        </p:txBody>
      </p:sp>
      <p:sp>
        <p:nvSpPr>
          <p:cNvPr id="6" name="TextBox 5">
            <a:extLst>
              <a:ext uri="{FF2B5EF4-FFF2-40B4-BE49-F238E27FC236}">
                <a16:creationId xmlns:a16="http://schemas.microsoft.com/office/drawing/2014/main" id="{0A41FE12-2E6B-DAD6-5F9E-016086538499}"/>
              </a:ext>
            </a:extLst>
          </p:cNvPr>
          <p:cNvSpPr txBox="1"/>
          <p:nvPr/>
        </p:nvSpPr>
        <p:spPr>
          <a:xfrm>
            <a:off x="740665" y="4750367"/>
            <a:ext cx="6258236" cy="461665"/>
          </a:xfrm>
          <a:prstGeom prst="rect">
            <a:avLst/>
          </a:prstGeom>
          <a:noFill/>
        </p:spPr>
        <p:txBody>
          <a:bodyPr wrap="square" rtlCol="0">
            <a:spAutoFit/>
          </a:bodyPr>
          <a:lstStyle/>
          <a:p>
            <a:pPr defTabSz="457200"/>
            <a:r>
              <a:rPr lang="en-US" sz="2400" dirty="0">
                <a:solidFill>
                  <a:schemeClr val="bg1"/>
                </a:solidFill>
              </a:rPr>
              <a:t>The donor does not need to be a relative!</a:t>
            </a:r>
          </a:p>
        </p:txBody>
      </p:sp>
    </p:spTree>
    <p:extLst>
      <p:ext uri="{BB962C8B-B14F-4D97-AF65-F5344CB8AC3E}">
        <p14:creationId xmlns:p14="http://schemas.microsoft.com/office/powerpoint/2010/main" val="17030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2"/>
            </a:gs>
            <a:gs pos="57000">
              <a:schemeClr val="tx2"/>
            </a:gs>
          </a:gsLst>
          <a:lin ang="54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901DF-9A29-CB2A-27BA-48AE6471F849}"/>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7" name="Picture 6">
            <a:extLst>
              <a:ext uri="{FF2B5EF4-FFF2-40B4-BE49-F238E27FC236}">
                <a16:creationId xmlns:a16="http://schemas.microsoft.com/office/drawing/2014/main" id="{F9AC1BF5-6960-EAD5-0F87-6ABCA4D39BEB}"/>
              </a:ext>
            </a:extLst>
          </p:cNvPr>
          <p:cNvPicPr>
            <a:picLocks noChangeAspect="1"/>
          </p:cNvPicPr>
          <p:nvPr/>
        </p:nvPicPr>
        <p:blipFill>
          <a:blip r:embed="rId3"/>
          <a:stretch>
            <a:fillRect/>
          </a:stretch>
        </p:blipFill>
        <p:spPr>
          <a:xfrm>
            <a:off x="1496169" y="1648813"/>
            <a:ext cx="9199661" cy="3560373"/>
          </a:xfrm>
          <a:prstGeom prst="rect">
            <a:avLst/>
          </a:prstGeom>
        </p:spPr>
      </p:pic>
      <p:pic>
        <p:nvPicPr>
          <p:cNvPr id="10" name="Picture 9">
            <a:extLst>
              <a:ext uri="{FF2B5EF4-FFF2-40B4-BE49-F238E27FC236}">
                <a16:creationId xmlns:a16="http://schemas.microsoft.com/office/drawing/2014/main" id="{BD93BDC9-7314-FC8A-32CF-29017BC3F7AF}"/>
              </a:ext>
            </a:extLst>
          </p:cNvPr>
          <p:cNvPicPr>
            <a:picLocks noChangeAspect="1"/>
          </p:cNvPicPr>
          <p:nvPr/>
        </p:nvPicPr>
        <p:blipFill>
          <a:blip r:embed="rId4"/>
          <a:stretch>
            <a:fillRect/>
          </a:stretch>
        </p:blipFill>
        <p:spPr>
          <a:xfrm>
            <a:off x="2570604" y="2201990"/>
            <a:ext cx="2658086" cy="2310584"/>
          </a:xfrm>
          <a:prstGeom prst="rect">
            <a:avLst/>
          </a:prstGeom>
        </p:spPr>
      </p:pic>
      <p:pic>
        <p:nvPicPr>
          <p:cNvPr id="12" name="Picture 11">
            <a:extLst>
              <a:ext uri="{FF2B5EF4-FFF2-40B4-BE49-F238E27FC236}">
                <a16:creationId xmlns:a16="http://schemas.microsoft.com/office/drawing/2014/main" id="{7D072FE0-5F94-B487-1DDB-166312A7A6D7}"/>
              </a:ext>
            </a:extLst>
          </p:cNvPr>
          <p:cNvPicPr>
            <a:picLocks noChangeAspect="1"/>
          </p:cNvPicPr>
          <p:nvPr/>
        </p:nvPicPr>
        <p:blipFill>
          <a:blip r:embed="rId5"/>
          <a:stretch>
            <a:fillRect/>
          </a:stretch>
        </p:blipFill>
        <p:spPr>
          <a:xfrm>
            <a:off x="5228690" y="2288948"/>
            <a:ext cx="5383235" cy="2280102"/>
          </a:xfrm>
          <a:prstGeom prst="rect">
            <a:avLst/>
          </a:prstGeom>
        </p:spPr>
      </p:pic>
    </p:spTree>
    <p:extLst>
      <p:ext uri="{BB962C8B-B14F-4D97-AF65-F5344CB8AC3E}">
        <p14:creationId xmlns:p14="http://schemas.microsoft.com/office/powerpoint/2010/main" val="396775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29942C3-B19A-DFD7-E928-50B6F632AC6A}"/>
              </a:ext>
            </a:extLst>
          </p:cNvPr>
          <p:cNvSpPr txBox="1">
            <a:spLocks/>
          </p:cNvSpPr>
          <p:nvPr/>
        </p:nvSpPr>
        <p:spPr>
          <a:xfrm>
            <a:off x="581192" y="1294249"/>
            <a:ext cx="11029615" cy="456455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ea typeface="+mn-ea"/>
                <a:cs typeface="+mn-cs"/>
              </a:rPr>
              <a:t>If doctors and EMT/Paramedics know I am a  donor they will not save my life.</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ea typeface="+mn-ea"/>
                <a:cs typeface="+mn-cs"/>
              </a:rPr>
              <a:t>Only healthy people can donate organs and tissue.</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ea typeface="+mn-ea"/>
                <a:cs typeface="+mn-cs"/>
              </a:rPr>
              <a:t>Many religions forbid organ and tissue donation.</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ea typeface="+mn-ea"/>
                <a:cs typeface="+mn-cs"/>
              </a:rPr>
              <a:t>Living donors must be family.</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ea typeface="+mn-ea"/>
                <a:cs typeface="+mn-cs"/>
              </a:rPr>
              <a:t>Only the young can be organ and tissue donors.</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ea typeface="+mn-ea"/>
                <a:cs typeface="+mn-cs"/>
              </a:rPr>
              <a:t>Only those that are wealthy or have celebrity status can receive an organ transplant.</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ea typeface="+mn-ea"/>
                <a:cs typeface="+mn-cs"/>
              </a:rPr>
              <a:t>Open casket funerals can not take place after organ donation.</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endParaRPr kumimoji="0" lang="en-US" sz="1800" b="0" i="0" u="none" strike="noStrike" kern="1200" cap="none" spc="0" normalizeH="0" baseline="0" noProof="0" dirty="0">
              <a:ln>
                <a:noFill/>
              </a:ln>
              <a:solidFill>
                <a:srgbClr val="3D3D3D"/>
              </a:solidFill>
              <a:effectLst/>
              <a:uLnTx/>
              <a:uFillTx/>
              <a:ea typeface="+mn-ea"/>
              <a:cs typeface="+mn-cs"/>
            </a:endParaRPr>
          </a:p>
        </p:txBody>
      </p:sp>
    </p:spTree>
    <p:extLst>
      <p:ext uri="{BB962C8B-B14F-4D97-AF65-F5344CB8AC3E}">
        <p14:creationId xmlns:p14="http://schemas.microsoft.com/office/powerpoint/2010/main" val="226809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028280-BFAB-9A5C-47A0-8F4073A7551F}"/>
              </a:ext>
            </a:extLst>
          </p:cNvPr>
          <p:cNvSpPr txBox="1">
            <a:spLocks noGrp="1"/>
          </p:cNvSpPr>
          <p:nvPr>
            <p:ph type="title"/>
          </p:nvPr>
        </p:nvSpPr>
        <p:spPr>
          <a:xfrm>
            <a:off x="0" y="515938"/>
            <a:ext cx="12192000" cy="515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latin typeface="Arial Black" panose="020B0A04020102020204" pitchFamily="34" charset="0"/>
              </a:rPr>
              <a:t>Accessible Line Chart</a:t>
            </a:r>
            <a:endParaRPr kumimoji="0" lang="en-US" sz="3600" b="0"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5" name="Subtitle 2">
            <a:extLst>
              <a:ext uri="{FF2B5EF4-FFF2-40B4-BE49-F238E27FC236}">
                <a16:creationId xmlns:a16="http://schemas.microsoft.com/office/drawing/2014/main" id="{47F5BA42-1C9E-BBFE-2B4B-2F5895997526}"/>
              </a:ext>
            </a:extLst>
          </p:cNvPr>
          <p:cNvSpPr txBox="1">
            <a:spLocks/>
          </p:cNvSpPr>
          <p:nvPr/>
        </p:nvSpPr>
        <p:spPr>
          <a:xfrm>
            <a:off x="1524000" y="1051932"/>
            <a:ext cx="9144000" cy="319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MY" sz="1800" dirty="0">
                <a:latin typeface="Arial" panose="020B0604020202020204" pitchFamily="34" charset="0"/>
                <a:cs typeface="Arial" panose="020B0604020202020204" pitchFamily="34" charset="0"/>
              </a:rPr>
              <a:t>Insert your awesome subtitle here</a:t>
            </a:r>
          </a:p>
        </p:txBody>
      </p:sp>
      <p:sp>
        <p:nvSpPr>
          <p:cNvPr id="6" name="Rectangle 5">
            <a:extLst>
              <a:ext uri="{FF2B5EF4-FFF2-40B4-BE49-F238E27FC236}">
                <a16:creationId xmlns:a16="http://schemas.microsoft.com/office/drawing/2014/main" id="{90AD7AF8-6BF3-FBAB-111C-BDEA8DDEC51B}"/>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 name="Picture 2">
            <a:extLst>
              <a:ext uri="{FF2B5EF4-FFF2-40B4-BE49-F238E27FC236}">
                <a16:creationId xmlns:a16="http://schemas.microsoft.com/office/drawing/2014/main" id="{BBCF27D1-EA5D-2606-1E6C-B306BBC2E03C}"/>
              </a:ext>
            </a:extLst>
          </p:cNvPr>
          <p:cNvPicPr>
            <a:picLocks noChangeAspect="1"/>
          </p:cNvPicPr>
          <p:nvPr/>
        </p:nvPicPr>
        <p:blipFill>
          <a:blip r:embed="rId3"/>
          <a:stretch>
            <a:fillRect/>
          </a:stretch>
        </p:blipFill>
        <p:spPr>
          <a:xfrm>
            <a:off x="2503370" y="643236"/>
            <a:ext cx="6754953" cy="1457070"/>
          </a:xfrm>
          <a:prstGeom prst="rect">
            <a:avLst/>
          </a:prstGeom>
        </p:spPr>
      </p:pic>
      <p:pic>
        <p:nvPicPr>
          <p:cNvPr id="7" name="Picture 6">
            <a:extLst>
              <a:ext uri="{FF2B5EF4-FFF2-40B4-BE49-F238E27FC236}">
                <a16:creationId xmlns:a16="http://schemas.microsoft.com/office/drawing/2014/main" id="{B2B10E1B-E89F-65F2-F66C-E05328B7C68A}"/>
              </a:ext>
            </a:extLst>
          </p:cNvPr>
          <p:cNvPicPr>
            <a:picLocks noChangeAspect="1"/>
          </p:cNvPicPr>
          <p:nvPr/>
        </p:nvPicPr>
        <p:blipFill>
          <a:blip r:embed="rId4"/>
          <a:stretch>
            <a:fillRect/>
          </a:stretch>
        </p:blipFill>
        <p:spPr>
          <a:xfrm>
            <a:off x="2503370" y="2239094"/>
            <a:ext cx="2438611" cy="2432515"/>
          </a:xfrm>
          <a:prstGeom prst="rect">
            <a:avLst/>
          </a:prstGeom>
        </p:spPr>
      </p:pic>
      <p:pic>
        <p:nvPicPr>
          <p:cNvPr id="8" name="Picture 7">
            <a:extLst>
              <a:ext uri="{FF2B5EF4-FFF2-40B4-BE49-F238E27FC236}">
                <a16:creationId xmlns:a16="http://schemas.microsoft.com/office/drawing/2014/main" id="{3EE6F466-B30F-63DE-4539-900BC73A0876}"/>
              </a:ext>
            </a:extLst>
          </p:cNvPr>
          <p:cNvPicPr>
            <a:picLocks noChangeAspect="1"/>
          </p:cNvPicPr>
          <p:nvPr/>
        </p:nvPicPr>
        <p:blipFill>
          <a:blip r:embed="rId5"/>
          <a:stretch>
            <a:fillRect/>
          </a:stretch>
        </p:blipFill>
        <p:spPr>
          <a:xfrm>
            <a:off x="4518105" y="2239094"/>
            <a:ext cx="2438611" cy="2432515"/>
          </a:xfrm>
          <a:prstGeom prst="rect">
            <a:avLst/>
          </a:prstGeom>
        </p:spPr>
      </p:pic>
      <p:pic>
        <p:nvPicPr>
          <p:cNvPr id="10" name="Picture 9">
            <a:extLst>
              <a:ext uri="{FF2B5EF4-FFF2-40B4-BE49-F238E27FC236}">
                <a16:creationId xmlns:a16="http://schemas.microsoft.com/office/drawing/2014/main" id="{B4F62A82-86BB-ACC3-A32B-7EFED29AD804}"/>
              </a:ext>
            </a:extLst>
          </p:cNvPr>
          <p:cNvPicPr>
            <a:picLocks noChangeAspect="1"/>
          </p:cNvPicPr>
          <p:nvPr/>
        </p:nvPicPr>
        <p:blipFill>
          <a:blip r:embed="rId6"/>
          <a:stretch>
            <a:fillRect/>
          </a:stretch>
        </p:blipFill>
        <p:spPr>
          <a:xfrm>
            <a:off x="6606883" y="2227604"/>
            <a:ext cx="2438611" cy="2432515"/>
          </a:xfrm>
          <a:prstGeom prst="rect">
            <a:avLst/>
          </a:prstGeom>
        </p:spPr>
      </p:pic>
      <p:pic>
        <p:nvPicPr>
          <p:cNvPr id="11" name="Picture 10">
            <a:extLst>
              <a:ext uri="{FF2B5EF4-FFF2-40B4-BE49-F238E27FC236}">
                <a16:creationId xmlns:a16="http://schemas.microsoft.com/office/drawing/2014/main" id="{41DDC88C-514F-EE30-A66E-01D117723822}"/>
              </a:ext>
            </a:extLst>
          </p:cNvPr>
          <p:cNvPicPr>
            <a:picLocks noChangeAspect="1"/>
          </p:cNvPicPr>
          <p:nvPr/>
        </p:nvPicPr>
        <p:blipFill>
          <a:blip r:embed="rId7"/>
          <a:stretch>
            <a:fillRect/>
          </a:stretch>
        </p:blipFill>
        <p:spPr>
          <a:xfrm>
            <a:off x="3105761" y="2810995"/>
            <a:ext cx="1920406" cy="1316850"/>
          </a:xfrm>
          <a:prstGeom prst="rect">
            <a:avLst/>
          </a:prstGeom>
        </p:spPr>
      </p:pic>
      <p:pic>
        <p:nvPicPr>
          <p:cNvPr id="12" name="Picture 11">
            <a:extLst>
              <a:ext uri="{FF2B5EF4-FFF2-40B4-BE49-F238E27FC236}">
                <a16:creationId xmlns:a16="http://schemas.microsoft.com/office/drawing/2014/main" id="{1DED4F00-96C3-36E3-8274-95A9412F0A7D}"/>
              </a:ext>
            </a:extLst>
          </p:cNvPr>
          <p:cNvPicPr>
            <a:picLocks noChangeAspect="1"/>
          </p:cNvPicPr>
          <p:nvPr/>
        </p:nvPicPr>
        <p:blipFill>
          <a:blip r:embed="rId8"/>
          <a:stretch>
            <a:fillRect/>
          </a:stretch>
        </p:blipFill>
        <p:spPr>
          <a:xfrm>
            <a:off x="5234306" y="3179042"/>
            <a:ext cx="1164437" cy="499915"/>
          </a:xfrm>
          <a:prstGeom prst="rect">
            <a:avLst/>
          </a:prstGeom>
        </p:spPr>
      </p:pic>
      <p:pic>
        <p:nvPicPr>
          <p:cNvPr id="13" name="Picture 12">
            <a:extLst>
              <a:ext uri="{FF2B5EF4-FFF2-40B4-BE49-F238E27FC236}">
                <a16:creationId xmlns:a16="http://schemas.microsoft.com/office/drawing/2014/main" id="{B4F29F26-C031-C763-F914-ECCB262BC3BB}"/>
              </a:ext>
            </a:extLst>
          </p:cNvPr>
          <p:cNvPicPr>
            <a:picLocks noChangeAspect="1"/>
          </p:cNvPicPr>
          <p:nvPr/>
        </p:nvPicPr>
        <p:blipFill>
          <a:blip r:embed="rId9"/>
          <a:stretch>
            <a:fillRect/>
          </a:stretch>
        </p:blipFill>
        <p:spPr>
          <a:xfrm>
            <a:off x="7164855" y="2860940"/>
            <a:ext cx="1987468" cy="1322947"/>
          </a:xfrm>
          <a:prstGeom prst="rect">
            <a:avLst/>
          </a:prstGeom>
        </p:spPr>
      </p:pic>
      <p:pic>
        <p:nvPicPr>
          <p:cNvPr id="14" name="Picture 13">
            <a:extLst>
              <a:ext uri="{FF2B5EF4-FFF2-40B4-BE49-F238E27FC236}">
                <a16:creationId xmlns:a16="http://schemas.microsoft.com/office/drawing/2014/main" id="{C0B95518-BEC9-3040-8A84-53B4B448621A}"/>
              </a:ext>
            </a:extLst>
          </p:cNvPr>
          <p:cNvPicPr>
            <a:picLocks noChangeAspect="1"/>
          </p:cNvPicPr>
          <p:nvPr/>
        </p:nvPicPr>
        <p:blipFill>
          <a:blip r:embed="rId10"/>
          <a:stretch>
            <a:fillRect/>
          </a:stretch>
        </p:blipFill>
        <p:spPr>
          <a:xfrm>
            <a:off x="3448163" y="4966562"/>
            <a:ext cx="4578493" cy="1048603"/>
          </a:xfrm>
          <a:prstGeom prst="rect">
            <a:avLst/>
          </a:prstGeom>
        </p:spPr>
      </p:pic>
    </p:spTree>
    <p:extLst>
      <p:ext uri="{BB962C8B-B14F-4D97-AF65-F5344CB8AC3E}">
        <p14:creationId xmlns:p14="http://schemas.microsoft.com/office/powerpoint/2010/main" val="253673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AI-generated content may be incorrect.">
            <a:extLst>
              <a:ext uri="{FF2B5EF4-FFF2-40B4-BE49-F238E27FC236}">
                <a16:creationId xmlns:a16="http://schemas.microsoft.com/office/drawing/2014/main" id="{6AAA341E-3CE9-0103-84EE-46AB8B0C0EFA}"/>
              </a:ext>
            </a:extLst>
          </p:cNvPr>
          <p:cNvPicPr>
            <a:picLocks noChangeAspect="1"/>
          </p:cNvPicPr>
          <p:nvPr/>
        </p:nvPicPr>
        <p:blipFill>
          <a:blip r:embed="rId2"/>
          <a:stretch>
            <a:fillRect/>
          </a:stretch>
        </p:blipFill>
        <p:spPr>
          <a:xfrm>
            <a:off x="1747230" y="109074"/>
            <a:ext cx="8697539" cy="6639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336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2"/>
            </a:gs>
            <a:gs pos="57000">
              <a:schemeClr val="tx2"/>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98298F-6E7E-7C9F-8E20-EDB5C82FE5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94081" y="629556"/>
            <a:ext cx="614390" cy="614390"/>
          </a:xfrm>
          <a:prstGeom prst="rect">
            <a:avLst/>
          </a:prstGeom>
        </p:spPr>
      </p:pic>
      <p:sp>
        <p:nvSpPr>
          <p:cNvPr id="6" name="TextBox 5">
            <a:extLst>
              <a:ext uri="{FF2B5EF4-FFF2-40B4-BE49-F238E27FC236}">
                <a16:creationId xmlns:a16="http://schemas.microsoft.com/office/drawing/2014/main" id="{5C1B263C-0B3C-1681-825A-A2A6E3FF75B4}"/>
              </a:ext>
            </a:extLst>
          </p:cNvPr>
          <p:cNvSpPr txBox="1"/>
          <p:nvPr/>
        </p:nvSpPr>
        <p:spPr>
          <a:xfrm>
            <a:off x="4240307" y="2788024"/>
            <a:ext cx="3424517" cy="830997"/>
          </a:xfrm>
          <a:prstGeom prst="rect">
            <a:avLst/>
          </a:prstGeom>
          <a:noFill/>
        </p:spPr>
        <p:txBody>
          <a:bodyPr wrap="square" rtlCol="0">
            <a:spAutoFit/>
          </a:bodyPr>
          <a:lstStyle/>
          <a:p>
            <a:pPr algn="l"/>
            <a:r>
              <a:rPr lang="en-US" sz="4800" b="1" dirty="0">
                <a:solidFill>
                  <a:schemeClr val="bg1"/>
                </a:solidFill>
                <a:latin typeface="Arial" panose="020B0604020202020204" pitchFamily="34" charset="0"/>
                <a:ea typeface="Open Sans SemiBold" panose="020B0706030804020204" pitchFamily="34" charset="0"/>
                <a:cs typeface="Arial" panose="020B0604020202020204" pitchFamily="34" charset="0"/>
              </a:rPr>
              <a:t>Questions</a:t>
            </a:r>
          </a:p>
        </p:txBody>
      </p:sp>
      <p:pic>
        <p:nvPicPr>
          <p:cNvPr id="9" name="Picture 8">
            <a:extLst>
              <a:ext uri="{FF2B5EF4-FFF2-40B4-BE49-F238E27FC236}">
                <a16:creationId xmlns:a16="http://schemas.microsoft.com/office/drawing/2014/main" id="{AE7A0A7F-0D00-B04E-32A3-CC7C5D48D48C}"/>
              </a:ext>
            </a:extLst>
          </p:cNvPr>
          <p:cNvPicPr>
            <a:picLocks noChangeAspect="1"/>
          </p:cNvPicPr>
          <p:nvPr/>
        </p:nvPicPr>
        <p:blipFill>
          <a:blip r:embed="rId4"/>
          <a:stretch>
            <a:fillRect/>
          </a:stretch>
        </p:blipFill>
        <p:spPr>
          <a:xfrm>
            <a:off x="594986" y="458014"/>
            <a:ext cx="2091109" cy="1889924"/>
          </a:xfrm>
          <a:prstGeom prst="rect">
            <a:avLst/>
          </a:prstGeom>
        </p:spPr>
      </p:pic>
    </p:spTree>
    <p:extLst>
      <p:ext uri="{BB962C8B-B14F-4D97-AF65-F5344CB8AC3E}">
        <p14:creationId xmlns:p14="http://schemas.microsoft.com/office/powerpoint/2010/main" val="397364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7F7372-7CC7-E705-4426-83891B0E803E}"/>
              </a:ext>
            </a:extLst>
          </p:cNvPr>
          <p:cNvPicPr>
            <a:picLocks noChangeAspect="1"/>
          </p:cNvPicPr>
          <p:nvPr/>
        </p:nvPicPr>
        <p:blipFill>
          <a:blip r:embed="rId3"/>
          <a:stretch>
            <a:fillRect/>
          </a:stretch>
        </p:blipFill>
        <p:spPr>
          <a:xfrm>
            <a:off x="2196353" y="2224935"/>
            <a:ext cx="8059271" cy="2408129"/>
          </a:xfrm>
          <a:prstGeom prst="rect">
            <a:avLst/>
          </a:prstGeom>
        </p:spPr>
      </p:pic>
      <p:pic>
        <p:nvPicPr>
          <p:cNvPr id="4" name="Picture 3">
            <a:extLst>
              <a:ext uri="{FF2B5EF4-FFF2-40B4-BE49-F238E27FC236}">
                <a16:creationId xmlns:a16="http://schemas.microsoft.com/office/drawing/2014/main" id="{644246F5-D9DF-1306-0F19-EA8E49FC522C}"/>
              </a:ext>
            </a:extLst>
          </p:cNvPr>
          <p:cNvPicPr>
            <a:picLocks noChangeAspect="1"/>
          </p:cNvPicPr>
          <p:nvPr/>
        </p:nvPicPr>
        <p:blipFill>
          <a:blip r:embed="rId4"/>
          <a:stretch>
            <a:fillRect/>
          </a:stretch>
        </p:blipFill>
        <p:spPr>
          <a:xfrm>
            <a:off x="9290751" y="335011"/>
            <a:ext cx="2091109" cy="1889924"/>
          </a:xfrm>
          <a:prstGeom prst="rect">
            <a:avLst/>
          </a:prstGeom>
        </p:spPr>
      </p:pic>
    </p:spTree>
    <p:extLst>
      <p:ext uri="{BB962C8B-B14F-4D97-AF65-F5344CB8AC3E}">
        <p14:creationId xmlns:p14="http://schemas.microsoft.com/office/powerpoint/2010/main" val="314631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A47A9-003A-8F0B-7230-78D623B32FDE}"/>
              </a:ext>
            </a:extLst>
          </p:cNvPr>
          <p:cNvPicPr>
            <a:picLocks noChangeAspect="1"/>
          </p:cNvPicPr>
          <p:nvPr/>
        </p:nvPicPr>
        <p:blipFill>
          <a:blip r:embed="rId3"/>
          <a:stretch>
            <a:fillRect/>
          </a:stretch>
        </p:blipFill>
        <p:spPr>
          <a:xfrm>
            <a:off x="1166957" y="758720"/>
            <a:ext cx="9858086" cy="5340559"/>
          </a:xfrm>
          <a:prstGeom prst="rect">
            <a:avLst/>
          </a:prstGeom>
        </p:spPr>
      </p:pic>
    </p:spTree>
    <p:extLst>
      <p:ext uri="{BB962C8B-B14F-4D97-AF65-F5344CB8AC3E}">
        <p14:creationId xmlns:p14="http://schemas.microsoft.com/office/powerpoint/2010/main" val="79389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2"/>
            </a:gs>
            <a:gs pos="57000">
              <a:schemeClr val="tx2"/>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77114F-9293-B208-4E28-CA828EFA1ABA}"/>
              </a:ext>
              <a:ext uri="{C183D7F6-B498-43B3-948B-1728B52AA6E4}">
                <adec:decorative xmlns:adec="http://schemas.microsoft.com/office/drawing/2017/decorative" val="1"/>
              </a:ext>
            </a:extLst>
          </p:cNvPr>
          <p:cNvSpPr/>
          <p:nvPr/>
        </p:nvSpPr>
        <p:spPr>
          <a:xfrm>
            <a:off x="0" y="6743700"/>
            <a:ext cx="12192000" cy="123177"/>
          </a:xfrm>
          <a:prstGeom prst="rect">
            <a:avLst/>
          </a:prstGeom>
          <a:gradFill flip="none" rotWithShape="1">
            <a:gsLst>
              <a:gs pos="100000">
                <a:schemeClr val="accent1"/>
              </a:gs>
              <a:gs pos="50000">
                <a:schemeClr val="accent3"/>
              </a:gs>
              <a:gs pos="0">
                <a:schemeClr val="accent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3C93F6E9-B83F-368D-589D-369BA54F0941}"/>
              </a:ext>
            </a:extLst>
          </p:cNvPr>
          <p:cNvSpPr txBox="1"/>
          <p:nvPr/>
        </p:nvSpPr>
        <p:spPr>
          <a:xfrm>
            <a:off x="3048000" y="3248816"/>
            <a:ext cx="6096000" cy="369332"/>
          </a:xfrm>
          <a:prstGeom prst="rect">
            <a:avLst/>
          </a:prstGeom>
          <a:noFill/>
        </p:spPr>
        <p:txBody>
          <a:bodyPr wrap="square">
            <a:spAutoFit/>
          </a:bodyPr>
          <a:lstStyle/>
          <a:p>
            <a:r>
              <a:rPr lang="en-US" dirty="0"/>
              <a:t>75</a:t>
            </a:r>
          </a:p>
        </p:txBody>
      </p:sp>
      <p:pic>
        <p:nvPicPr>
          <p:cNvPr id="10" name="Picture 9">
            <a:extLst>
              <a:ext uri="{FF2B5EF4-FFF2-40B4-BE49-F238E27FC236}">
                <a16:creationId xmlns:a16="http://schemas.microsoft.com/office/drawing/2014/main" id="{B7EADCC7-9FC3-79C0-D8B0-0A40C9122E7A}"/>
              </a:ext>
            </a:extLst>
          </p:cNvPr>
          <p:cNvPicPr>
            <a:picLocks noChangeAspect="1"/>
          </p:cNvPicPr>
          <p:nvPr/>
        </p:nvPicPr>
        <p:blipFill>
          <a:blip r:embed="rId3"/>
          <a:stretch>
            <a:fillRect/>
          </a:stretch>
        </p:blipFill>
        <p:spPr>
          <a:xfrm>
            <a:off x="1837765" y="1075764"/>
            <a:ext cx="8516470" cy="4706472"/>
          </a:xfrm>
          <a:prstGeom prst="rect">
            <a:avLst/>
          </a:prstGeom>
        </p:spPr>
      </p:pic>
    </p:spTree>
    <p:extLst>
      <p:ext uri="{BB962C8B-B14F-4D97-AF65-F5344CB8AC3E}">
        <p14:creationId xmlns:p14="http://schemas.microsoft.com/office/powerpoint/2010/main" val="48824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FBC11D-FA11-8B5B-7B8B-23C2D9D4D251}"/>
              </a:ext>
            </a:extLst>
          </p:cNvPr>
          <p:cNvPicPr>
            <a:picLocks noChangeAspect="1"/>
          </p:cNvPicPr>
          <p:nvPr/>
        </p:nvPicPr>
        <p:blipFill>
          <a:blip r:embed="rId2"/>
          <a:stretch>
            <a:fillRect/>
          </a:stretch>
        </p:blipFill>
        <p:spPr>
          <a:xfrm>
            <a:off x="777969" y="884946"/>
            <a:ext cx="3840813" cy="5267401"/>
          </a:xfrm>
          <a:prstGeom prst="rect">
            <a:avLst/>
          </a:prstGeom>
        </p:spPr>
      </p:pic>
      <p:pic>
        <p:nvPicPr>
          <p:cNvPr id="3" name="Picture 2">
            <a:extLst>
              <a:ext uri="{FF2B5EF4-FFF2-40B4-BE49-F238E27FC236}">
                <a16:creationId xmlns:a16="http://schemas.microsoft.com/office/drawing/2014/main" id="{F8D00EFC-EA38-35F7-3BA0-CB96A40FE73B}"/>
              </a:ext>
            </a:extLst>
          </p:cNvPr>
          <p:cNvPicPr>
            <a:picLocks noChangeAspect="1"/>
          </p:cNvPicPr>
          <p:nvPr/>
        </p:nvPicPr>
        <p:blipFill>
          <a:blip r:embed="rId3"/>
          <a:stretch>
            <a:fillRect/>
          </a:stretch>
        </p:blipFill>
        <p:spPr>
          <a:xfrm>
            <a:off x="3183422" y="220424"/>
            <a:ext cx="11132261" cy="664522"/>
          </a:xfrm>
          <a:prstGeom prst="rect">
            <a:avLst/>
          </a:prstGeom>
        </p:spPr>
      </p:pic>
      <p:sp>
        <p:nvSpPr>
          <p:cNvPr id="4" name="TextBox 3">
            <a:extLst>
              <a:ext uri="{FF2B5EF4-FFF2-40B4-BE49-F238E27FC236}">
                <a16:creationId xmlns:a16="http://schemas.microsoft.com/office/drawing/2014/main" id="{D1186153-2F68-DA25-5606-33B2303E2C8C}"/>
              </a:ext>
            </a:extLst>
          </p:cNvPr>
          <p:cNvSpPr txBox="1"/>
          <p:nvPr/>
        </p:nvSpPr>
        <p:spPr>
          <a:xfrm>
            <a:off x="6252491" y="1935440"/>
            <a:ext cx="6104616" cy="3046988"/>
          </a:xfrm>
          <a:prstGeom prst="rect">
            <a:avLst/>
          </a:prstGeom>
          <a:noFill/>
        </p:spPr>
        <p:txBody>
          <a:bodyPr wrap="square" rtlCol="0">
            <a:spAutoFit/>
          </a:bodyPr>
          <a:lstStyle/>
          <a:p>
            <a:pPr marL="285750" indent="-285750">
              <a:buFont typeface="Wingdings" panose="05000000000000000000" pitchFamily="2" charset="2"/>
              <a:buChar char="§"/>
            </a:pPr>
            <a:r>
              <a:rPr lang="en-US" sz="3200" dirty="0">
                <a:solidFill>
                  <a:schemeClr val="bg1"/>
                </a:solidFill>
              </a:rPr>
              <a:t>Heart</a:t>
            </a:r>
          </a:p>
          <a:p>
            <a:pPr marL="285750" indent="-285750">
              <a:buFont typeface="Wingdings" panose="05000000000000000000" pitchFamily="2" charset="2"/>
              <a:buChar char="§"/>
            </a:pPr>
            <a:r>
              <a:rPr lang="en-US" sz="3200" dirty="0">
                <a:solidFill>
                  <a:schemeClr val="bg1"/>
                </a:solidFill>
              </a:rPr>
              <a:t>Lungs</a:t>
            </a:r>
          </a:p>
          <a:p>
            <a:pPr marL="285750" indent="-285750">
              <a:buFont typeface="Wingdings" panose="05000000000000000000" pitchFamily="2" charset="2"/>
              <a:buChar char="§"/>
            </a:pPr>
            <a:r>
              <a:rPr lang="en-US" sz="3200" dirty="0">
                <a:solidFill>
                  <a:schemeClr val="bg1"/>
                </a:solidFill>
              </a:rPr>
              <a:t>Liver</a:t>
            </a:r>
          </a:p>
          <a:p>
            <a:pPr marL="285750" indent="-285750">
              <a:buFont typeface="Wingdings" panose="05000000000000000000" pitchFamily="2" charset="2"/>
              <a:buChar char="§"/>
            </a:pPr>
            <a:r>
              <a:rPr lang="en-US" sz="3200" dirty="0">
                <a:solidFill>
                  <a:schemeClr val="bg1"/>
                </a:solidFill>
              </a:rPr>
              <a:t>Kidneys</a:t>
            </a:r>
          </a:p>
          <a:p>
            <a:pPr marL="285750" indent="-285750">
              <a:buFont typeface="Wingdings" panose="05000000000000000000" pitchFamily="2" charset="2"/>
              <a:buChar char="§"/>
            </a:pPr>
            <a:r>
              <a:rPr lang="en-US" sz="3200" dirty="0">
                <a:solidFill>
                  <a:schemeClr val="bg1"/>
                </a:solidFill>
              </a:rPr>
              <a:t>Pancreas</a:t>
            </a:r>
          </a:p>
          <a:p>
            <a:pPr marL="285750" indent="-285750">
              <a:buFont typeface="Wingdings" panose="05000000000000000000" pitchFamily="2" charset="2"/>
              <a:buChar char="§"/>
            </a:pPr>
            <a:r>
              <a:rPr lang="en-US" sz="3200" dirty="0">
                <a:solidFill>
                  <a:schemeClr val="bg1"/>
                </a:solidFill>
              </a:rPr>
              <a:t>Intestines</a:t>
            </a:r>
          </a:p>
        </p:txBody>
      </p:sp>
    </p:spTree>
    <p:extLst>
      <p:ext uri="{BB962C8B-B14F-4D97-AF65-F5344CB8AC3E}">
        <p14:creationId xmlns:p14="http://schemas.microsoft.com/office/powerpoint/2010/main" val="105772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D6AA0F-8926-03AC-E007-9300BB1C31E0}"/>
              </a:ext>
            </a:extLst>
          </p:cNvPr>
          <p:cNvPicPr>
            <a:picLocks noChangeAspect="1"/>
          </p:cNvPicPr>
          <p:nvPr/>
        </p:nvPicPr>
        <p:blipFill>
          <a:blip r:embed="rId3"/>
          <a:stretch>
            <a:fillRect/>
          </a:stretch>
        </p:blipFill>
        <p:spPr>
          <a:xfrm>
            <a:off x="3425469" y="382997"/>
            <a:ext cx="11132261" cy="664522"/>
          </a:xfrm>
          <a:prstGeom prst="rect">
            <a:avLst/>
          </a:prstGeom>
        </p:spPr>
      </p:pic>
      <p:pic>
        <p:nvPicPr>
          <p:cNvPr id="3" name="Picture 2">
            <a:extLst>
              <a:ext uri="{FF2B5EF4-FFF2-40B4-BE49-F238E27FC236}">
                <a16:creationId xmlns:a16="http://schemas.microsoft.com/office/drawing/2014/main" id="{772A4098-B0EA-68F1-04CB-13CC7794FE0D}"/>
              </a:ext>
            </a:extLst>
          </p:cNvPr>
          <p:cNvPicPr>
            <a:picLocks noChangeAspect="1"/>
          </p:cNvPicPr>
          <p:nvPr/>
        </p:nvPicPr>
        <p:blipFill>
          <a:blip r:embed="rId4"/>
          <a:stretch>
            <a:fillRect/>
          </a:stretch>
        </p:blipFill>
        <p:spPr>
          <a:xfrm>
            <a:off x="1134898" y="1047519"/>
            <a:ext cx="3421060" cy="2276468"/>
          </a:xfrm>
          <a:prstGeom prst="rect">
            <a:avLst/>
          </a:prstGeom>
        </p:spPr>
      </p:pic>
      <p:pic>
        <p:nvPicPr>
          <p:cNvPr id="4" name="Picture 3">
            <a:extLst>
              <a:ext uri="{FF2B5EF4-FFF2-40B4-BE49-F238E27FC236}">
                <a16:creationId xmlns:a16="http://schemas.microsoft.com/office/drawing/2014/main" id="{7E25C21F-D899-D04F-5BC0-05AC8BC2917F}"/>
              </a:ext>
            </a:extLst>
          </p:cNvPr>
          <p:cNvPicPr>
            <a:picLocks noChangeAspect="1"/>
          </p:cNvPicPr>
          <p:nvPr/>
        </p:nvPicPr>
        <p:blipFill>
          <a:blip r:embed="rId5"/>
          <a:stretch>
            <a:fillRect/>
          </a:stretch>
        </p:blipFill>
        <p:spPr>
          <a:xfrm>
            <a:off x="6784143" y="2747683"/>
            <a:ext cx="3859102" cy="3042168"/>
          </a:xfrm>
          <a:prstGeom prst="rect">
            <a:avLst/>
          </a:prstGeom>
        </p:spPr>
      </p:pic>
      <p:sp>
        <p:nvSpPr>
          <p:cNvPr id="5" name="TextBox 4">
            <a:extLst>
              <a:ext uri="{FF2B5EF4-FFF2-40B4-BE49-F238E27FC236}">
                <a16:creationId xmlns:a16="http://schemas.microsoft.com/office/drawing/2014/main" id="{A6A68A50-DD3F-742D-1B48-FD1CDC39DD5E}"/>
              </a:ext>
            </a:extLst>
          </p:cNvPr>
          <p:cNvSpPr txBox="1"/>
          <p:nvPr/>
        </p:nvSpPr>
        <p:spPr>
          <a:xfrm>
            <a:off x="2761246" y="3534013"/>
            <a:ext cx="5531108" cy="3323987"/>
          </a:xfrm>
          <a:prstGeom prst="rect">
            <a:avLst/>
          </a:prstGeom>
          <a:noFill/>
        </p:spPr>
        <p:txBody>
          <a:bodyPr wrap="square" rtlCol="0">
            <a:spAutoFit/>
          </a:bodyPr>
          <a:lstStyle/>
          <a:p>
            <a:pPr marL="285750" indent="-285750" defTabSz="457200">
              <a:buFont typeface="Wingdings" panose="05000000000000000000" pitchFamily="2" charset="2"/>
              <a:buChar char="§"/>
            </a:pPr>
            <a:r>
              <a:rPr lang="en-US" sz="3200" dirty="0">
                <a:solidFill>
                  <a:schemeClr val="bg1"/>
                </a:solidFill>
                <a:latin typeface="Gill Sans MT" panose="020B0502020104020203"/>
              </a:rPr>
              <a:t>Corneas</a:t>
            </a:r>
          </a:p>
          <a:p>
            <a:pPr marL="285750" indent="-285750" defTabSz="457200">
              <a:buFont typeface="Wingdings" panose="05000000000000000000" pitchFamily="2" charset="2"/>
              <a:buChar char="§"/>
            </a:pPr>
            <a:r>
              <a:rPr lang="en-US" sz="3200" dirty="0">
                <a:solidFill>
                  <a:schemeClr val="bg1"/>
                </a:solidFill>
                <a:latin typeface="Gill Sans MT" panose="020B0502020104020203"/>
              </a:rPr>
              <a:t>Long Bone</a:t>
            </a:r>
          </a:p>
          <a:p>
            <a:pPr marL="285750" indent="-285750" defTabSz="457200">
              <a:buFont typeface="Wingdings" panose="05000000000000000000" pitchFamily="2" charset="2"/>
              <a:buChar char="§"/>
            </a:pPr>
            <a:r>
              <a:rPr lang="en-US" sz="3200" dirty="0">
                <a:solidFill>
                  <a:schemeClr val="bg1"/>
                </a:solidFill>
                <a:latin typeface="Gill Sans MT" panose="020B0502020104020203"/>
              </a:rPr>
              <a:t>Skin</a:t>
            </a:r>
          </a:p>
          <a:p>
            <a:pPr marL="285750" indent="-285750" defTabSz="457200">
              <a:buFont typeface="Wingdings" panose="05000000000000000000" pitchFamily="2" charset="2"/>
              <a:buChar char="§"/>
            </a:pPr>
            <a:r>
              <a:rPr lang="en-US" sz="3200" dirty="0">
                <a:solidFill>
                  <a:schemeClr val="bg1"/>
                </a:solidFill>
                <a:latin typeface="Gill Sans MT" panose="020B0502020104020203"/>
              </a:rPr>
              <a:t>Heart Valves</a:t>
            </a:r>
          </a:p>
          <a:p>
            <a:pPr marL="285750" indent="-285750" defTabSz="457200">
              <a:buFont typeface="Wingdings" panose="05000000000000000000" pitchFamily="2" charset="2"/>
              <a:buChar char="§"/>
            </a:pPr>
            <a:r>
              <a:rPr lang="en-US" sz="3200" dirty="0">
                <a:solidFill>
                  <a:schemeClr val="bg1"/>
                </a:solidFill>
                <a:latin typeface="Gill Sans MT" panose="020B0502020104020203"/>
              </a:rPr>
              <a:t>Veins</a:t>
            </a:r>
          </a:p>
          <a:p>
            <a:pPr marL="285750" indent="-285750" defTabSz="457200">
              <a:buFont typeface="Wingdings" panose="05000000000000000000" pitchFamily="2" charset="2"/>
              <a:buChar char="§"/>
            </a:pPr>
            <a:r>
              <a:rPr lang="en-US" sz="3200" dirty="0">
                <a:solidFill>
                  <a:schemeClr val="bg1"/>
                </a:solidFill>
                <a:latin typeface="Gill Sans MT" panose="020B0502020104020203"/>
              </a:rPr>
              <a:t>Tendons</a:t>
            </a:r>
          </a:p>
          <a:p>
            <a:pPr defTabSz="457200"/>
            <a:endParaRPr lang="en-US" dirty="0">
              <a:solidFill>
                <a:prstClr val="black"/>
              </a:solidFill>
              <a:latin typeface="Gill Sans MT" panose="020B0502020104020203"/>
            </a:endParaRPr>
          </a:p>
        </p:txBody>
      </p:sp>
    </p:spTree>
    <p:extLst>
      <p:ext uri="{BB962C8B-B14F-4D97-AF65-F5344CB8AC3E}">
        <p14:creationId xmlns:p14="http://schemas.microsoft.com/office/powerpoint/2010/main" val="394619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EBDF8D-0C3D-BEF1-C1C1-04D80D064AB5}"/>
              </a:ext>
            </a:extLst>
          </p:cNvPr>
          <p:cNvPicPr>
            <a:picLocks noChangeAspect="1"/>
          </p:cNvPicPr>
          <p:nvPr/>
        </p:nvPicPr>
        <p:blipFill>
          <a:blip r:embed="rId2"/>
          <a:stretch>
            <a:fillRect/>
          </a:stretch>
        </p:blipFill>
        <p:spPr>
          <a:xfrm>
            <a:off x="4416069" y="281821"/>
            <a:ext cx="11132261" cy="664522"/>
          </a:xfrm>
          <a:prstGeom prst="rect">
            <a:avLst/>
          </a:prstGeom>
        </p:spPr>
      </p:pic>
      <p:pic>
        <p:nvPicPr>
          <p:cNvPr id="3" name="Picture 2">
            <a:extLst>
              <a:ext uri="{FF2B5EF4-FFF2-40B4-BE49-F238E27FC236}">
                <a16:creationId xmlns:a16="http://schemas.microsoft.com/office/drawing/2014/main" id="{8EDAB191-4185-84DB-5169-5AC4C43F89EB}"/>
              </a:ext>
            </a:extLst>
          </p:cNvPr>
          <p:cNvPicPr>
            <a:picLocks noChangeAspect="1"/>
          </p:cNvPicPr>
          <p:nvPr/>
        </p:nvPicPr>
        <p:blipFill>
          <a:blip r:embed="rId3"/>
          <a:stretch>
            <a:fillRect/>
          </a:stretch>
        </p:blipFill>
        <p:spPr>
          <a:xfrm>
            <a:off x="1938123" y="1034435"/>
            <a:ext cx="9339881" cy="5541744"/>
          </a:xfrm>
          <a:prstGeom prst="rect">
            <a:avLst/>
          </a:prstGeom>
        </p:spPr>
      </p:pic>
    </p:spTree>
    <p:extLst>
      <p:ext uri="{BB962C8B-B14F-4D97-AF65-F5344CB8AC3E}">
        <p14:creationId xmlns:p14="http://schemas.microsoft.com/office/powerpoint/2010/main" val="24306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408D5-17A1-993A-5A48-24CEDF02540A}"/>
              </a:ext>
            </a:extLst>
          </p:cNvPr>
          <p:cNvSpPr txBox="1">
            <a:spLocks/>
          </p:cNvSpPr>
          <p:nvPr/>
        </p:nvSpPr>
        <p:spPr>
          <a:xfrm>
            <a:off x="581192" y="1294249"/>
            <a:ext cx="11029615" cy="4564551"/>
          </a:xfrm>
          <a:prstGeom prst="rect">
            <a:avLst/>
          </a:prstGeom>
          <a:solidFill>
            <a:srgbClr val="A2C777">
              <a:lumMod val="60000"/>
              <a:lumOff val="40000"/>
            </a:srgbClr>
          </a:solidFill>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3200" b="0" i="0" u="none" strike="noStrike" kern="1200" cap="none" spc="0" normalizeH="0" baseline="0" noProof="0">
                <a:ln>
                  <a:noFill/>
                </a:ln>
                <a:solidFill>
                  <a:srgbClr val="3D3D3D"/>
                </a:solidFill>
                <a:effectLst/>
                <a:uLnTx/>
                <a:uFillTx/>
                <a:latin typeface="Gill Sans MT" panose="020B0502020104020203"/>
                <a:ea typeface="+mn-ea"/>
                <a:cs typeface="+mn-cs"/>
              </a:rPr>
              <a:t>Referral to the Organ Procurement Organization (OPO)</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3200" b="0" i="0" u="none" strike="noStrike" kern="1200" cap="none" spc="0" normalizeH="0" baseline="0" noProof="0">
                <a:ln>
                  <a:noFill/>
                </a:ln>
                <a:solidFill>
                  <a:srgbClr val="3D3D3D"/>
                </a:solidFill>
                <a:effectLst/>
                <a:uLnTx/>
                <a:uFillTx/>
                <a:latin typeface="Gill Sans MT" panose="020B0502020104020203"/>
                <a:ea typeface="+mn-ea"/>
                <a:cs typeface="+mn-cs"/>
              </a:rPr>
              <a:t>Lab work</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3200" b="0" i="0" u="none" strike="noStrike" kern="1200" cap="none" spc="0" normalizeH="0" baseline="0" noProof="0">
                <a:ln>
                  <a:noFill/>
                </a:ln>
                <a:solidFill>
                  <a:srgbClr val="3D3D3D"/>
                </a:solidFill>
                <a:effectLst/>
                <a:uLnTx/>
                <a:uFillTx/>
                <a:latin typeface="Gill Sans MT" panose="020B0502020104020203"/>
                <a:ea typeface="+mn-ea"/>
                <a:cs typeface="+mn-cs"/>
              </a:rPr>
              <a:t>UNOS/Organs Allocated</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3200" b="0" i="0" u="none" strike="noStrike" kern="1200" cap="none" spc="0" normalizeH="0" baseline="0" noProof="0">
                <a:ln>
                  <a:noFill/>
                </a:ln>
                <a:solidFill>
                  <a:srgbClr val="3D3D3D"/>
                </a:solidFill>
                <a:effectLst/>
                <a:uLnTx/>
                <a:uFillTx/>
                <a:latin typeface="Gill Sans MT" panose="020B0502020104020203"/>
                <a:ea typeface="+mn-ea"/>
                <a:cs typeface="+mn-cs"/>
              </a:rPr>
              <a:t>OR scheduled </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3200" b="0" i="0" u="none" strike="noStrike" kern="1200" cap="none" spc="0" normalizeH="0" baseline="0" noProof="0">
                <a:ln>
                  <a:noFill/>
                </a:ln>
                <a:solidFill>
                  <a:srgbClr val="3D3D3D"/>
                </a:solidFill>
                <a:effectLst/>
                <a:uLnTx/>
                <a:uFillTx/>
                <a:latin typeface="Gill Sans MT" panose="020B0502020104020203"/>
                <a:ea typeface="+mn-ea"/>
                <a:cs typeface="+mn-cs"/>
              </a:rPr>
              <a:t>Recovery</a:t>
            </a:r>
          </a:p>
          <a:p>
            <a:pPr marL="0" marR="0" lvl="0" indent="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rgbClr val="3D3D3D"/>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9962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F51CAE-6541-A83D-2F9F-B4D9C8407898}"/>
              </a:ext>
            </a:extLst>
          </p:cNvPr>
          <p:cNvPicPr>
            <a:picLocks noChangeAspect="1"/>
          </p:cNvPicPr>
          <p:nvPr/>
        </p:nvPicPr>
        <p:blipFill>
          <a:blip r:embed="rId2"/>
          <a:stretch>
            <a:fillRect/>
          </a:stretch>
        </p:blipFill>
        <p:spPr>
          <a:xfrm>
            <a:off x="4241258" y="622480"/>
            <a:ext cx="11132261" cy="664522"/>
          </a:xfrm>
          <a:prstGeom prst="rect">
            <a:avLst/>
          </a:prstGeom>
        </p:spPr>
      </p:pic>
      <p:pic>
        <p:nvPicPr>
          <p:cNvPr id="3" name="Picture 2">
            <a:extLst>
              <a:ext uri="{FF2B5EF4-FFF2-40B4-BE49-F238E27FC236}">
                <a16:creationId xmlns:a16="http://schemas.microsoft.com/office/drawing/2014/main" id="{7FAB6D04-DFCB-A132-6389-29876A8D7531}"/>
              </a:ext>
            </a:extLst>
          </p:cNvPr>
          <p:cNvPicPr>
            <a:picLocks noChangeAspect="1"/>
          </p:cNvPicPr>
          <p:nvPr/>
        </p:nvPicPr>
        <p:blipFill>
          <a:blip r:embed="rId3"/>
          <a:stretch>
            <a:fillRect/>
          </a:stretch>
        </p:blipFill>
        <p:spPr>
          <a:xfrm>
            <a:off x="6781373" y="1779687"/>
            <a:ext cx="4975190" cy="3968496"/>
          </a:xfrm>
          <a:prstGeom prst="rect">
            <a:avLst/>
          </a:prstGeom>
        </p:spPr>
      </p:pic>
      <p:sp>
        <p:nvSpPr>
          <p:cNvPr id="4" name="TextBox 3">
            <a:extLst>
              <a:ext uri="{FF2B5EF4-FFF2-40B4-BE49-F238E27FC236}">
                <a16:creationId xmlns:a16="http://schemas.microsoft.com/office/drawing/2014/main" id="{930A9553-5504-474A-98F5-41ADC9AC315E}"/>
              </a:ext>
            </a:extLst>
          </p:cNvPr>
          <p:cNvSpPr txBox="1"/>
          <p:nvPr/>
        </p:nvSpPr>
        <p:spPr>
          <a:xfrm>
            <a:off x="786882" y="1779687"/>
            <a:ext cx="5309118" cy="5078313"/>
          </a:xfrm>
          <a:prstGeom prst="rect">
            <a:avLst/>
          </a:prstGeom>
          <a:noFill/>
        </p:spPr>
        <p:txBody>
          <a:bodyPr wrap="square" rtlCol="0">
            <a:spAutoFit/>
          </a:bodyPr>
          <a:lstStyle/>
          <a:p>
            <a:pPr defTabSz="457200"/>
            <a:r>
              <a:rPr lang="en-US" sz="3200" dirty="0">
                <a:solidFill>
                  <a:schemeClr val="bg1"/>
                </a:solidFill>
                <a:latin typeface="Gill Sans MT" panose="020B0502020104020203"/>
              </a:rPr>
              <a:t>Federal law requires hospitals to refer all deaths to OPO’s as possible donors.</a:t>
            </a:r>
          </a:p>
          <a:p>
            <a:pPr defTabSz="457200"/>
            <a:endParaRPr lang="en-US" sz="3200" dirty="0">
              <a:solidFill>
                <a:schemeClr val="bg1"/>
              </a:solidFill>
              <a:latin typeface="Gill Sans MT" panose="020B0502020104020203"/>
            </a:endParaRPr>
          </a:p>
          <a:p>
            <a:pPr defTabSz="457200"/>
            <a:r>
              <a:rPr lang="en-US" sz="3200" dirty="0">
                <a:solidFill>
                  <a:schemeClr val="bg1"/>
                </a:solidFill>
                <a:latin typeface="Gill Sans MT" panose="020B0502020104020203"/>
              </a:rPr>
              <a:t>This includes patient that:</a:t>
            </a:r>
          </a:p>
          <a:p>
            <a:pPr marL="285750" indent="-285750" defTabSz="457200">
              <a:buFont typeface="Wingdings" panose="05000000000000000000" pitchFamily="2" charset="2"/>
              <a:buChar char="§"/>
            </a:pPr>
            <a:r>
              <a:rPr lang="en-US" sz="3200" dirty="0">
                <a:solidFill>
                  <a:schemeClr val="bg1"/>
                </a:solidFill>
                <a:latin typeface="Gill Sans MT" panose="020B0502020104020203"/>
              </a:rPr>
              <a:t>Declaration of brain death</a:t>
            </a:r>
          </a:p>
          <a:p>
            <a:pPr marL="285750" indent="-285750" defTabSz="457200">
              <a:buFont typeface="Wingdings" panose="05000000000000000000" pitchFamily="2" charset="2"/>
              <a:buChar char="§"/>
            </a:pPr>
            <a:r>
              <a:rPr lang="en-US" sz="3200" dirty="0">
                <a:solidFill>
                  <a:schemeClr val="bg1"/>
                </a:solidFill>
                <a:latin typeface="Gill Sans MT" panose="020B0502020104020203"/>
              </a:rPr>
              <a:t>Patient that meet criteria for DCD donation</a:t>
            </a:r>
          </a:p>
          <a:p>
            <a:pPr marL="285750" indent="-285750" defTabSz="457200">
              <a:buFont typeface="Wingdings" panose="05000000000000000000" pitchFamily="2" charset="2"/>
              <a:buChar char="§"/>
            </a:pPr>
            <a:r>
              <a:rPr lang="en-US" sz="3200" dirty="0">
                <a:solidFill>
                  <a:schemeClr val="bg1"/>
                </a:solidFill>
                <a:latin typeface="Gill Sans MT" panose="020B0502020104020203"/>
              </a:rPr>
              <a:t>GCS of &lt;5</a:t>
            </a:r>
          </a:p>
          <a:p>
            <a:pPr defTabSz="457200"/>
            <a:endParaRPr lang="en-US" dirty="0">
              <a:solidFill>
                <a:prstClr val="black"/>
              </a:solidFill>
              <a:latin typeface="Gill Sans MT" panose="020B0502020104020203"/>
            </a:endParaRPr>
          </a:p>
          <a:p>
            <a:pPr defTabSz="457200"/>
            <a:endParaRPr lang="en-US" dirty="0">
              <a:solidFill>
                <a:prstClr val="black"/>
              </a:solidFill>
              <a:latin typeface="Gill Sans MT" panose="020B0502020104020203"/>
            </a:endParaRPr>
          </a:p>
        </p:txBody>
      </p:sp>
    </p:spTree>
    <p:extLst>
      <p:ext uri="{BB962C8B-B14F-4D97-AF65-F5344CB8AC3E}">
        <p14:creationId xmlns:p14="http://schemas.microsoft.com/office/powerpoint/2010/main" val="775452857"/>
      </p:ext>
    </p:extLst>
  </p:cSld>
  <p:clrMapOvr>
    <a:masterClrMapping/>
  </p:clrMapOvr>
</p:sld>
</file>

<file path=ppt/theme/theme1.xml><?xml version="1.0" encoding="utf-8"?>
<a:theme xmlns:a="http://schemas.openxmlformats.org/drawingml/2006/main" name="DHSS Theme">
  <a:themeElements>
    <a:clrScheme name="Custom 7">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DHSS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600" b="1" dirty="0">
            <a:latin typeface="Arial" panose="020B0604020202020204" pitchFamily="34" charset="0"/>
            <a:ea typeface="Open Sans SemiBold" panose="020B07060308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DHSS Theme" id="{A660AE28-A27B-4D8D-BC69-3E0F74D28358}" vid="{6C68BCD6-4752-4D80-9052-523988660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DHSS Theme</Template>
  <TotalTime>158585</TotalTime>
  <Words>1021</Words>
  <Application>Microsoft Office PowerPoint</Application>
  <PresentationFormat>Widescreen</PresentationFormat>
  <Paragraphs>118</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Gill Sans MT</vt:lpstr>
      <vt:lpstr>Wingdings</vt:lpstr>
      <vt:lpstr>Wingdings 2</vt:lpstr>
      <vt:lpstr>DHSS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Accessible Line Chart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 Picks (Dark) (ADA)</dc:title>
  <dc:creator>DHSS Office of Public Information</dc:creator>
  <cp:lastModifiedBy>Collins, Ian</cp:lastModifiedBy>
  <cp:revision>1326</cp:revision>
  <dcterms:created xsi:type="dcterms:W3CDTF">2019-07-08T12:17:13Z</dcterms:created>
  <dcterms:modified xsi:type="dcterms:W3CDTF">2026-03-02T22:30:11Z</dcterms:modified>
</cp:coreProperties>
</file>