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96" r:id="rId6"/>
    <p:sldId id="294" r:id="rId7"/>
    <p:sldId id="285" r:id="rId8"/>
    <p:sldId id="291" r:id="rId9"/>
    <p:sldId id="298" r:id="rId10"/>
    <p:sldId id="295" r:id="rId11"/>
    <p:sldId id="281" r:id="rId12"/>
  </p:sldIdLst>
  <p:sldSz cx="12192000" cy="6858000"/>
  <p:notesSz cx="6858000" cy="9144000"/>
  <p:embeddedFontLst>
    <p:embeddedFont>
      <p:font typeface="Mulish" pitchFamily="2" charset="0"/>
      <p:regular r:id="rId14"/>
      <p:bold r:id="rId15"/>
      <p:italic r:id="rId16"/>
      <p:boldItalic r:id="rId17"/>
    </p:embeddedFont>
    <p:embeddedFont>
      <p:font typeface="Mulish ExtraBold" pitchFamily="2" charset="0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6B693A-7293-E12B-D33E-622C041111CA}" name="Stephen Votaw" initials="SV" userId="S::svotaw@mophi.org::934e4730-2c6c-4468-9798-579f92616e12" providerId="AD"/>
  <p188:author id="{92593981-9B98-A109-4F0E-5C74FDB71F29}" name="Liz House" initials="LH" userId="S::lhouse@mophi.org::df8b4c64-0c66-4744-97fd-7d20c6d9e1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48973-762E-1941-574A-6A2D2091E3C4}" v="2" dt="2025-10-09T17:25:49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24" autoAdjust="0"/>
  </p:normalViewPr>
  <p:slideViewPr>
    <p:cSldViewPr snapToGrid="0">
      <p:cViewPr varScale="1">
        <p:scale>
          <a:sx n="88" d="100"/>
          <a:sy n="88" d="100"/>
        </p:scale>
        <p:origin x="14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1CB15-D911-42E8-AA46-DFF63154BFA7}" type="datetimeFigureOut"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05CD4-DCAD-4370-A54F-AD164ADB08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6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05CD4-DCAD-4370-A54F-AD164ADB0831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0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1FC95-C539-D169-0CA6-E8894B043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F24549-DE98-AAF2-FB89-A30169364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AF2D2C-B6F4-8910-35CF-6C8EE1D8E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123469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3A588-2F3A-048D-78C5-B9113D0AD4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090C-6DAE-4837-BFF2-46D586384F6A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123469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C090C-6DAE-4837-BFF2-46D586384F6A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7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05CD4-DCAD-4370-A54F-AD164ADB0831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29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4DFFC-37C4-B2E0-5FD5-BE6BF8A11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B767EA-50DA-B18A-9E29-4F652C972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5C3FA6-6BEB-8FD9-DA37-7A2C3DF63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BDCB6-B815-FCA4-B2DD-0EB3472170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05CD4-DCAD-4370-A54F-AD164ADB0831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94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b="1">
              <a:solidFill>
                <a:srgbClr val="123469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05CD4-DCAD-4370-A54F-AD164ADB0831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26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05CD4-DCAD-4370-A54F-AD164ADB0831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6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bg>
      <p:bgPr>
        <a:gradFill flip="none" rotWithShape="1">
          <a:gsLst>
            <a:gs pos="30000">
              <a:srgbClr val="295495"/>
            </a:gs>
            <a:gs pos="0">
              <a:schemeClr val="tx2"/>
            </a:gs>
            <a:gs pos="100000">
              <a:schemeClr val="accent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861A-E9D6-F36B-B404-B3FA32613E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981491"/>
            <a:ext cx="6393874" cy="255195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5F45E-FBA7-3E04-D2ED-19222147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6F7F-D55B-6D44-90FD-D7FCDF7A47CA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8676F-CE28-7F9A-6F76-175CBFE2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586D6-6BEA-BFF1-B87D-5869B49C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3FDB89-9EB6-6E46-983C-4914F04387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AC1A4-07FD-EEA1-C0B6-EEB7302D88AA}"/>
              </a:ext>
            </a:extLst>
          </p:cNvPr>
          <p:cNvSpPr/>
          <p:nvPr userDrawn="1"/>
        </p:nvSpPr>
        <p:spPr>
          <a:xfrm>
            <a:off x="0" y="4963886"/>
            <a:ext cx="12180124" cy="18941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5A5EC-452E-CDE2-C813-39F44A8D4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5229681"/>
            <a:ext cx="6393874" cy="11798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706C16C-877B-2556-11C5-19448A4A3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6481" y="5403080"/>
            <a:ext cx="2842594" cy="100627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6EF5840-A4A0-69EC-E974-BE19FC009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4868"/>
          <a:stretch/>
        </p:blipFill>
        <p:spPr>
          <a:xfrm>
            <a:off x="5735782" y="0"/>
            <a:ext cx="6481399" cy="6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8D2E-A4BF-D75A-D00A-0E0EA1ABE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AFC88-390B-9D52-792E-A661AB75C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1908B6-895C-6F33-E327-55ACCB23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8BAC6E63-82C5-C26B-9CF9-12C04E2F76C1}"/>
              </a:ext>
            </a:extLst>
          </p:cNvPr>
          <p:cNvSpPr/>
          <p:nvPr userDrawn="1"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A8D1F7B-763D-065A-30C8-538B856C4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ACE385-78A1-B0F5-AEFA-EC17B45DE290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1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31A6D3-B2C4-2A99-14B9-D49119D81B0F}"/>
              </a:ext>
            </a:extLst>
          </p:cNvPr>
          <p:cNvSpPr/>
          <p:nvPr userDrawn="1"/>
        </p:nvSpPr>
        <p:spPr>
          <a:xfrm>
            <a:off x="0" y="1794830"/>
            <a:ext cx="12192000" cy="50631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8D2E-A4BF-D75A-D00A-0E0EA1ABE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08886"/>
            <a:ext cx="6078415" cy="3894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1908B6-895C-6F33-E327-55ACCB23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8BAC6E63-82C5-C26B-9CF9-12C04E2F76C1}"/>
              </a:ext>
            </a:extLst>
          </p:cNvPr>
          <p:cNvSpPr/>
          <p:nvPr userDrawn="1"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FBC947-3DB0-C06E-489C-600ED02219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54847" y="2444650"/>
            <a:ext cx="3698953" cy="3658313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E1CB80-9CA7-76B2-8025-0C135829BDE5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D24E2C0-238C-133F-6D2E-B0F4B8592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7438742" y="2228545"/>
            <a:ext cx="502549" cy="50254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B02DB66-C66A-7039-9D2E-D70FA89E7A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27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6DD699-3494-CA55-01CA-89C5454056F4}"/>
              </a:ext>
            </a:extLst>
          </p:cNvPr>
          <p:cNvSpPr/>
          <p:nvPr userDrawn="1"/>
        </p:nvSpPr>
        <p:spPr>
          <a:xfrm>
            <a:off x="2895600" y="0"/>
            <a:ext cx="9296400" cy="27310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31A6D3-B2C4-2A99-14B9-D49119D81B0F}"/>
              </a:ext>
            </a:extLst>
          </p:cNvPr>
          <p:cNvSpPr/>
          <p:nvPr userDrawn="1"/>
        </p:nvSpPr>
        <p:spPr>
          <a:xfrm>
            <a:off x="0" y="2731094"/>
            <a:ext cx="12192000" cy="41269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1908B6-895C-6F33-E327-55ACCB23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61" y="527537"/>
            <a:ext cx="8217877" cy="189913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E1CB80-9CA7-76B2-8025-0C135829BDE5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B02DB66-C66A-7039-9D2E-D70FA89E7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B95C1F3-DA18-F266-56BD-042DEFD0D0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069" y="295816"/>
            <a:ext cx="2139462" cy="213946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A577EB-8C4A-FC4E-79FE-0064DACCCBEB}"/>
              </a:ext>
            </a:extLst>
          </p:cNvPr>
          <p:cNvCxnSpPr/>
          <p:nvPr userDrawn="1"/>
        </p:nvCxnSpPr>
        <p:spPr>
          <a:xfrm>
            <a:off x="4044461" y="3024554"/>
            <a:ext cx="0" cy="3322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E1FEB6-8BF4-8313-3760-8CF8D78B8C2C}"/>
              </a:ext>
            </a:extLst>
          </p:cNvPr>
          <p:cNvCxnSpPr/>
          <p:nvPr userDrawn="1"/>
        </p:nvCxnSpPr>
        <p:spPr>
          <a:xfrm>
            <a:off x="8053754" y="3024554"/>
            <a:ext cx="0" cy="3322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4E5D4B-84C8-7B59-FB9C-C793AE4D33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069" y="3063429"/>
            <a:ext cx="3443649" cy="39040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6156087-4980-641D-F3AF-E780C4774F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825" y="3563938"/>
            <a:ext cx="3443288" cy="278288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7742A73-E6DD-03A6-6507-849B5F2683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8746" y="3063429"/>
            <a:ext cx="3443649" cy="39040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F4F0EB4-E503-64A5-238E-7F57195B5C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8502" y="3563938"/>
            <a:ext cx="3443288" cy="278288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4117173-3BC0-D3A2-D26F-820B5D1FD5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9423" y="3063429"/>
            <a:ext cx="3443649" cy="39040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D5BAD0C0-99CA-87F3-AE73-198D6A896B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79179" y="3563938"/>
            <a:ext cx="3443288" cy="278288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555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5C32DF-CC74-68ED-BA65-BC6550D9CDBE}"/>
              </a:ext>
            </a:extLst>
          </p:cNvPr>
          <p:cNvSpPr/>
          <p:nvPr userDrawn="1"/>
        </p:nvSpPr>
        <p:spPr>
          <a:xfrm>
            <a:off x="445477" y="2208885"/>
            <a:ext cx="6846277" cy="4402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8D2E-A4BF-D75A-D00A-0E0EA1ABE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412938"/>
            <a:ext cx="6078415" cy="369002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1908B6-895C-6F33-E327-55ACCB23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02943"/>
            <a:ext cx="6078414" cy="1203916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338494-FEC8-5896-BD4D-6AE1F5E7665C}"/>
              </a:ext>
            </a:extLst>
          </p:cNvPr>
          <p:cNvSpPr/>
          <p:nvPr userDrawn="1"/>
        </p:nvSpPr>
        <p:spPr>
          <a:xfrm>
            <a:off x="7291754" y="1794830"/>
            <a:ext cx="4910767" cy="48169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FBC947-3DB0-C06E-489C-600ED02219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40161" y="2208886"/>
            <a:ext cx="4451839" cy="4402927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E1CB80-9CA7-76B2-8025-0C135829BDE5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raphic 6">
            <a:extLst>
              <a:ext uri="{FF2B5EF4-FFF2-40B4-BE49-F238E27FC236}">
                <a16:creationId xmlns:a16="http://schemas.microsoft.com/office/drawing/2014/main" id="{4DB7A2E2-1C5C-9AB4-619F-08622207BDC4}"/>
              </a:ext>
            </a:extLst>
          </p:cNvPr>
          <p:cNvSpPr/>
          <p:nvPr userDrawn="1"/>
        </p:nvSpPr>
        <p:spPr>
          <a:xfrm rot="2700000">
            <a:off x="244983" y="2497354"/>
            <a:ext cx="321476" cy="321460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2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31A6D3-B2C4-2A99-14B9-D49119D81B0F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8D2E-A4BF-D75A-D00A-0E0EA1ABE90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0923" y="3837547"/>
            <a:ext cx="6435969" cy="2393404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Highlighted quote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1908B6-895C-6F33-E327-55ACCB23B9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923" y="1989787"/>
            <a:ext cx="6506630" cy="69109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FBC947-3DB0-C06E-489C-600ED02219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4447" y="651008"/>
            <a:ext cx="3698953" cy="3658313"/>
          </a:xfrm>
          <a:solidFill>
            <a:schemeClr val="bg1"/>
          </a:solidFill>
          <a:ln w="79375">
            <a:solidFill>
              <a:schemeClr val="accent3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E1CB80-9CA7-76B2-8025-0C135829BDE5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D24E2C0-238C-133F-6D2E-B0F4B8592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404895" y="411455"/>
            <a:ext cx="502549" cy="5025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783F6-4846-F16B-904A-24F4EBEF3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0313" y="2732211"/>
            <a:ext cx="6507162" cy="39040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6" name="Graphic 5" descr="Open quotation mark with solid fill">
            <a:extLst>
              <a:ext uri="{FF2B5EF4-FFF2-40B4-BE49-F238E27FC236}">
                <a16:creationId xmlns:a16="http://schemas.microsoft.com/office/drawing/2014/main" id="{EAB7887E-ED32-7370-42DE-90EA9366C7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1677" y="3353996"/>
            <a:ext cx="914400" cy="914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55FFA31-A5BC-F5DD-4649-7F43840B9E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27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41DC-7261-8D8D-85EF-8EB4D536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4AA20-773D-F0D6-1F5A-CEE706DEB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EBEBE-7E01-2041-BE55-4A67D5E3C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EFF71-C469-705B-E56A-1DDF0120E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FD479-2712-33B4-FC5F-0C726D29A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EFEF7D-941F-2F30-AE42-B9EFBBCAA1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6F7F-D55B-6D44-90FD-D7FCDF7A47CA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2EDE1-B01D-5563-C75A-4CD1E54C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5A14EE-C9AD-1EE5-F850-8A65C7F4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3FDB89-9EB6-6E46-983C-4914F04387C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8E1E0A2-8807-90EE-4368-ADDB64E98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18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E0C4AA-D300-B229-4F83-D894BD62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D2B6FF30-0FBB-D4CB-4E0E-CF1821AC25A8}"/>
              </a:ext>
            </a:extLst>
          </p:cNvPr>
          <p:cNvSpPr/>
          <p:nvPr userDrawn="1"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7B1C8B-9773-A4E2-D364-362CE2FF5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54F49F-41AD-979D-CA3E-21C7CA2B8EB4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6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ouri Header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37B1C8B-9773-A4E2-D364-362CE2FF5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  <p:sp>
        <p:nvSpPr>
          <p:cNvPr id="17" name="Graphic 15">
            <a:extLst>
              <a:ext uri="{FF2B5EF4-FFF2-40B4-BE49-F238E27FC236}">
                <a16:creationId xmlns:a16="http://schemas.microsoft.com/office/drawing/2014/main" id="{5581143A-3AB9-C723-7112-863DBAFC9817}"/>
              </a:ext>
            </a:extLst>
          </p:cNvPr>
          <p:cNvSpPr/>
          <p:nvPr/>
        </p:nvSpPr>
        <p:spPr>
          <a:xfrm>
            <a:off x="370246" y="178904"/>
            <a:ext cx="7289705" cy="6432910"/>
          </a:xfrm>
          <a:custGeom>
            <a:avLst/>
            <a:gdLst>
              <a:gd name="connsiteX0" fmla="*/ 0 w 5502592"/>
              <a:gd name="connsiteY0" fmla="*/ 87630 h 4855845"/>
              <a:gd name="connsiteX1" fmla="*/ 928688 w 5502592"/>
              <a:gd name="connsiteY1" fmla="*/ 1628775 h 4855845"/>
              <a:gd name="connsiteX2" fmla="*/ 928688 w 5502592"/>
              <a:gd name="connsiteY2" fmla="*/ 4387215 h 4855845"/>
              <a:gd name="connsiteX3" fmla="*/ 4520565 w 5502592"/>
              <a:gd name="connsiteY3" fmla="*/ 4387215 h 4855845"/>
              <a:gd name="connsiteX4" fmla="*/ 4406265 w 5502592"/>
              <a:gd name="connsiteY4" fmla="*/ 4855845 h 4855845"/>
              <a:gd name="connsiteX5" fmla="*/ 5073968 w 5502592"/>
              <a:gd name="connsiteY5" fmla="*/ 4855845 h 4855845"/>
              <a:gd name="connsiteX6" fmla="*/ 5502593 w 5502592"/>
              <a:gd name="connsiteY6" fmla="*/ 3770948 h 4855845"/>
              <a:gd name="connsiteX7" fmla="*/ 4559618 w 5502592"/>
              <a:gd name="connsiteY7" fmla="*/ 2611755 h 4855845"/>
              <a:gd name="connsiteX8" fmla="*/ 4573905 w 5502592"/>
              <a:gd name="connsiteY8" fmla="*/ 1886903 h 4855845"/>
              <a:gd name="connsiteX9" fmla="*/ 4073843 w 5502592"/>
              <a:gd name="connsiteY9" fmla="*/ 1644015 h 4855845"/>
              <a:gd name="connsiteX10" fmla="*/ 3187065 w 5502592"/>
              <a:gd name="connsiteY10" fmla="*/ 0 h 48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2592" h="4855845">
                <a:moveTo>
                  <a:pt x="0" y="87630"/>
                </a:moveTo>
                <a:lnTo>
                  <a:pt x="928688" y="1628775"/>
                </a:lnTo>
                <a:lnTo>
                  <a:pt x="928688" y="4387215"/>
                </a:lnTo>
                <a:lnTo>
                  <a:pt x="4520565" y="4387215"/>
                </a:lnTo>
                <a:lnTo>
                  <a:pt x="4406265" y="4855845"/>
                </a:lnTo>
                <a:lnTo>
                  <a:pt x="5073968" y="4855845"/>
                </a:lnTo>
                <a:lnTo>
                  <a:pt x="5502593" y="3770948"/>
                </a:lnTo>
                <a:lnTo>
                  <a:pt x="4559618" y="2611755"/>
                </a:lnTo>
                <a:lnTo>
                  <a:pt x="4573905" y="1886903"/>
                </a:lnTo>
                <a:lnTo>
                  <a:pt x="4073843" y="1644015"/>
                </a:lnTo>
                <a:lnTo>
                  <a:pt x="3187065" y="0"/>
                </a:lnTo>
                <a:close/>
              </a:path>
            </a:pathLst>
          </a:custGeom>
          <a:gradFill>
            <a:gsLst>
              <a:gs pos="0">
                <a:srgbClr val="00C5A1"/>
              </a:gs>
              <a:gs pos="50000">
                <a:srgbClr val="1D7396"/>
              </a:gs>
              <a:gs pos="100000">
                <a:srgbClr val="3B228C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0C4AA-D300-B229-4F83-D894BD62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95" y="1885785"/>
            <a:ext cx="3627527" cy="293800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F49F-41AD-979D-CA3E-21C7CA2B8EB4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5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ouri Accen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C1BB31C2-D87D-BED6-2437-B346527D9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868"/>
          <a:stretch/>
        </p:blipFill>
        <p:spPr>
          <a:xfrm>
            <a:off x="5285090" y="0"/>
            <a:ext cx="6481399" cy="68437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E0C4AA-D300-B229-4F83-D894BD62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02" y="1620741"/>
            <a:ext cx="4995814" cy="237478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F49F-41AD-979D-CA3E-21C7CA2B8EB4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AF3655-41B6-04F2-2F58-1E914DD76719}"/>
              </a:ext>
            </a:extLst>
          </p:cNvPr>
          <p:cNvCxnSpPr/>
          <p:nvPr userDrawn="1"/>
        </p:nvCxnSpPr>
        <p:spPr>
          <a:xfrm>
            <a:off x="914400" y="4260574"/>
            <a:ext cx="64803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Graphic 15">
            <a:extLst>
              <a:ext uri="{FF2B5EF4-FFF2-40B4-BE49-F238E27FC236}">
                <a16:creationId xmlns:a16="http://schemas.microsoft.com/office/drawing/2014/main" id="{5581143A-3AB9-C723-7112-863DBAFC9817}"/>
              </a:ext>
            </a:extLst>
          </p:cNvPr>
          <p:cNvSpPr/>
          <p:nvPr/>
        </p:nvSpPr>
        <p:spPr>
          <a:xfrm>
            <a:off x="6488456" y="1192696"/>
            <a:ext cx="4789337" cy="4226423"/>
          </a:xfrm>
          <a:custGeom>
            <a:avLst/>
            <a:gdLst>
              <a:gd name="connsiteX0" fmla="*/ 0 w 5502592"/>
              <a:gd name="connsiteY0" fmla="*/ 87630 h 4855845"/>
              <a:gd name="connsiteX1" fmla="*/ 928688 w 5502592"/>
              <a:gd name="connsiteY1" fmla="*/ 1628775 h 4855845"/>
              <a:gd name="connsiteX2" fmla="*/ 928688 w 5502592"/>
              <a:gd name="connsiteY2" fmla="*/ 4387215 h 4855845"/>
              <a:gd name="connsiteX3" fmla="*/ 4520565 w 5502592"/>
              <a:gd name="connsiteY3" fmla="*/ 4387215 h 4855845"/>
              <a:gd name="connsiteX4" fmla="*/ 4406265 w 5502592"/>
              <a:gd name="connsiteY4" fmla="*/ 4855845 h 4855845"/>
              <a:gd name="connsiteX5" fmla="*/ 5073968 w 5502592"/>
              <a:gd name="connsiteY5" fmla="*/ 4855845 h 4855845"/>
              <a:gd name="connsiteX6" fmla="*/ 5502593 w 5502592"/>
              <a:gd name="connsiteY6" fmla="*/ 3770948 h 4855845"/>
              <a:gd name="connsiteX7" fmla="*/ 4559618 w 5502592"/>
              <a:gd name="connsiteY7" fmla="*/ 2611755 h 4855845"/>
              <a:gd name="connsiteX8" fmla="*/ 4573905 w 5502592"/>
              <a:gd name="connsiteY8" fmla="*/ 1886903 h 4855845"/>
              <a:gd name="connsiteX9" fmla="*/ 4073843 w 5502592"/>
              <a:gd name="connsiteY9" fmla="*/ 1644015 h 4855845"/>
              <a:gd name="connsiteX10" fmla="*/ 3187065 w 5502592"/>
              <a:gd name="connsiteY10" fmla="*/ 0 h 48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2592" h="4855845">
                <a:moveTo>
                  <a:pt x="0" y="87630"/>
                </a:moveTo>
                <a:lnTo>
                  <a:pt x="928688" y="1628775"/>
                </a:lnTo>
                <a:lnTo>
                  <a:pt x="928688" y="4387215"/>
                </a:lnTo>
                <a:lnTo>
                  <a:pt x="4520565" y="4387215"/>
                </a:lnTo>
                <a:lnTo>
                  <a:pt x="4406265" y="4855845"/>
                </a:lnTo>
                <a:lnTo>
                  <a:pt x="5073968" y="4855845"/>
                </a:lnTo>
                <a:lnTo>
                  <a:pt x="5502593" y="3770948"/>
                </a:lnTo>
                <a:lnTo>
                  <a:pt x="4559618" y="2611755"/>
                </a:lnTo>
                <a:lnTo>
                  <a:pt x="4573905" y="1886903"/>
                </a:lnTo>
                <a:lnTo>
                  <a:pt x="4073843" y="1644015"/>
                </a:lnTo>
                <a:lnTo>
                  <a:pt x="3187065" y="0"/>
                </a:lnTo>
                <a:close/>
              </a:path>
            </a:pathLst>
          </a:custGeom>
          <a:gradFill>
            <a:gsLst>
              <a:gs pos="0">
                <a:srgbClr val="00C5A1"/>
              </a:gs>
              <a:gs pos="50000">
                <a:srgbClr val="1D7396"/>
              </a:gs>
              <a:gs pos="100000">
                <a:srgbClr val="3B228C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0763444-A1BF-090F-A0A4-42D06A8F5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3313" y="2120348"/>
            <a:ext cx="2140226" cy="214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4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ouri Accent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E0C4AA-D300-B229-4F83-D894BD62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297" y="958132"/>
            <a:ext cx="6456711" cy="20368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F49F-41AD-979D-CA3E-21C7CA2B8EB4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2FEC328-FF7A-CEAF-8B21-9E6BF4A58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4276" y="2544418"/>
            <a:ext cx="4150732" cy="4150732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ED401104-82CF-909E-1006-BE68884F26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6297" y="3193776"/>
            <a:ext cx="6456710" cy="238538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Paragraph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EBA230-CEA3-A433-11D1-BCAF723CE98F}"/>
              </a:ext>
            </a:extLst>
          </p:cNvPr>
          <p:cNvCxnSpPr>
            <a:cxnSpLocks/>
          </p:cNvCxnSpPr>
          <p:nvPr userDrawn="1"/>
        </p:nvCxnSpPr>
        <p:spPr>
          <a:xfrm>
            <a:off x="0" y="3101009"/>
            <a:ext cx="767300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78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861A-E9D6-F36B-B404-B3FA32613E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981491"/>
            <a:ext cx="7788966" cy="2551958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AC1A4-07FD-EEA1-C0B6-EEB7302D88AA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5A5EC-452E-CDE2-C813-39F44A8D4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527" y="4773881"/>
            <a:ext cx="6927273" cy="8431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9FB71A7-688A-E954-A2A1-AB417CAF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838199" y="4618513"/>
            <a:ext cx="369123" cy="36912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B5F1641-41BB-0A70-86A4-14B9F8A4F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197" y="611851"/>
            <a:ext cx="2866903" cy="96190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BD191DC-51CE-5BF0-739C-9FD1EDA8C4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2985"/>
          <a:stretch/>
        </p:blipFill>
        <p:spPr>
          <a:xfrm>
            <a:off x="8045669" y="3429001"/>
            <a:ext cx="4146331" cy="31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14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ouri_Text">
    <p:bg>
      <p:bgPr>
        <a:gradFill>
          <a:gsLst>
            <a:gs pos="0">
              <a:srgbClr val="00C5A1"/>
            </a:gs>
            <a:gs pos="50000">
              <a:srgbClr val="1D7396"/>
            </a:gs>
            <a:gs pos="100000">
              <a:srgbClr val="3B228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phic 15">
            <a:extLst>
              <a:ext uri="{FF2B5EF4-FFF2-40B4-BE49-F238E27FC236}">
                <a16:creationId xmlns:a16="http://schemas.microsoft.com/office/drawing/2014/main" id="{5581143A-3AB9-C723-7112-863DBAFC9817}"/>
              </a:ext>
            </a:extLst>
          </p:cNvPr>
          <p:cNvSpPr/>
          <p:nvPr/>
        </p:nvSpPr>
        <p:spPr>
          <a:xfrm>
            <a:off x="241854" y="178904"/>
            <a:ext cx="7668919" cy="6679096"/>
          </a:xfrm>
          <a:custGeom>
            <a:avLst/>
            <a:gdLst>
              <a:gd name="connsiteX0" fmla="*/ 0 w 5502592"/>
              <a:gd name="connsiteY0" fmla="*/ 87630 h 4855845"/>
              <a:gd name="connsiteX1" fmla="*/ 928688 w 5502592"/>
              <a:gd name="connsiteY1" fmla="*/ 1628775 h 4855845"/>
              <a:gd name="connsiteX2" fmla="*/ 928688 w 5502592"/>
              <a:gd name="connsiteY2" fmla="*/ 4387215 h 4855845"/>
              <a:gd name="connsiteX3" fmla="*/ 4520565 w 5502592"/>
              <a:gd name="connsiteY3" fmla="*/ 4387215 h 4855845"/>
              <a:gd name="connsiteX4" fmla="*/ 4406265 w 5502592"/>
              <a:gd name="connsiteY4" fmla="*/ 4855845 h 4855845"/>
              <a:gd name="connsiteX5" fmla="*/ 5073968 w 5502592"/>
              <a:gd name="connsiteY5" fmla="*/ 4855845 h 4855845"/>
              <a:gd name="connsiteX6" fmla="*/ 5502593 w 5502592"/>
              <a:gd name="connsiteY6" fmla="*/ 3770948 h 4855845"/>
              <a:gd name="connsiteX7" fmla="*/ 4559618 w 5502592"/>
              <a:gd name="connsiteY7" fmla="*/ 2611755 h 4855845"/>
              <a:gd name="connsiteX8" fmla="*/ 4573905 w 5502592"/>
              <a:gd name="connsiteY8" fmla="*/ 1886903 h 4855845"/>
              <a:gd name="connsiteX9" fmla="*/ 4073843 w 5502592"/>
              <a:gd name="connsiteY9" fmla="*/ 1644015 h 4855845"/>
              <a:gd name="connsiteX10" fmla="*/ 3187065 w 5502592"/>
              <a:gd name="connsiteY10" fmla="*/ 0 h 48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2592" h="4855845">
                <a:moveTo>
                  <a:pt x="0" y="87630"/>
                </a:moveTo>
                <a:lnTo>
                  <a:pt x="928688" y="1628775"/>
                </a:lnTo>
                <a:lnTo>
                  <a:pt x="928688" y="4387215"/>
                </a:lnTo>
                <a:lnTo>
                  <a:pt x="4520565" y="4387215"/>
                </a:lnTo>
                <a:lnTo>
                  <a:pt x="4406265" y="4855845"/>
                </a:lnTo>
                <a:lnTo>
                  <a:pt x="5073968" y="4855845"/>
                </a:lnTo>
                <a:lnTo>
                  <a:pt x="5502593" y="3770948"/>
                </a:lnTo>
                <a:lnTo>
                  <a:pt x="4559618" y="2611755"/>
                </a:lnTo>
                <a:lnTo>
                  <a:pt x="4573905" y="1886903"/>
                </a:lnTo>
                <a:lnTo>
                  <a:pt x="4073843" y="1644015"/>
                </a:lnTo>
                <a:lnTo>
                  <a:pt x="3187065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5D4137-3725-85F3-6341-461859867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7573" y="2650435"/>
            <a:ext cx="4546738" cy="316726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7232ED9B-4649-DFF0-83D9-9E995FEBC4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7573" y="1656522"/>
            <a:ext cx="3628949" cy="926689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1"/>
                </a:solidFill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584BA1-CCBA-19F0-9355-DBCD3C5E5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5153" y="128049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78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ouri_Data">
    <p:bg>
      <p:bgPr>
        <a:gradFill>
          <a:gsLst>
            <a:gs pos="0">
              <a:srgbClr val="00C5A1"/>
            </a:gs>
            <a:gs pos="50000">
              <a:srgbClr val="1D7396"/>
            </a:gs>
            <a:gs pos="100000">
              <a:srgbClr val="3B228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15">
            <a:extLst>
              <a:ext uri="{FF2B5EF4-FFF2-40B4-BE49-F238E27FC236}">
                <a16:creationId xmlns:a16="http://schemas.microsoft.com/office/drawing/2014/main" id="{C14DEB84-2BF7-1071-837E-A3A90E39E6DF}"/>
              </a:ext>
            </a:extLst>
          </p:cNvPr>
          <p:cNvSpPr/>
          <p:nvPr userDrawn="1"/>
        </p:nvSpPr>
        <p:spPr>
          <a:xfrm>
            <a:off x="241854" y="178904"/>
            <a:ext cx="7668919" cy="6679096"/>
          </a:xfrm>
          <a:custGeom>
            <a:avLst/>
            <a:gdLst>
              <a:gd name="connsiteX0" fmla="*/ 0 w 5502592"/>
              <a:gd name="connsiteY0" fmla="*/ 87630 h 4855845"/>
              <a:gd name="connsiteX1" fmla="*/ 928688 w 5502592"/>
              <a:gd name="connsiteY1" fmla="*/ 1628775 h 4855845"/>
              <a:gd name="connsiteX2" fmla="*/ 928688 w 5502592"/>
              <a:gd name="connsiteY2" fmla="*/ 4387215 h 4855845"/>
              <a:gd name="connsiteX3" fmla="*/ 4520565 w 5502592"/>
              <a:gd name="connsiteY3" fmla="*/ 4387215 h 4855845"/>
              <a:gd name="connsiteX4" fmla="*/ 4406265 w 5502592"/>
              <a:gd name="connsiteY4" fmla="*/ 4855845 h 4855845"/>
              <a:gd name="connsiteX5" fmla="*/ 5073968 w 5502592"/>
              <a:gd name="connsiteY5" fmla="*/ 4855845 h 4855845"/>
              <a:gd name="connsiteX6" fmla="*/ 5502593 w 5502592"/>
              <a:gd name="connsiteY6" fmla="*/ 3770948 h 4855845"/>
              <a:gd name="connsiteX7" fmla="*/ 4559618 w 5502592"/>
              <a:gd name="connsiteY7" fmla="*/ 2611755 h 4855845"/>
              <a:gd name="connsiteX8" fmla="*/ 4573905 w 5502592"/>
              <a:gd name="connsiteY8" fmla="*/ 1886903 h 4855845"/>
              <a:gd name="connsiteX9" fmla="*/ 4073843 w 5502592"/>
              <a:gd name="connsiteY9" fmla="*/ 1644015 h 4855845"/>
              <a:gd name="connsiteX10" fmla="*/ 3187065 w 5502592"/>
              <a:gd name="connsiteY10" fmla="*/ 0 h 48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02592" h="4855845">
                <a:moveTo>
                  <a:pt x="0" y="87630"/>
                </a:moveTo>
                <a:lnTo>
                  <a:pt x="928688" y="1628775"/>
                </a:lnTo>
                <a:lnTo>
                  <a:pt x="928688" y="4387215"/>
                </a:lnTo>
                <a:lnTo>
                  <a:pt x="4520565" y="4387215"/>
                </a:lnTo>
                <a:lnTo>
                  <a:pt x="4406265" y="4855845"/>
                </a:lnTo>
                <a:lnTo>
                  <a:pt x="5073968" y="4855845"/>
                </a:lnTo>
                <a:lnTo>
                  <a:pt x="5502593" y="3770948"/>
                </a:lnTo>
                <a:lnTo>
                  <a:pt x="4559618" y="2611755"/>
                </a:lnTo>
                <a:lnTo>
                  <a:pt x="4573905" y="1886903"/>
                </a:lnTo>
                <a:lnTo>
                  <a:pt x="4073843" y="1644015"/>
                </a:lnTo>
                <a:lnTo>
                  <a:pt x="3187065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5D4137-3725-85F3-6341-461859867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8427" y="3140767"/>
            <a:ext cx="4546738" cy="25709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Data point or fact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7232ED9B-4649-DFF0-83D9-9E995FEBC4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8427" y="1656522"/>
            <a:ext cx="3814477" cy="1457739"/>
          </a:xfrm>
        </p:spPr>
        <p:txBody>
          <a:bodyPr anchor="b">
            <a:normAutofit/>
          </a:bodyPr>
          <a:lstStyle>
            <a:lvl1pPr marL="0" indent="0">
              <a:buNone/>
              <a:defRPr sz="8800" b="1" i="0">
                <a:solidFill>
                  <a:schemeClr val="tx2"/>
                </a:solidFill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%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3DB0DF96-635B-5553-51B0-BF90C070C6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11331" y="1422373"/>
            <a:ext cx="4384321" cy="259303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898CE3-19DC-CE45-B492-61A913216029}"/>
              </a:ext>
            </a:extLst>
          </p:cNvPr>
          <p:cNvCxnSpPr/>
          <p:nvPr userDrawn="1"/>
        </p:nvCxnSpPr>
        <p:spPr>
          <a:xfrm>
            <a:off x="1698427" y="1656522"/>
            <a:ext cx="52192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21C6FDF0-BEDE-4112-D821-17455BEF0B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757" y="6312426"/>
            <a:ext cx="5580408" cy="353418"/>
          </a:xfrm>
        </p:spPr>
        <p:txBody>
          <a:bodyPr>
            <a:normAutofit/>
          </a:bodyPr>
          <a:lstStyle>
            <a:lvl1pPr marL="0" indent="0" algn="r">
              <a:buNone/>
              <a:defRPr sz="16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Source: Organization </a:t>
            </a:r>
          </a:p>
        </p:txBody>
      </p:sp>
    </p:spTree>
    <p:extLst>
      <p:ext uri="{BB962C8B-B14F-4D97-AF65-F5344CB8AC3E}">
        <p14:creationId xmlns:p14="http://schemas.microsoft.com/office/powerpoint/2010/main" val="3051436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FA1C406-21C3-5987-1BE7-F0627B61D0B3}"/>
              </a:ext>
            </a:extLst>
          </p:cNvPr>
          <p:cNvSpPr/>
          <p:nvPr userDrawn="1"/>
        </p:nvSpPr>
        <p:spPr>
          <a:xfrm rot="2700000">
            <a:off x="2410882" y="2791388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0C4AA-D300-B229-4F83-D894BD62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D2B6FF30-0FBB-D4CB-4E0E-CF1821AC25A8}"/>
              </a:ext>
            </a:extLst>
          </p:cNvPr>
          <p:cNvSpPr/>
          <p:nvPr userDrawn="1"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7B1C8B-9773-A4E2-D364-362CE2FF5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54F49F-41AD-979D-CA3E-21C7CA2B8EB4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BCF048-BEE6-CFE5-7644-73F5DEF7D8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163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94ECA-D96C-FD71-C009-9D20998CAA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3338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C33367-8BC6-ED93-3013-58584F6AA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338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6B1E275-175B-7229-99D2-79AC2307DE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1790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9D4F650-4F88-8B3B-90D8-AD6DA31A9A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35965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2204996-0169-1968-B83E-25B2B4C845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5965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425C38A-2910-5D62-2E9D-3F913C8B0C7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94416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12EC0AE-36BB-D6F5-C8C0-DF6DB7E72D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28591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423A429-F1F8-B189-125B-66BB4017D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28591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F2273D0E-652E-9AAD-5D0F-1B4542DA48D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87042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681B19C1-15F7-B3AB-E908-2EDAD074F1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1217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BE1A5D3-B17E-24A4-5A89-2C9BE5AD6D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21217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34474D04-EC07-1CC6-6EA6-61F583918FF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79668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0F66266-8443-678A-89C4-54E2AC6DC5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13843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8B098C5A-CCB5-9D81-9401-EB2C3FA7BA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13843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48CF55-B976-FA65-338D-90D73D8175CB}"/>
              </a:ext>
            </a:extLst>
          </p:cNvPr>
          <p:cNvSpPr/>
          <p:nvPr userDrawn="1"/>
        </p:nvSpPr>
        <p:spPr>
          <a:xfrm rot="2700000">
            <a:off x="4703508" y="2791389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22B9D0-CCAA-50B7-2C00-EA5B33E2B74E}"/>
              </a:ext>
            </a:extLst>
          </p:cNvPr>
          <p:cNvSpPr/>
          <p:nvPr userDrawn="1"/>
        </p:nvSpPr>
        <p:spPr>
          <a:xfrm rot="2700000">
            <a:off x="6996134" y="2791390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40C4D2B-400C-FBB0-5C29-D9DBEA0812F4}"/>
              </a:ext>
            </a:extLst>
          </p:cNvPr>
          <p:cNvSpPr/>
          <p:nvPr userDrawn="1"/>
        </p:nvSpPr>
        <p:spPr>
          <a:xfrm rot="2700000">
            <a:off x="9288759" y="2791390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2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FA1C406-21C3-5987-1BE7-F0627B61D0B3}"/>
              </a:ext>
            </a:extLst>
          </p:cNvPr>
          <p:cNvSpPr/>
          <p:nvPr userDrawn="1"/>
        </p:nvSpPr>
        <p:spPr>
          <a:xfrm rot="2700000">
            <a:off x="3524065" y="2791388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0C4AA-D300-B229-4F83-D894BD62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D2B6FF30-0FBB-D4CB-4E0E-CF1821AC25A8}"/>
              </a:ext>
            </a:extLst>
          </p:cNvPr>
          <p:cNvSpPr/>
          <p:nvPr userDrawn="1"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7B1C8B-9773-A4E2-D364-362CE2FF5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54F49F-41AD-979D-CA3E-21C7CA2B8EB4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BCF048-BEE6-CFE5-7644-73F5DEF7D8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22346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94ECA-D96C-FD71-C009-9D20998CAA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6521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C33367-8BC6-ED93-3013-58584F6AA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6521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6B1E275-175B-7229-99D2-79AC2307DE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14973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9D4F650-4F88-8B3B-90D8-AD6DA31A9A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9148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2204996-0169-1968-B83E-25B2B4C845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148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425C38A-2910-5D62-2E9D-3F913C8B0C7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07599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12EC0AE-36BB-D6F5-C8C0-DF6DB7E72D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1774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423A429-F1F8-B189-125B-66BB4017D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1774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F2273D0E-652E-9AAD-5D0F-1B4542DA48D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700225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681B19C1-15F7-B3AB-E908-2EDAD074F1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4400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BE1A5D3-B17E-24A4-5A89-2C9BE5AD6D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34400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48CF55-B976-FA65-338D-90D73D8175CB}"/>
              </a:ext>
            </a:extLst>
          </p:cNvPr>
          <p:cNvSpPr/>
          <p:nvPr userDrawn="1"/>
        </p:nvSpPr>
        <p:spPr>
          <a:xfrm rot="2700000">
            <a:off x="5816691" y="2791389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22B9D0-CCAA-50B7-2C00-EA5B33E2B74E}"/>
              </a:ext>
            </a:extLst>
          </p:cNvPr>
          <p:cNvSpPr/>
          <p:nvPr userDrawn="1"/>
        </p:nvSpPr>
        <p:spPr>
          <a:xfrm rot="2700000">
            <a:off x="8109317" y="2791390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03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FA1C406-21C3-5987-1BE7-F0627B61D0B3}"/>
              </a:ext>
            </a:extLst>
          </p:cNvPr>
          <p:cNvSpPr/>
          <p:nvPr userDrawn="1"/>
        </p:nvSpPr>
        <p:spPr>
          <a:xfrm rot="2700000">
            <a:off x="4597490" y="2791388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E0C4AA-D300-B229-4F83-D894BD62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D2B6FF30-0FBB-D4CB-4E0E-CF1821AC25A8}"/>
              </a:ext>
            </a:extLst>
          </p:cNvPr>
          <p:cNvSpPr/>
          <p:nvPr userDrawn="1"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7B1C8B-9773-A4E2-D364-362CE2FF5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54F49F-41AD-979D-CA3E-21C7CA2B8EB4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BCF048-BEE6-CFE5-7644-73F5DEF7D8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95771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94ECA-D96C-FD71-C009-9D20998CAA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9946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C33367-8BC6-ED93-3013-58584F6AA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9946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6B1E275-175B-7229-99D2-79AC2307DE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8398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9D4F650-4F88-8B3B-90D8-AD6DA31A9A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2573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2204996-0169-1968-B83E-25B2B4C845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2573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425C38A-2910-5D62-2E9D-3F913C8B0C7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81024" y="2268000"/>
            <a:ext cx="1576662" cy="1574881"/>
          </a:xfrm>
          <a:solidFill>
            <a:schemeClr val="bg1"/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Logo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12EC0AE-36BB-D6F5-C8C0-DF6DB7E72D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5199" y="3960927"/>
            <a:ext cx="1908313" cy="344901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latin typeface="Mulish Extra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Acronym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423A429-F1F8-B189-125B-66BB4017D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5199" y="4371744"/>
            <a:ext cx="1908313" cy="1025649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latin typeface="Mulish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Organization Name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48CF55-B976-FA65-338D-90D73D8175CB}"/>
              </a:ext>
            </a:extLst>
          </p:cNvPr>
          <p:cNvSpPr/>
          <p:nvPr userDrawn="1"/>
        </p:nvSpPr>
        <p:spPr>
          <a:xfrm rot="2700000">
            <a:off x="6890116" y="2791389"/>
            <a:ext cx="465849" cy="4658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51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_1">
    <p:bg>
      <p:bgPr>
        <a:gradFill>
          <a:gsLst>
            <a:gs pos="0">
              <a:srgbClr val="00C5A1"/>
            </a:gs>
            <a:gs pos="50000">
              <a:srgbClr val="1D7396"/>
            </a:gs>
            <a:gs pos="100000">
              <a:srgbClr val="3B228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179434A-A889-54C7-E92E-5289B5918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2328" y="1874318"/>
            <a:ext cx="6038232" cy="213753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5ED2AD-7766-0F38-C128-50DA5D53AF4E}"/>
              </a:ext>
            </a:extLst>
          </p:cNvPr>
          <p:cNvCxnSpPr>
            <a:cxnSpLocks/>
          </p:cNvCxnSpPr>
          <p:nvPr userDrawn="1"/>
        </p:nvCxnSpPr>
        <p:spPr>
          <a:xfrm>
            <a:off x="0" y="5261114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878D012-FE29-EC37-5044-A680B990C8D4}"/>
              </a:ext>
            </a:extLst>
          </p:cNvPr>
          <p:cNvSpPr/>
          <p:nvPr userDrawn="1"/>
        </p:nvSpPr>
        <p:spPr>
          <a:xfrm>
            <a:off x="4592097" y="4996070"/>
            <a:ext cx="2668493" cy="5698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62FEE-A27B-74C5-E5BA-6FF5BC86D306}"/>
              </a:ext>
            </a:extLst>
          </p:cNvPr>
          <p:cNvSpPr txBox="1"/>
          <p:nvPr userDrawn="1"/>
        </p:nvSpPr>
        <p:spPr>
          <a:xfrm>
            <a:off x="4592097" y="5069821"/>
            <a:ext cx="2668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err="1">
                <a:latin typeface="Mulish ExtraBold" pitchFamily="2" charset="77"/>
              </a:rPr>
              <a:t>mophi.org</a:t>
            </a:r>
            <a:endParaRPr lang="en-US" sz="2000" b="1" i="0">
              <a:latin typeface="Mulish Extra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2640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bg>
      <p:bgPr>
        <a:gradFill>
          <a:gsLst>
            <a:gs pos="0">
              <a:srgbClr val="00C5A1"/>
            </a:gs>
            <a:gs pos="50000">
              <a:srgbClr val="1D7396"/>
            </a:gs>
            <a:gs pos="100000">
              <a:srgbClr val="3B228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5ED2AD-7766-0F38-C128-50DA5D53AF4E}"/>
              </a:ext>
            </a:extLst>
          </p:cNvPr>
          <p:cNvCxnSpPr>
            <a:cxnSpLocks/>
          </p:cNvCxnSpPr>
          <p:nvPr userDrawn="1"/>
        </p:nvCxnSpPr>
        <p:spPr>
          <a:xfrm>
            <a:off x="0" y="4267201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878D012-FE29-EC37-5044-A680B990C8D4}"/>
              </a:ext>
            </a:extLst>
          </p:cNvPr>
          <p:cNvSpPr/>
          <p:nvPr userDrawn="1"/>
        </p:nvSpPr>
        <p:spPr>
          <a:xfrm>
            <a:off x="9395209" y="5393635"/>
            <a:ext cx="2796792" cy="5698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62FEE-A27B-74C5-E5BA-6FF5BC86D306}"/>
              </a:ext>
            </a:extLst>
          </p:cNvPr>
          <p:cNvSpPr txBox="1"/>
          <p:nvPr userDrawn="1"/>
        </p:nvSpPr>
        <p:spPr>
          <a:xfrm>
            <a:off x="8932985" y="5467386"/>
            <a:ext cx="3593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err="1">
                <a:latin typeface="Mulish ExtraBold" pitchFamily="2" charset="77"/>
              </a:rPr>
              <a:t>mophi.org</a:t>
            </a:r>
            <a:endParaRPr lang="en-US" sz="2000" b="1" i="0">
              <a:latin typeface="Mulish ExtraBold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FFC7995-DCEB-198E-4136-E07F89DB3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868"/>
          <a:stretch/>
        </p:blipFill>
        <p:spPr>
          <a:xfrm>
            <a:off x="5735782" y="0"/>
            <a:ext cx="6481399" cy="68437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179434A-A889-54C7-E92E-5289B5918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598" y="4750043"/>
            <a:ext cx="4052786" cy="143468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8694E-9450-67AB-7BF0-72152A22D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7" y="1812941"/>
            <a:ext cx="8455025" cy="1555716"/>
          </a:xfrm>
        </p:spPr>
        <p:txBody>
          <a:bodyPr>
            <a:normAutofit/>
          </a:bodyPr>
          <a:lstStyle>
            <a:lvl1pPr marL="0" indent="0" algn="ctr">
              <a:buNone/>
              <a:defRPr sz="8800" b="1" i="0">
                <a:solidFill>
                  <a:schemeClr val="bg1"/>
                </a:solidFill>
                <a:latin typeface="Mulish ExtraBold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9700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85989-9DAC-0DB7-3CCB-B1576EFC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4486B-E2A4-F4DF-4F31-AFA9D1F31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6E56E-AB99-73E6-D8EF-4A6257CEB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75B63-0AE2-1757-C3B1-F908BF87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6F7F-D55B-6D44-90FD-D7FCDF7A47CA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B6974-2CDE-A88A-8842-3CD346FA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F0C5D-ADBD-53BC-0C3F-C632E61B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3FDB89-9EB6-6E46-983C-4914F043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6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B1452-7179-B1BD-5EC6-1B801716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40A55-1D4E-1D15-5987-D80BAB563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A20AD-B45D-389B-C30C-694143BDB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A2090-6AE8-CCB7-4D29-943F10C5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6F7F-D55B-6D44-90FD-D7FCDF7A47CA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F528E-8C16-F23A-A59F-3160740F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BE021-12AA-A4FE-ED1D-CD0D124A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3FDB89-9EB6-6E46-983C-4914F043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12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E04C3-E384-4455-9A34-AEA9D9B2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8BBBD-E230-E615-5941-6B5311BE3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5C322-A533-6ECC-457B-863F1312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6F7F-D55B-6D44-90FD-D7FCDF7A47CA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500DA-8A2C-E376-3454-C42722AB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42C41-683E-0037-A0D0-8717C95B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3FDB89-9EB6-6E46-983C-4914F043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9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5AC1A4-07FD-EEA1-C0B6-EEB7302D88AA}"/>
              </a:ext>
            </a:extLst>
          </p:cNvPr>
          <p:cNvSpPr/>
          <p:nvPr userDrawn="1"/>
        </p:nvSpPr>
        <p:spPr>
          <a:xfrm rot="10800000">
            <a:off x="4717774" y="-2"/>
            <a:ext cx="7474226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6861A-E9D6-F36B-B404-B3FA32613E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7678" y="2149790"/>
            <a:ext cx="6393874" cy="2551958"/>
          </a:xfrm>
        </p:spPr>
        <p:txBody>
          <a:bodyPr anchor="b"/>
          <a:lstStyle>
            <a:lvl1pPr algn="l">
              <a:defRPr sz="6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5A5EC-452E-CDE2-C813-39F44A8D4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676" y="4796406"/>
            <a:ext cx="6393874" cy="8431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2260CEF-2281-A56F-A226-9A5B6D6AA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359" y="952602"/>
            <a:ext cx="3777056" cy="37770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4851FC-3DC9-A45A-02F0-E665C11E7429}"/>
              </a:ext>
            </a:extLst>
          </p:cNvPr>
          <p:cNvSpPr/>
          <p:nvPr userDrawn="1"/>
        </p:nvSpPr>
        <p:spPr>
          <a:xfrm>
            <a:off x="0" y="6625066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6E205F-BC9E-BC3A-B0D7-620D9FF82D91}"/>
              </a:ext>
            </a:extLst>
          </p:cNvPr>
          <p:cNvSpPr/>
          <p:nvPr userDrawn="1"/>
        </p:nvSpPr>
        <p:spPr>
          <a:xfrm>
            <a:off x="0" y="5533538"/>
            <a:ext cx="4717774" cy="1091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DF0EA4A-31F5-13CA-596E-9EF206354C55}"/>
              </a:ext>
            </a:extLst>
          </p:cNvPr>
          <p:cNvSpPr txBox="1">
            <a:spLocks/>
          </p:cNvSpPr>
          <p:nvPr userDrawn="1"/>
        </p:nvSpPr>
        <p:spPr>
          <a:xfrm>
            <a:off x="364529" y="5748067"/>
            <a:ext cx="3988716" cy="644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Mulish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ulish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60503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A1CE8D-5038-74C9-5DC1-9D716E078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9C7A3-E4D3-EF54-60B3-1F25888FE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13EC6-1130-C056-35BF-94FDB29D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6F7F-D55B-6D44-90FD-D7FCDF7A47CA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96954-F588-6226-E952-8E6C815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ED27F-4931-3F95-ACDC-02ABD01F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3FDB89-9EB6-6E46-983C-4914F043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9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D7D5-36F6-69B1-7D4B-D3780EBA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A9D46-BAF5-029B-A925-76BAE9687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03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DF4EF5E1-7F4C-D067-D9B2-0C51E99493C9}"/>
              </a:ext>
            </a:extLst>
          </p:cNvPr>
          <p:cNvSpPr/>
          <p:nvPr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5CEA84-A7E4-EDC6-02E0-53083974B2BB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A23A46D-0E0A-67A0-FF95-99ECD554E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9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D7D5-36F6-69B1-7D4B-D3780EBA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38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DF4EF5E1-7F4C-D067-D9B2-0C51E99493C9}"/>
              </a:ext>
            </a:extLst>
          </p:cNvPr>
          <p:cNvSpPr/>
          <p:nvPr/>
        </p:nvSpPr>
        <p:spPr>
          <a:xfrm rot="2700000">
            <a:off x="394412" y="619582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5CEA84-A7E4-EDC6-02E0-53083974B2BB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A23A46D-0E0A-67A0-FF95-99ECD554E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5B7DF412-E812-7327-25F3-2BD46159D9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868"/>
          <a:stretch/>
        </p:blipFill>
        <p:spPr>
          <a:xfrm>
            <a:off x="5735782" y="0"/>
            <a:ext cx="6481399" cy="6843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27D7D5-36F6-69B1-7D4B-D3780EBA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64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A9D46-BAF5-029B-A925-76BAE9687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03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DF4EF5E1-7F4C-D067-D9B2-0C51E99493C9}"/>
              </a:ext>
            </a:extLst>
          </p:cNvPr>
          <p:cNvSpPr/>
          <p:nvPr/>
        </p:nvSpPr>
        <p:spPr>
          <a:xfrm rot="2700000">
            <a:off x="394412" y="844869"/>
            <a:ext cx="365440" cy="365422"/>
          </a:xfrm>
          <a:custGeom>
            <a:avLst/>
            <a:gdLst>
              <a:gd name="connsiteX0" fmla="*/ 365423 w 365440"/>
              <a:gd name="connsiteY0" fmla="*/ 0 h 365422"/>
              <a:gd name="connsiteX1" fmla="*/ 365441 w 365440"/>
              <a:gd name="connsiteY1" fmla="*/ 365423 h 365422"/>
              <a:gd name="connsiteX2" fmla="*/ 215653 w 365440"/>
              <a:gd name="connsiteY2" fmla="*/ 365423 h 365422"/>
              <a:gd name="connsiteX3" fmla="*/ 215653 w 365440"/>
              <a:gd name="connsiteY3" fmla="*/ 149770 h 365422"/>
              <a:gd name="connsiteX4" fmla="*/ 0 w 365440"/>
              <a:gd name="connsiteY4" fmla="*/ 149770 h 365422"/>
              <a:gd name="connsiteX5" fmla="*/ 18 w 365440"/>
              <a:gd name="connsiteY5" fmla="*/ 0 h 365422"/>
              <a:gd name="connsiteX6" fmla="*/ 365423 w 365440"/>
              <a:gd name="connsiteY6" fmla="*/ 0 h 36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0" h="365422">
                <a:moveTo>
                  <a:pt x="365423" y="0"/>
                </a:moveTo>
                <a:lnTo>
                  <a:pt x="365441" y="365423"/>
                </a:lnTo>
                <a:lnTo>
                  <a:pt x="215653" y="365423"/>
                </a:lnTo>
                <a:lnTo>
                  <a:pt x="215653" y="149770"/>
                </a:lnTo>
                <a:lnTo>
                  <a:pt x="0" y="149770"/>
                </a:lnTo>
                <a:lnTo>
                  <a:pt x="18" y="0"/>
                </a:lnTo>
                <a:lnTo>
                  <a:pt x="36542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8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5CEA84-A7E4-EDC6-02E0-53083974B2BB}"/>
              </a:ext>
            </a:extLst>
          </p:cNvPr>
          <p:cNvSpPr/>
          <p:nvPr userDrawn="1"/>
        </p:nvSpPr>
        <p:spPr>
          <a:xfrm>
            <a:off x="0" y="661181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A23A46D-0E0A-67A0-FF95-99ECD554EA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76892" y="5873262"/>
            <a:ext cx="579194" cy="5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7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dient">
    <p:bg>
      <p:bgPr>
        <a:gradFill>
          <a:gsLst>
            <a:gs pos="46000">
              <a:srgbClr val="246397"/>
            </a:gs>
            <a:gs pos="0">
              <a:schemeClr val="tx2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9BD8043-500A-ED4F-46B8-783E4387B3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981491"/>
            <a:ext cx="6393874" cy="255195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7D94E3-8BE6-5F84-0C37-36112A452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868"/>
          <a:stretch/>
        </p:blipFill>
        <p:spPr>
          <a:xfrm>
            <a:off x="5735782" y="0"/>
            <a:ext cx="6481399" cy="684378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5C18B0C7-B3E9-FC2E-C523-F3F0ED5B9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547574"/>
            <a:ext cx="6393874" cy="11798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92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9BD8043-500A-ED4F-46B8-783E4387B3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1981491"/>
            <a:ext cx="7097111" cy="255195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C18B0C7-B3E9-FC2E-C523-F3F0ED5B9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547574"/>
            <a:ext cx="7097111" cy="11798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6145CC-6DCB-2FBB-BBA3-D45DA7E95345}"/>
              </a:ext>
            </a:extLst>
          </p:cNvPr>
          <p:cNvSpPr/>
          <p:nvPr userDrawn="1"/>
        </p:nvSpPr>
        <p:spPr>
          <a:xfrm>
            <a:off x="0" y="662232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C915FB6-4E19-60B1-771B-76EA5F9F7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985"/>
          <a:stretch/>
        </p:blipFill>
        <p:spPr>
          <a:xfrm>
            <a:off x="8045669" y="3429001"/>
            <a:ext cx="4146331" cy="31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0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een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9BD8043-500A-ED4F-46B8-783E4387B3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1981491"/>
            <a:ext cx="7097111" cy="2551958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C18B0C7-B3E9-FC2E-C523-F3F0ED5B9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547574"/>
            <a:ext cx="7097111" cy="117987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6145CC-6DCB-2FBB-BBA3-D45DA7E95345}"/>
              </a:ext>
            </a:extLst>
          </p:cNvPr>
          <p:cNvSpPr/>
          <p:nvPr userDrawn="1"/>
        </p:nvSpPr>
        <p:spPr>
          <a:xfrm>
            <a:off x="0" y="6622324"/>
            <a:ext cx="12192000" cy="24618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C915FB6-4E19-60B1-771B-76EA5F9F7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985"/>
          <a:stretch/>
        </p:blipFill>
        <p:spPr>
          <a:xfrm>
            <a:off x="8045669" y="3429001"/>
            <a:ext cx="4146331" cy="31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7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85083-1F4E-E934-7783-BEEEE805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F9184-23D9-BEED-33C5-111C5FA9C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481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146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6" r:id="rId3"/>
    <p:sldLayoutId id="2147483668" r:id="rId4"/>
    <p:sldLayoutId id="2147483678" r:id="rId5"/>
    <p:sldLayoutId id="2147483650" r:id="rId6"/>
    <p:sldLayoutId id="2147483651" r:id="rId7"/>
    <p:sldLayoutId id="2147483664" r:id="rId8"/>
    <p:sldLayoutId id="2147483669" r:id="rId9"/>
    <p:sldLayoutId id="2147483652" r:id="rId10"/>
    <p:sldLayoutId id="2147483661" r:id="rId11"/>
    <p:sldLayoutId id="2147483665" r:id="rId12"/>
    <p:sldLayoutId id="2147483662" r:id="rId13"/>
    <p:sldLayoutId id="2147483663" r:id="rId14"/>
    <p:sldLayoutId id="2147483653" r:id="rId15"/>
    <p:sldLayoutId id="2147483654" r:id="rId16"/>
    <p:sldLayoutId id="2147483673" r:id="rId17"/>
    <p:sldLayoutId id="2147483676" r:id="rId18"/>
    <p:sldLayoutId id="2147483677" r:id="rId19"/>
    <p:sldLayoutId id="2147483674" r:id="rId20"/>
    <p:sldLayoutId id="2147483675" r:id="rId21"/>
    <p:sldLayoutId id="2147483670" r:id="rId22"/>
    <p:sldLayoutId id="2147483671" r:id="rId23"/>
    <p:sldLayoutId id="2147483672" r:id="rId24"/>
    <p:sldLayoutId id="2147483655" r:id="rId25"/>
    <p:sldLayoutId id="2147483679" r:id="rId26"/>
    <p:sldLayoutId id="2147483656" r:id="rId27"/>
    <p:sldLayoutId id="2147483657" r:id="rId28"/>
    <p:sldLayoutId id="2147483658" r:id="rId29"/>
    <p:sldLayoutId id="214748365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lish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lish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Mulish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Mulish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lish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phi.org/2025-gph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meeting/register/GOajQoRqS12aYXzLmcRNGg#/registr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us02web.zoom.us/meeting/register/_g8-KqXpQ_K4CVF49mfYqA#/registration" TargetMode="External"/><Relationship Id="rId4" Type="http://schemas.openxmlformats.org/officeDocument/2006/relationships/hyperlink" Target="https://us02web.zoom.us/meeting/register/ma-3h5nNR-WbWBRX77Gekw#/registra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cphe.sharepoint.com/:f:/s/Accreditation/ElL9euiip9pNi5oPLdrmwygBRpnjIIp6Ziomz5IHXqs57g?e=sxor2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mophi.org/member-orientation-hub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phi.org/member-orientation-hub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93BF-9057-195E-B4FC-7BC59BC6A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81491"/>
            <a:ext cx="8820242" cy="2551958"/>
          </a:xfrm>
        </p:spPr>
        <p:txBody>
          <a:bodyPr>
            <a:normAutofit fontScale="90000"/>
          </a:bodyPr>
          <a:lstStyle/>
          <a:p>
            <a:r>
              <a:rPr lang="en-US">
                <a:latin typeface="Mulish ExtraBold"/>
              </a:rPr>
              <a:t>Grant Management Incentive Training</a:t>
            </a:r>
            <a:br>
              <a:rPr lang="en-US">
                <a:latin typeface="Mulish ExtraBold"/>
              </a:rPr>
            </a:br>
            <a:r>
              <a:rPr lang="en-US">
                <a:latin typeface="Mulish ExtraBold"/>
              </a:rPr>
              <a:t>&amp; Key Updates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0EC2B-918B-E6BB-5857-99AE4986A0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Mulish"/>
              </a:rPr>
              <a:t>2025 LPHA Fall Regional Meetings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5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4916B-044C-28F6-94D5-E8AFF8966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5936-185E-F569-C375-632F3A138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Mulish Extra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2025 Governmental Public Health Summit</a:t>
            </a:r>
            <a:endParaRPr lang="en-US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37C16-76B0-7DD7-BEC9-DF147C3A5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24"/>
            <a:ext cx="10515600" cy="41188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>
                <a:latin typeface="Mulish"/>
              </a:rPr>
              <a:t>December 8-10th </a:t>
            </a:r>
            <a:r>
              <a:rPr lang="en-US" dirty="0">
                <a:latin typeface="Mulish"/>
              </a:rPr>
              <a:t>at Old Kinderhook in Camdenton, MO</a:t>
            </a:r>
            <a:endParaRPr lang="en-US"/>
          </a:p>
          <a:p>
            <a:pPr marL="0" indent="0">
              <a:buNone/>
            </a:pPr>
            <a:endParaRPr lang="en-US">
              <a:latin typeface="Mulish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Mulish"/>
              </a:rPr>
              <a:t>Why attend? </a:t>
            </a:r>
          </a:p>
          <a:p>
            <a:pPr marL="628650" lvl="1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dirty="0">
                <a:latin typeface="Mulish"/>
              </a:rPr>
              <a:t>Strategic Vision</a:t>
            </a:r>
            <a:endParaRPr lang="en-US"/>
          </a:p>
          <a:p>
            <a:pPr marL="628650" lvl="1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dirty="0">
                <a:latin typeface="Mulish"/>
              </a:rPr>
              <a:t>Practical Tools and Hot Topics</a:t>
            </a:r>
            <a:endParaRPr lang="en-US"/>
          </a:p>
          <a:p>
            <a:pPr marL="628650" lvl="1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dirty="0">
                <a:latin typeface="Mulish"/>
              </a:rPr>
              <a:t>Collaborative Solutions</a:t>
            </a:r>
            <a:endParaRPr lang="en-US"/>
          </a:p>
          <a:p>
            <a:pPr marL="628650" lvl="1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r>
              <a:rPr lang="en-US" dirty="0">
                <a:latin typeface="Mulish"/>
              </a:rPr>
              <a:t>Celebration of Public Health </a:t>
            </a:r>
            <a:endParaRPr lang="en-US"/>
          </a:p>
          <a:p>
            <a:pPr marL="628650" lvl="1">
              <a:lnSpc>
                <a:spcPct val="100000"/>
              </a:lnSpc>
              <a:spcBef>
                <a:spcPts val="0"/>
              </a:spcBef>
              <a:buFont typeface="Courier New" panose="020B0604020202020204" pitchFamily="34" charset="0"/>
              <a:buChar char="o"/>
            </a:pPr>
            <a:endParaRPr lang="en-US">
              <a:latin typeface="Mulish"/>
            </a:endParaRPr>
          </a:p>
          <a:p>
            <a:pPr marL="0" indent="0">
              <a:buNone/>
            </a:pPr>
            <a:r>
              <a:rPr lang="en-US" sz="2600" b="1" i="1" dirty="0">
                <a:latin typeface="Mulish"/>
              </a:rPr>
              <a:t>Early bird registration available until October 17th!</a:t>
            </a:r>
            <a:endParaRPr lang="en-US" sz="2600" b="1" i="1" dirty="0"/>
          </a:p>
          <a:p>
            <a:pPr marL="0" indent="0">
              <a:buNone/>
            </a:pPr>
            <a:r>
              <a:rPr lang="en-US" sz="2600" b="1" i="1" dirty="0">
                <a:latin typeface="Mulish"/>
              </a:rPr>
              <a:t>Registration open until November 7th. </a:t>
            </a:r>
          </a:p>
          <a:p>
            <a:endParaRPr lang="en-US">
              <a:latin typeface="Mulish"/>
            </a:endParaRPr>
          </a:p>
          <a:p>
            <a:pPr marL="0" indent="0">
              <a:buNone/>
            </a:pPr>
            <a:endParaRPr lang="en-US" b="1">
              <a:latin typeface="Mulish"/>
            </a:endParaRPr>
          </a:p>
          <a:p>
            <a:pPr marL="0" indent="0" algn="ctr">
              <a:buNone/>
            </a:pPr>
            <a:endParaRPr lang="en-US" b="1">
              <a:latin typeface="Mulis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046E9-7A39-5798-643E-679EA3FA8764}"/>
              </a:ext>
            </a:extLst>
          </p:cNvPr>
          <p:cNvSpPr txBox="1"/>
          <p:nvPr/>
        </p:nvSpPr>
        <p:spPr>
          <a:xfrm>
            <a:off x="4043168" y="5794156"/>
            <a:ext cx="4097013" cy="51077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123469"/>
                </a:solidFill>
              </a:rPr>
              <a:t>kmcgowan@mophi.org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2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234BF-42E7-027E-CE20-416B280C9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3074"/>
            <a:ext cx="10515600" cy="102564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Mulish ExtraBold"/>
              </a:rPr>
              <a:t>Grant Management &amp; Compliance Incentive Training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3578C-83D0-506B-5FDD-54EB190E5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872"/>
            <a:ext cx="10884309" cy="39445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i="1" dirty="0">
                <a:latin typeface="Mulish"/>
              </a:rPr>
              <a:t>Registration now available!</a:t>
            </a:r>
            <a:endParaRPr lang="en-US" sz="2400" dirty="0"/>
          </a:p>
          <a:p>
            <a:pPr marL="0" indent="0">
              <a:buNone/>
            </a:pPr>
            <a:endParaRPr lang="en-US" sz="1050" b="1" i="1">
              <a:latin typeface="Mulish"/>
            </a:endParaRPr>
          </a:p>
          <a:p>
            <a:pPr marL="0" indent="0">
              <a:buNone/>
            </a:pPr>
            <a:r>
              <a:rPr lang="en-US" sz="2200" b="1" dirty="0">
                <a:latin typeface="Mulish"/>
              </a:rPr>
              <a:t> Part 1</a:t>
            </a:r>
            <a:endParaRPr lang="en-US" sz="2200" b="1" dirty="0"/>
          </a:p>
          <a:p>
            <a:pPr lvl="1">
              <a:buFont typeface="Arial" panose="02070309020205020404" pitchFamily="49" charset="0"/>
              <a:buChar char="•"/>
            </a:pPr>
            <a:r>
              <a:rPr lang="en-US" sz="2200" dirty="0">
                <a:latin typeface="Mulish"/>
              </a:rPr>
              <a:t>Governmental Public Health Summit, Pre-Summit December 8th (in-person)</a:t>
            </a:r>
          </a:p>
          <a:p>
            <a:pPr lvl="1">
              <a:buFont typeface="Arial" panose="02070309020205020404" pitchFamily="49" charset="0"/>
              <a:buChar char="•"/>
            </a:pPr>
            <a:r>
              <a:rPr lang="en-US" sz="2200" dirty="0">
                <a:latin typeface="Mulish"/>
              </a:rPr>
              <a:t>Wed, Jan 21st from 1 -3 pm  (</a:t>
            </a:r>
            <a:r>
              <a:rPr lang="en-US" sz="2200" dirty="0">
                <a:latin typeface="Mulish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</a:t>
            </a:r>
            <a:r>
              <a:rPr lang="en-US" sz="2200" dirty="0">
                <a:latin typeface="Mulish"/>
              </a:rPr>
              <a:t>)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>
                <a:latin typeface="Mulish"/>
              </a:rPr>
              <a:t> Part 2</a:t>
            </a:r>
            <a:endParaRPr lang="en-US" sz="2200" b="1" dirty="0"/>
          </a:p>
          <a:p>
            <a:pPr lvl="1">
              <a:buFont typeface="Arial" panose="02070309020205020404" pitchFamily="49" charset="0"/>
              <a:buChar char="•"/>
            </a:pPr>
            <a:r>
              <a:rPr lang="en-US" sz="2200">
                <a:latin typeface="Mulish"/>
              </a:rPr>
              <a:t>Wed, March 18th from 1 -3 pm (</a:t>
            </a:r>
            <a:r>
              <a:rPr lang="en-US" sz="2200" dirty="0">
                <a:latin typeface="Mulish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</a:t>
            </a:r>
            <a:r>
              <a:rPr lang="en-US" sz="2200" dirty="0">
                <a:latin typeface="Mulish"/>
              </a:rPr>
              <a:t>)</a:t>
            </a:r>
            <a:endParaRPr lang="en-US" sz="2200" dirty="0"/>
          </a:p>
          <a:p>
            <a:pPr lvl="1">
              <a:buFont typeface="Arial" panose="02070309020205020404" pitchFamily="49" charset="0"/>
              <a:buChar char="•"/>
            </a:pPr>
            <a:r>
              <a:rPr lang="en-US" sz="2200" dirty="0">
                <a:latin typeface="Mulish"/>
              </a:rPr>
              <a:t>Wed, April 15th from 1 -3 pm (</a:t>
            </a:r>
            <a:r>
              <a:rPr lang="en-US" sz="2200" dirty="0">
                <a:latin typeface="Mulish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</a:t>
            </a:r>
            <a:r>
              <a:rPr lang="en-US" sz="2200" dirty="0">
                <a:latin typeface="Mulish"/>
              </a:rPr>
              <a:t>)</a:t>
            </a:r>
          </a:p>
          <a:p>
            <a:pPr marL="914400" lvl="2" indent="0">
              <a:buClr>
                <a:srgbClr val="619DF0"/>
              </a:buClr>
              <a:buNone/>
            </a:pPr>
            <a:endParaRPr lang="en-US" sz="2400">
              <a:latin typeface="Mulish"/>
            </a:endParaRPr>
          </a:p>
          <a:p>
            <a:pPr marL="0" indent="0">
              <a:buNone/>
            </a:pPr>
            <a:r>
              <a:rPr lang="en-US" sz="2400" b="1" i="1" dirty="0">
                <a:latin typeface="Mulish"/>
              </a:rPr>
              <a:t>Let us know what you need from these sessions!</a:t>
            </a:r>
            <a:endParaRPr lang="en-US" sz="24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2567D-5D7A-F6D9-FA29-31116B109AC4}"/>
              </a:ext>
            </a:extLst>
          </p:cNvPr>
          <p:cNvSpPr txBox="1"/>
          <p:nvPr/>
        </p:nvSpPr>
        <p:spPr>
          <a:xfrm>
            <a:off x="3846523" y="6039963"/>
            <a:ext cx="4097013" cy="51077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123469"/>
                </a:solidFill>
              </a:rPr>
              <a:t>lhouse@mophi.org</a:t>
            </a:r>
          </a:p>
        </p:txBody>
      </p:sp>
    </p:spTree>
    <p:extLst>
      <p:ext uri="{BB962C8B-B14F-4D97-AF65-F5344CB8AC3E}">
        <p14:creationId xmlns:p14="http://schemas.microsoft.com/office/powerpoint/2010/main" val="111320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9B3D1-5277-DAD9-1F05-0B34CACA8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0FA4-39FD-66E2-C0B5-82398677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ulish Extra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Accreditation Resources</a:t>
            </a:r>
            <a:endParaRPr lang="en-US">
              <a:latin typeface="Mulish Extra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7F99A-74EC-E70F-99BE-1ECD10C5D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79" y="1526060"/>
            <a:ext cx="10515600" cy="409090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Mulish"/>
              </a:rPr>
              <a:t>PHAB </a:t>
            </a:r>
          </a:p>
          <a:p>
            <a:pPr lvl="1"/>
            <a:r>
              <a:rPr lang="en-US">
                <a:latin typeface="Mulish"/>
              </a:rPr>
              <a:t>First Tuesday from 2:30 – 3:30 pm </a:t>
            </a:r>
          </a:p>
          <a:p>
            <a:pPr>
              <a:buFont typeface="Arial" panose="02070309020205020404" pitchFamily="49" charset="0"/>
              <a:buChar char="•"/>
            </a:pPr>
            <a:r>
              <a:rPr lang="en-US">
                <a:latin typeface="Mulish"/>
              </a:rPr>
              <a:t>MICH</a:t>
            </a:r>
          </a:p>
          <a:p>
            <a:pPr lvl="1"/>
            <a:r>
              <a:rPr lang="en-US">
                <a:latin typeface="Mulish"/>
              </a:rPr>
              <a:t>Fourth Thursday from 10 – 11 am</a:t>
            </a:r>
          </a:p>
          <a:p>
            <a:r>
              <a:rPr lang="en-US">
                <a:latin typeface="Mulish"/>
              </a:rPr>
              <a:t>PHAB Reaccreditation</a:t>
            </a:r>
          </a:p>
          <a:p>
            <a:pPr lvl="1"/>
            <a:r>
              <a:rPr lang="en-US">
                <a:latin typeface="Mulish"/>
              </a:rPr>
              <a:t>Third Tuesday from 10 – 11 am </a:t>
            </a:r>
          </a:p>
          <a:p>
            <a:r>
              <a:rPr lang="en-US">
                <a:latin typeface="Mulish"/>
              </a:rPr>
              <a:t>CHA/CHIP Cohort</a:t>
            </a:r>
            <a:endParaRPr lang="en-US"/>
          </a:p>
          <a:p>
            <a:pPr lvl="1"/>
            <a:r>
              <a:rPr lang="en-US">
                <a:latin typeface="Mulish"/>
              </a:rPr>
              <a:t>Third Tuesday from 1 – 2 pm</a:t>
            </a:r>
          </a:p>
          <a:p>
            <a:r>
              <a:rPr lang="en-US">
                <a:latin typeface="Mulish"/>
              </a:rPr>
              <a:t>Strategic Planning Cohort  </a:t>
            </a:r>
          </a:p>
          <a:p>
            <a:pPr lvl="1"/>
            <a:r>
              <a:rPr lang="en-US">
                <a:latin typeface="Mulish"/>
              </a:rPr>
              <a:t>First Monday from 11 am – 12 pm</a:t>
            </a:r>
          </a:p>
          <a:p>
            <a:pPr lvl="1"/>
            <a:endParaRPr lang="en-US">
              <a:highlight>
                <a:srgbClr val="FFFF00"/>
              </a:highlight>
              <a:latin typeface="Mulish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FB8129-5E44-64AB-C69D-781CB2C9FCA6}"/>
              </a:ext>
            </a:extLst>
          </p:cNvPr>
          <p:cNvSpPr txBox="1"/>
          <p:nvPr/>
        </p:nvSpPr>
        <p:spPr>
          <a:xfrm>
            <a:off x="4043168" y="5794156"/>
            <a:ext cx="4097013" cy="51077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123469"/>
                </a:solidFill>
              </a:rPr>
              <a:t>accreditation@mophi.org</a:t>
            </a:r>
          </a:p>
        </p:txBody>
      </p:sp>
      <p:pic>
        <p:nvPicPr>
          <p:cNvPr id="8" name="Content Placeholder 10" descr="A qr code and a sign&#10;&#10;AI-generated content may be incorrect.">
            <a:extLst>
              <a:ext uri="{FF2B5EF4-FFF2-40B4-BE49-F238E27FC236}">
                <a16:creationId xmlns:a16="http://schemas.microsoft.com/office/drawing/2014/main" id="{AFCECD6B-F250-BF2A-7EC7-B391BF3DC2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643" r="44827" b="8057"/>
          <a:stretch>
            <a:fillRect/>
          </a:stretch>
        </p:blipFill>
        <p:spPr>
          <a:xfrm>
            <a:off x="6457648" y="2227986"/>
            <a:ext cx="2844199" cy="2126349"/>
          </a:xfrm>
          <a:prstGeom prst="rect">
            <a:avLst/>
          </a:prstGeom>
          <a:ln>
            <a:noFill/>
          </a:ln>
        </p:spPr>
      </p:pic>
      <p:pic>
        <p:nvPicPr>
          <p:cNvPr id="6" name="Content Placeholder 10" descr="A qr code and a sign&#10;&#10;AI-generated content may be incorrect.">
            <a:extLst>
              <a:ext uri="{FF2B5EF4-FFF2-40B4-BE49-F238E27FC236}">
                <a16:creationId xmlns:a16="http://schemas.microsoft.com/office/drawing/2014/main" id="{2DB840E9-E248-56A8-9F29-0A5231CCF5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322" t="-482" r="-150" b="342"/>
          <a:stretch>
            <a:fillRect/>
          </a:stretch>
        </p:blipFill>
        <p:spPr>
          <a:xfrm>
            <a:off x="9176881" y="2456873"/>
            <a:ext cx="2520788" cy="24363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03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A5CD6-BB2D-BF08-CC5B-19E6E45AB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BF8A3-EBE4-41D8-4A54-3263BE10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sh ExtraBold"/>
              </a:rPr>
              <a:t>Upcoming Trainings / Events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716CC-4FA4-FF8B-6C2B-5F311267F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551"/>
            <a:ext cx="10515600" cy="49166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>
                <a:latin typeface="Mulish"/>
              </a:rPr>
              <a:t>MO Legislative Prep Series</a:t>
            </a:r>
          </a:p>
          <a:p>
            <a:pPr lvl="1"/>
            <a:r>
              <a:rPr lang="en-US" sz="2200" b="1">
                <a:latin typeface="Mulish"/>
              </a:rPr>
              <a:t>Session 3: How a Bill Really Becomes a Law</a:t>
            </a:r>
          </a:p>
          <a:p>
            <a:pPr lvl="2">
              <a:buClr>
                <a:srgbClr val="619DF0"/>
              </a:buClr>
            </a:pPr>
            <a:r>
              <a:rPr lang="en-US">
                <a:latin typeface="Mulish"/>
              </a:rPr>
              <a:t>Tuesday, October 28th from 9 – 10 am</a:t>
            </a:r>
          </a:p>
          <a:p>
            <a:pPr lvl="1"/>
            <a:r>
              <a:rPr lang="en-US" sz="2200" b="1">
                <a:latin typeface="Mulish"/>
              </a:rPr>
              <a:t>Session 4: Understanding Bills and Staying Engaged</a:t>
            </a:r>
            <a:endParaRPr lang="en-US" sz="2200">
              <a:latin typeface="Mulish"/>
            </a:endParaRPr>
          </a:p>
          <a:p>
            <a:pPr lvl="2">
              <a:buClr>
                <a:srgbClr val="619DF0"/>
              </a:buClr>
              <a:buFont typeface="Wingdings" panose="02070309020205020404" pitchFamily="49" charset="0"/>
              <a:buChar char="§"/>
            </a:pPr>
            <a:r>
              <a:rPr lang="en-US">
                <a:latin typeface="Mulish"/>
              </a:rPr>
              <a:t>Tuesday, November 18th from 9 – 10 am</a:t>
            </a:r>
            <a:endParaRPr lang="en-US"/>
          </a:p>
          <a:p>
            <a:pPr lvl="1"/>
            <a:r>
              <a:rPr lang="en-US" sz="2000">
                <a:latin typeface="Mulish"/>
              </a:rPr>
              <a:t>kmcgowan@mophi.org</a:t>
            </a:r>
            <a:endParaRPr lang="en-US" sz="2000"/>
          </a:p>
          <a:p>
            <a:pPr marL="457200" lvl="1" indent="0">
              <a:buFont typeface="Courier New" panose="02070309020205020404" pitchFamily="49" charset="0"/>
              <a:buNone/>
            </a:pPr>
            <a:endParaRPr lang="en-US" sz="2000"/>
          </a:p>
          <a:p>
            <a:pPr marL="0" indent="0">
              <a:buNone/>
            </a:pPr>
            <a:r>
              <a:rPr lang="en-US" sz="2400" b="1">
                <a:latin typeface="Mulish"/>
              </a:rPr>
              <a:t>Data Collaborative</a:t>
            </a:r>
            <a:endParaRPr lang="en-US" sz="2000"/>
          </a:p>
          <a:p>
            <a:pPr lvl="1"/>
            <a:r>
              <a:rPr lang="en-US" sz="2000">
                <a:latin typeface="Mulish"/>
              </a:rPr>
              <a:t>Third Thursday from 9 – 10 am </a:t>
            </a:r>
          </a:p>
          <a:p>
            <a:pPr lvl="1"/>
            <a:r>
              <a:rPr lang="en-US" sz="2000">
                <a:latin typeface="Mulish"/>
              </a:rPr>
              <a:t>abodin@mophi.org</a:t>
            </a:r>
          </a:p>
          <a:p>
            <a:pPr lvl="1"/>
            <a:endParaRPr lang="en-US" sz="2000" b="1"/>
          </a:p>
          <a:p>
            <a:pPr marL="0" indent="0">
              <a:buNone/>
            </a:pPr>
            <a:r>
              <a:rPr lang="en-US" sz="2400" b="1">
                <a:latin typeface="Mulish"/>
              </a:rPr>
              <a:t>Public Health Nursing Collaborative</a:t>
            </a:r>
            <a:endParaRPr lang="en-US" b="1"/>
          </a:p>
          <a:p>
            <a:pPr lvl="1"/>
            <a:r>
              <a:rPr lang="en-US" sz="2000">
                <a:latin typeface="Mulish"/>
              </a:rPr>
              <a:t>First Tuesday from 1:30 – 2:30 pm</a:t>
            </a:r>
          </a:p>
          <a:p>
            <a:pPr lvl="1"/>
            <a:r>
              <a:rPr lang="en-US" sz="2000">
                <a:latin typeface="Mulish"/>
              </a:rPr>
              <a:t>tanderson@mophi.org</a:t>
            </a:r>
          </a:p>
        </p:txBody>
      </p:sp>
    </p:spTree>
    <p:extLst>
      <p:ext uri="{BB962C8B-B14F-4D97-AF65-F5344CB8AC3E}">
        <p14:creationId xmlns:p14="http://schemas.microsoft.com/office/powerpoint/2010/main" val="132737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87E3C-DB27-403F-14BF-AF145C573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339E-A322-D6A3-58CC-2E648AE9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lish Extra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MOCPHE Membership</a:t>
            </a:r>
            <a:endParaRPr lang="en-US">
              <a:latin typeface="Mulish Extra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CE750-B617-0C74-7D42-26695813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294" y="1615786"/>
            <a:ext cx="7773462" cy="461938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latin typeface="Mulish"/>
              </a:rPr>
              <a:t>Offer multiple tiers of membership, with two levels based on population</a:t>
            </a:r>
            <a:endParaRPr lang="en-US"/>
          </a:p>
          <a:p>
            <a:r>
              <a:rPr lang="en-US">
                <a:latin typeface="Mulish"/>
              </a:rPr>
              <a:t>More than 45 members</a:t>
            </a:r>
          </a:p>
          <a:p>
            <a:r>
              <a:rPr lang="en-US">
                <a:latin typeface="Mulish"/>
              </a:rPr>
              <a:t>Benefits </a:t>
            </a:r>
          </a:p>
          <a:p>
            <a:pPr marL="800100" lvl="1" indent="-342900">
              <a:buFont typeface="Arial,Sans-Serif" panose="02070309020205020404" pitchFamily="49" charset="0"/>
              <a:buChar char="•"/>
            </a:pPr>
            <a:r>
              <a:rPr lang="en-US" sz="2800">
                <a:latin typeface="Mulish"/>
              </a:rPr>
              <a:t>Learning and development opportunities</a:t>
            </a:r>
          </a:p>
          <a:p>
            <a:pPr marL="1257300" lvl="2" indent="-342900">
              <a:buClr>
                <a:srgbClr val="619DF0"/>
              </a:buClr>
              <a:buFont typeface="Arial,Sans-Serif" panose="02070309020205020404" pitchFamily="49" charset="0"/>
              <a:buChar char="•"/>
            </a:pPr>
            <a:r>
              <a:rPr lang="en-US" sz="2800">
                <a:latin typeface="Mulish"/>
              </a:rPr>
              <a:t>Monthly Meetings</a:t>
            </a:r>
          </a:p>
          <a:p>
            <a:pPr marL="1257300" lvl="2" indent="-342900">
              <a:buClr>
                <a:srgbClr val="619DF0"/>
              </a:buClr>
              <a:buFont typeface="Arial,Sans-Serif" panose="02070309020205020404" pitchFamily="49" charset="0"/>
              <a:buChar char="•"/>
            </a:pPr>
            <a:r>
              <a:rPr lang="en-US" sz="2800">
                <a:latin typeface="Mulish"/>
              </a:rPr>
              <a:t>Learning Collaboratives</a:t>
            </a:r>
          </a:p>
          <a:p>
            <a:pPr marL="1257300" lvl="2" indent="-342900">
              <a:buClr>
                <a:srgbClr val="619DF0"/>
              </a:buClr>
              <a:buFont typeface="Arial,Sans-Serif" panose="02070309020205020404" pitchFamily="49" charset="0"/>
              <a:buChar char="•"/>
            </a:pPr>
            <a:r>
              <a:rPr lang="en-US" sz="2800">
                <a:latin typeface="Mulish"/>
              </a:rPr>
              <a:t>Trainings </a:t>
            </a:r>
          </a:p>
          <a:p>
            <a:pPr marL="800100" lvl="1" indent="-342900">
              <a:buFont typeface="Arial,Sans-Serif" panose="02070309020205020404" pitchFamily="49" charset="0"/>
              <a:buChar char="•"/>
            </a:pPr>
            <a:r>
              <a:rPr lang="en-US" sz="2800">
                <a:latin typeface="Mulish"/>
              </a:rPr>
              <a:t>Advocacy and Partnership Support</a:t>
            </a:r>
            <a:endParaRPr lang="en-US"/>
          </a:p>
          <a:p>
            <a:pPr marL="800100" lvl="1" indent="-342900">
              <a:buFont typeface="Arial,Sans-Serif" panose="02070309020205020404" pitchFamily="49" charset="0"/>
              <a:buChar char="•"/>
            </a:pPr>
            <a:r>
              <a:rPr lang="en-US" sz="2800">
                <a:latin typeface="Mulish"/>
              </a:rPr>
              <a:t>Capital Day</a:t>
            </a:r>
          </a:p>
          <a:p>
            <a:pPr marL="800100" lvl="1" indent="-342900">
              <a:buFont typeface="Arial,Sans-Serif" panose="02070309020205020404" pitchFamily="49" charset="0"/>
              <a:buChar char="•"/>
            </a:pPr>
            <a:r>
              <a:rPr lang="en-US" sz="2800">
                <a:latin typeface="Mulish"/>
              </a:rPr>
              <a:t>Resources and Tools</a:t>
            </a:r>
          </a:p>
          <a:p>
            <a:pPr marL="800100" lvl="1" indent="-342900">
              <a:buFont typeface="Arial,Sans-Serif" panose="02070309020205020404" pitchFamily="49" charset="0"/>
              <a:buChar char="•"/>
            </a:pPr>
            <a:r>
              <a:rPr lang="en-US" sz="2800">
                <a:latin typeface="Mulish"/>
              </a:rPr>
              <a:t>Discounted Contracted Services</a:t>
            </a:r>
          </a:p>
          <a:p>
            <a:pPr marL="800100" lvl="1" indent="-342900">
              <a:buFont typeface="Arial,Sans-Serif" panose="02070309020205020404" pitchFamily="49" charset="0"/>
              <a:buChar char="•"/>
            </a:pPr>
            <a:r>
              <a:rPr lang="en-US" sz="2800">
                <a:latin typeface="Mulish"/>
              </a:rPr>
              <a:t>More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6B6AD-65A0-1B12-795B-7104767165D1}"/>
              </a:ext>
            </a:extLst>
          </p:cNvPr>
          <p:cNvSpPr txBox="1"/>
          <p:nvPr/>
        </p:nvSpPr>
        <p:spPr>
          <a:xfrm>
            <a:off x="4043168" y="5984656"/>
            <a:ext cx="4097013" cy="51077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123469"/>
                </a:solidFill>
              </a:rPr>
              <a:t>kmcgowan@mophi.org</a:t>
            </a:r>
          </a:p>
        </p:txBody>
      </p:sp>
      <p:pic>
        <p:nvPicPr>
          <p:cNvPr id="7" name="Content Placeholder 5" descr="A qr code and a sign&#10;&#10;AI-generated content may be incorrect.">
            <a:extLst>
              <a:ext uri="{FF2B5EF4-FFF2-40B4-BE49-F238E27FC236}">
                <a16:creationId xmlns:a16="http://schemas.microsoft.com/office/drawing/2014/main" id="{ABDDE848-15A8-E085-22FB-7EA3FAAD34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2282" b="368"/>
          <a:stretch>
            <a:fillRect/>
          </a:stretch>
        </p:blipFill>
        <p:spPr>
          <a:xfrm>
            <a:off x="8431440" y="1363254"/>
            <a:ext cx="3285793" cy="2671657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qr code in a green frame&#10;&#10;AI-generated content may be incorrect.">
            <a:extLst>
              <a:ext uri="{FF2B5EF4-FFF2-40B4-BE49-F238E27FC236}">
                <a16:creationId xmlns:a16="http://schemas.microsoft.com/office/drawing/2014/main" id="{94F08FD2-2A0B-098F-3754-ED31D3DDBA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86"/>
          <a:stretch>
            <a:fillRect/>
          </a:stretch>
        </p:blipFill>
        <p:spPr>
          <a:xfrm>
            <a:off x="9447503" y="2930843"/>
            <a:ext cx="2244398" cy="21968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77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87E3C-DB27-403F-14BF-AF145C573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339E-A322-D6A3-58CC-2E648AE9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Mulish Extra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 Meetings – Come Hang Out!</a:t>
            </a:r>
            <a:endParaRPr lang="en-US">
              <a:latin typeface="Mulish Extra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CE750-B617-0C74-7D42-266958135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156" y="1732793"/>
            <a:ext cx="6634716" cy="41937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Mulish"/>
              </a:rPr>
              <a:t>Meet Monthly – First Wednesday</a:t>
            </a:r>
          </a:p>
          <a:p>
            <a:pPr lvl="1"/>
            <a:r>
              <a:rPr lang="en-US">
                <a:latin typeface="Mulish"/>
              </a:rPr>
              <a:t>November 5th at 10 am </a:t>
            </a:r>
            <a:endParaRPr lang="en-US"/>
          </a:p>
          <a:p>
            <a:r>
              <a:rPr lang="en-US">
                <a:latin typeface="Mulish"/>
              </a:rPr>
              <a:t>Breakout session discussions</a:t>
            </a:r>
          </a:p>
          <a:p>
            <a:r>
              <a:rPr lang="en-US">
                <a:latin typeface="Mulish"/>
              </a:rPr>
              <a:t>Learn from others and make connections</a:t>
            </a:r>
            <a:endParaRPr 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6B6AD-65A0-1B12-795B-7104767165D1}"/>
              </a:ext>
            </a:extLst>
          </p:cNvPr>
          <p:cNvSpPr txBox="1"/>
          <p:nvPr/>
        </p:nvSpPr>
        <p:spPr>
          <a:xfrm>
            <a:off x="4043168" y="5917137"/>
            <a:ext cx="4097013" cy="51077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123469"/>
                </a:solidFill>
              </a:rPr>
              <a:t>kmcgowan@mophi.org</a:t>
            </a:r>
          </a:p>
        </p:txBody>
      </p:sp>
      <p:pic>
        <p:nvPicPr>
          <p:cNvPr id="7" name="Content Placeholder 5" descr="A qr code and a sign&#10;&#10;AI-generated content may be incorrect.">
            <a:extLst>
              <a:ext uri="{FF2B5EF4-FFF2-40B4-BE49-F238E27FC236}">
                <a16:creationId xmlns:a16="http://schemas.microsoft.com/office/drawing/2014/main" id="{ABDDE848-15A8-E085-22FB-7EA3FAAD34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2282" b="368"/>
          <a:stretch>
            <a:fillRect/>
          </a:stretch>
        </p:blipFill>
        <p:spPr>
          <a:xfrm>
            <a:off x="7814752" y="1639701"/>
            <a:ext cx="3285793" cy="2671657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qr code in a green frame&#10;&#10;AI-generated content may be incorrect.">
            <a:extLst>
              <a:ext uri="{FF2B5EF4-FFF2-40B4-BE49-F238E27FC236}">
                <a16:creationId xmlns:a16="http://schemas.microsoft.com/office/drawing/2014/main" id="{94F08FD2-2A0B-098F-3754-ED31D3DDBA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086"/>
          <a:stretch>
            <a:fillRect/>
          </a:stretch>
        </p:blipFill>
        <p:spPr>
          <a:xfrm>
            <a:off x="8830815" y="3207290"/>
            <a:ext cx="2244398" cy="21968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10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4DC1C-B789-6588-C118-688591861F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45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ssouri Public Health Institute">
      <a:dk1>
        <a:srgbClr val="123469"/>
      </a:dk1>
      <a:lt1>
        <a:srgbClr val="FFFFFF"/>
      </a:lt1>
      <a:dk2>
        <a:srgbClr val="3B228F"/>
      </a:dk2>
      <a:lt2>
        <a:srgbClr val="E8E8E8"/>
      </a:lt2>
      <a:accent1>
        <a:srgbClr val="619DF0"/>
      </a:accent1>
      <a:accent2>
        <a:srgbClr val="00C8A3"/>
      </a:accent2>
      <a:accent3>
        <a:srgbClr val="ABD05D"/>
      </a:accent3>
      <a:accent4>
        <a:srgbClr val="016966"/>
      </a:accent4>
      <a:accent5>
        <a:srgbClr val="795CF5"/>
      </a:accent5>
      <a:accent6>
        <a:srgbClr val="CBF2A0"/>
      </a:accent6>
      <a:hlink>
        <a:srgbClr val="3B228F"/>
      </a:hlink>
      <a:folHlink>
        <a:srgbClr val="12346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E19885CD013447808AE297710D5B81" ma:contentTypeVersion="16" ma:contentTypeDescription="Create a new document." ma:contentTypeScope="" ma:versionID="2c467a38c7cd110acc042028eed4e079">
  <xsd:schema xmlns:xsd="http://www.w3.org/2001/XMLSchema" xmlns:xs="http://www.w3.org/2001/XMLSchema" xmlns:p="http://schemas.microsoft.com/office/2006/metadata/properties" xmlns:ns2="35ba1ed3-e8bd-4a2a-9478-1024ed1b8fbb" xmlns:ns3="f3e77a7b-10ca-4425-abc3-fd18a5033be3" targetNamespace="http://schemas.microsoft.com/office/2006/metadata/properties" ma:root="true" ma:fieldsID="7387f6e1847e9e9c783c57e678f47972" ns2:_="" ns3:_="">
    <xsd:import namespace="35ba1ed3-e8bd-4a2a-9478-1024ed1b8fbb"/>
    <xsd:import namespace="f3e77a7b-10ca-4425-abc3-fd18a5033b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a1ed3-e8bd-4a2a-9478-1024ed1b8f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90995e2-38ad-4d59-97a3-64e5d068c0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3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77a7b-10ca-4425-abc3-fd18a5033be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fe55907-9bd5-4706-9cea-66ddb072ff16}" ma:internalName="TaxCatchAll" ma:showField="CatchAllData" ma:web="f3e77a7b-10ca-4425-abc3-fd18a5033b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ba1ed3-e8bd-4a2a-9478-1024ed1b8fbb">
      <Terms xmlns="http://schemas.microsoft.com/office/infopath/2007/PartnerControls"/>
    </lcf76f155ced4ddcb4097134ff3c332f>
    <TaxCatchAll xmlns="f3e77a7b-10ca-4425-abc3-fd18a5033be3" xsi:nil="true"/>
    <Notes xmlns="35ba1ed3-e8bd-4a2a-9478-1024ed1b8fbb" xsi:nil="true"/>
  </documentManagement>
</p:properties>
</file>

<file path=customXml/itemProps1.xml><?xml version="1.0" encoding="utf-8"?>
<ds:datastoreItem xmlns:ds="http://schemas.openxmlformats.org/officeDocument/2006/customXml" ds:itemID="{C73F8342-659B-4B87-9286-503658F314B3}">
  <ds:schemaRefs>
    <ds:schemaRef ds:uri="35ba1ed3-e8bd-4a2a-9478-1024ed1b8fbb"/>
    <ds:schemaRef ds:uri="f3e77a7b-10ca-4425-abc3-fd18a5033b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BCC00AA-9BB5-41F0-B4CE-FCE278929D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EFF0F9-733D-4DB4-BF48-AB0501456DFE}">
  <ds:schemaRefs>
    <ds:schemaRef ds:uri="35ba1ed3-e8bd-4a2a-9478-1024ed1b8fbb"/>
    <ds:schemaRef ds:uri="f3e77a7b-10ca-4425-abc3-fd18a5033be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Widescreen</PresentationFormat>
  <Paragraphs>81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Mulish ExtraBold</vt:lpstr>
      <vt:lpstr>Arial,Sans-Serif</vt:lpstr>
      <vt:lpstr>Mulish</vt:lpstr>
      <vt:lpstr>Courier New</vt:lpstr>
      <vt:lpstr>Wingdings</vt:lpstr>
      <vt:lpstr>Arial</vt:lpstr>
      <vt:lpstr>Calibri</vt:lpstr>
      <vt:lpstr>Office Theme</vt:lpstr>
      <vt:lpstr>Grant Management Incentive Training &amp; Key Updates</vt:lpstr>
      <vt:lpstr>2025 Governmental Public Health Summit</vt:lpstr>
      <vt:lpstr>Grant Management &amp; Compliance Incentive Training</vt:lpstr>
      <vt:lpstr>Accreditation Resources</vt:lpstr>
      <vt:lpstr>Upcoming Trainings / Events</vt:lpstr>
      <vt:lpstr>MOCPHE Membership</vt:lpstr>
      <vt:lpstr>Member Meetings – Come Hang Out!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Katy Veldhorst</dc:creator>
  <cp:lastModifiedBy>Liz House</cp:lastModifiedBy>
  <cp:revision>10</cp:revision>
  <dcterms:created xsi:type="dcterms:W3CDTF">2024-07-23T15:44:24Z</dcterms:created>
  <dcterms:modified xsi:type="dcterms:W3CDTF">2025-10-09T18:27:14Z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0x01010061E19885CD013447808AE297710D5B81</vt:lpwstr>
  </property>
  <property fmtid="{D5CDD505-2E9C-101B-9397-08002B2CF9AE}" pid="3" name="MediaServiceImageTags">
    <vt:lpwstr/>
  </property>
</Properties>
</file>