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18288000" cy="10287000"/>
  <p:notesSz cx="6858000" cy="9144000"/>
  <p:embeddedFontLst>
    <p:embeddedFont>
      <p:font typeface="Inter" panose="020B0604020202020204" charset="0"/>
      <p:regular r:id="rId13"/>
      <p:bold r:id="rId14"/>
      <p:italic r:id="rId15"/>
      <p:boldItalic r:id="rId16"/>
    </p:embeddedFont>
    <p:embeddedFont>
      <p:font typeface="Libre Baskerville Bold" panose="020B0604020202020204" charset="0"/>
      <p:regular r:id="rId17"/>
      <p:bold r:id="rId18"/>
    </p:embeddedFont>
    <p:embeddedFont>
      <p:font typeface="Open Sans" panose="020B0606030504020204" pitchFamily="34" charset="0"/>
      <p:regular r:id="rId19"/>
      <p:bold r:id="rId20"/>
      <p:italic r:id="rId21"/>
      <p:boldItalic r:id="rId22"/>
    </p:embeddedFont>
    <p:embeddedFont>
      <p:font typeface="Open Sans Bold" panose="020B0806030504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87AA9-3337-7AEF-2D71-9F156CFDC70A}" v="871" dt="2025-10-14T03:53:16.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90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morning/afternoon. Today we are going to talk about the Webster County Resource App.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our agenda for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name is .........., and I work with the Webster County Health Unit. Explain what you do at the Health Unit.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During the research grant diversion to care, the conversations heard, along with surveys conducted in the community, showed that people were asking for these four things. Many residents have missed out on vital resources due to not knowing where to look. We found that the traditional methods of finding help, like word of mouth, printed brochures, or outdated websites, simply were not cutting it in today’s fast-paced, mobile-first world.</a:t>
            </a:r>
          </a:p>
          <a:p>
            <a:endParaRPr lang="en-US"/>
          </a:p>
          <a:p>
            <a:r>
              <a:rPr lang="en-US"/>
              <a:t>Professionals across Webster County frequently face the challenge of navigating scattered information when attempting to connect individuals or families with the appropriate support. </a:t>
            </a:r>
          </a:p>
          <a:p>
            <a:endParaRPr lang="en-US"/>
          </a:p>
          <a:p>
            <a:r>
              <a:rPr lang="en-US"/>
              <a:t>So, we built Webster County Resources—a simple, user-friendly app that brings everything together in one place. Whether you're helping a neighbor, supporting a client, or just looking for answers yourself, this tool makes it easier to find what you need, when you need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Webster County Resource app helps professionals and community members quickly identify where resources are located (whether in our county or a surrounding county) and who provides them. From crisis intervention and housing support to food assistance, senior services, and healthcare access, the app connects professionals and community members with a full spectrum of local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I will show you is of the features of the home page</a:t>
            </a:r>
          </a:p>
          <a:p>
            <a:endParaRPr lang="en-US"/>
          </a:p>
          <a:p>
            <a:r>
              <a:rPr lang="en-US"/>
              <a:t>The second video I will show is shows the features of clicking in the resource.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14426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285750" indent="-285750">
              <a:buFont typeface="Arial,Sans-Serif"/>
              <a:buChar char="•"/>
            </a:pPr>
            <a:r>
              <a:rPr lang="en-US" dirty="0"/>
              <a:t>Initial meetings with developers involved going through example apps and marking things we liked and did not like. </a:t>
            </a:r>
          </a:p>
          <a:p>
            <a:pPr marL="742950" lvl="1" indent="-285750">
              <a:buFont typeface="Courier New"/>
              <a:buChar char="o"/>
            </a:pPr>
            <a:r>
              <a:rPr lang="en-US" dirty="0">
                <a:ea typeface="Calibri"/>
                <a:cs typeface="Calibri"/>
              </a:rPr>
              <a:t>Ex apps: Revive AR and Alaska Community Resources</a:t>
            </a:r>
          </a:p>
          <a:p>
            <a:pPr marL="285750" indent="-285750">
              <a:buFont typeface="Arial,Sans-Serif"/>
              <a:buChar char="•"/>
            </a:pPr>
            <a:r>
              <a:rPr lang="en-US" dirty="0"/>
              <a:t>From those meetings, developers worked their magic</a:t>
            </a:r>
          </a:p>
          <a:p>
            <a:pPr marL="742950" lvl="1" indent="-285750">
              <a:buFont typeface="Courier New"/>
              <a:buChar char="o"/>
            </a:pPr>
            <a:r>
              <a:rPr lang="en-US" dirty="0">
                <a:ea typeface="Calibri"/>
                <a:cs typeface="Calibri"/>
              </a:rPr>
              <a:t>CMS = Centralized Database and Content Management System</a:t>
            </a:r>
          </a:p>
          <a:p>
            <a:pPr marL="742950" lvl="1" indent="-285750">
              <a:buFont typeface="Courier New"/>
              <a:buChar char="o"/>
            </a:pPr>
            <a:r>
              <a:rPr lang="en-US" dirty="0">
                <a:ea typeface="Calibri"/>
                <a:cs typeface="Calibri"/>
              </a:rPr>
              <a:t>Programming language and code remarks for future support and scalability. </a:t>
            </a:r>
          </a:p>
          <a:p>
            <a:pPr marL="742950" lvl="1" indent="-285750">
              <a:buFont typeface="Courier New"/>
              <a:buChar char="o"/>
            </a:pPr>
            <a:r>
              <a:rPr lang="en-US" dirty="0">
                <a:ea typeface="Calibri"/>
                <a:cs typeface="Calibri"/>
              </a:rPr>
              <a:t>HIPAA compliant</a:t>
            </a:r>
          </a:p>
          <a:p>
            <a:pPr marL="285750" indent="-285750">
              <a:buFont typeface="Arial,Sans-Serif"/>
              <a:buChar char="•"/>
            </a:pPr>
            <a:r>
              <a:rPr lang="en-US" dirty="0">
                <a:ea typeface="Calibri"/>
                <a:cs typeface="Calibri"/>
              </a:rPr>
              <a:t>Submission to Apple and Google App Stores</a:t>
            </a:r>
          </a:p>
          <a:p>
            <a:pPr marL="285750" indent="-285750">
              <a:buFont typeface="Arial,Sans-Serif"/>
              <a:buChar char="•"/>
            </a:pPr>
            <a:r>
              <a:rPr lang="en-US" dirty="0">
                <a:ea typeface="Calibri"/>
                <a:cs typeface="Calibri"/>
              </a:rPr>
              <a:t>Something else we learned? There is a spelling error in our app description. We cannot change that without pushing a full app update. </a:t>
            </a:r>
          </a:p>
          <a:p>
            <a:pPr marL="285750" indent="-285750">
              <a:buFont typeface="Arial,Sans-Serif"/>
              <a:buChar char="•"/>
            </a:pPr>
            <a:r>
              <a:rPr lang="en-US" dirty="0">
                <a:ea typeface="Calibri"/>
                <a:cs typeface="Calibri"/>
              </a:rPr>
              <a:t>How much did we spend? Total for development and to get the apps published: $32,250 (extra development required) Monthly maintenance $99 (negotiated price with developer)</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87981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2.mp4"/><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grpSp>
        <p:nvGrpSpPr>
          <p:cNvPr id="2" name="Group 2"/>
          <p:cNvGrpSpPr/>
          <p:nvPr/>
        </p:nvGrpSpPr>
        <p:grpSpPr>
          <a:xfrm>
            <a:off x="13960988" y="2566656"/>
            <a:ext cx="2445931" cy="5314012"/>
            <a:chOff x="0" y="0"/>
            <a:chExt cx="3261241" cy="7085349"/>
          </a:xfrm>
        </p:grpSpPr>
        <p:pic>
          <p:nvPicPr>
            <p:cNvPr id="3" name="Picture 3"/>
            <p:cNvPicPr>
              <a:picLocks noChangeAspect="1"/>
            </p:cNvPicPr>
            <p:nvPr/>
          </p:nvPicPr>
          <p:blipFill>
            <a:blip r:embed="rId3"/>
            <a:srcRect t="5597" b="5597"/>
            <a:stretch>
              <a:fillRect/>
            </a:stretch>
          </p:blipFill>
          <p:spPr>
            <a:xfrm>
              <a:off x="0" y="0"/>
              <a:ext cx="3261241" cy="7085349"/>
            </a:xfrm>
            <a:prstGeom prst="rect">
              <a:avLst/>
            </a:prstGeom>
          </p:spPr>
        </p:pic>
      </p:grpSp>
      <p:sp>
        <p:nvSpPr>
          <p:cNvPr id="4" name="Freeform 4"/>
          <p:cNvSpPr/>
          <p:nvPr/>
        </p:nvSpPr>
        <p:spPr>
          <a:xfrm>
            <a:off x="13586310" y="2566656"/>
            <a:ext cx="3195286" cy="5153688"/>
          </a:xfrm>
          <a:custGeom>
            <a:avLst/>
            <a:gdLst/>
            <a:ahLst/>
            <a:cxnLst/>
            <a:rect l="l" t="t" r="r" b="b"/>
            <a:pathLst>
              <a:path w="3195286" h="5153688">
                <a:moveTo>
                  <a:pt x="0" y="0"/>
                </a:moveTo>
                <a:lnTo>
                  <a:pt x="3195287" y="0"/>
                </a:lnTo>
                <a:lnTo>
                  <a:pt x="3195287" y="5153688"/>
                </a:lnTo>
                <a:lnTo>
                  <a:pt x="0" y="515368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764338" y="3693009"/>
            <a:ext cx="10777483" cy="2693670"/>
          </a:xfrm>
          <a:prstGeom prst="rect">
            <a:avLst/>
          </a:prstGeom>
        </p:spPr>
        <p:txBody>
          <a:bodyPr lIns="0" tIns="0" rIns="0" bIns="0" rtlCol="0" anchor="t">
            <a:spAutoFit/>
          </a:bodyPr>
          <a:lstStyle/>
          <a:p>
            <a:pPr marL="0" lvl="0" indent="0" algn="l">
              <a:lnSpc>
                <a:spcPts val="10560"/>
              </a:lnSpc>
            </a:pPr>
            <a:r>
              <a:rPr lang="en-US" sz="9600" b="1">
                <a:solidFill>
                  <a:srgbClr val="002B5C"/>
                </a:solidFill>
                <a:latin typeface="Libre Baskerville Bold"/>
                <a:ea typeface="Libre Baskerville Bold"/>
                <a:cs typeface="Libre Baskerville Bold"/>
                <a:sym typeface="Libre Baskerville Bold"/>
              </a:rPr>
              <a:t>Webster County Resource App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sp>
        <p:nvSpPr>
          <p:cNvPr id="2" name="TextBox 2"/>
          <p:cNvSpPr txBox="1"/>
          <p:nvPr/>
        </p:nvSpPr>
        <p:spPr>
          <a:xfrm>
            <a:off x="312792" y="1548362"/>
            <a:ext cx="17975208" cy="3756025"/>
          </a:xfrm>
          <a:prstGeom prst="rect">
            <a:avLst/>
          </a:prstGeom>
        </p:spPr>
        <p:txBody>
          <a:bodyPr lIns="0" tIns="0" rIns="0" bIns="0" rtlCol="0" anchor="t">
            <a:spAutoFit/>
          </a:bodyPr>
          <a:lstStyle/>
          <a:p>
            <a:pPr marL="0" lvl="0" indent="0" algn="ctr">
              <a:lnSpc>
                <a:spcPts val="30799"/>
              </a:lnSpc>
              <a:spcBef>
                <a:spcPct val="0"/>
              </a:spcBef>
            </a:pPr>
            <a:r>
              <a:rPr lang="en-US" sz="21999" b="1" u="none">
                <a:solidFill>
                  <a:srgbClr val="002B5C"/>
                </a:solidFill>
                <a:latin typeface="Libre Baskerville Bold"/>
                <a:ea typeface="Libre Baskerville Bold"/>
                <a:cs typeface="Libre Baskerville Bold"/>
                <a:sym typeface="Libre Baskerville Bold"/>
              </a:rPr>
              <a:t>Thank you!</a:t>
            </a:r>
          </a:p>
        </p:txBody>
      </p:sp>
      <p:sp>
        <p:nvSpPr>
          <p:cNvPr id="3" name="Freeform 3"/>
          <p:cNvSpPr/>
          <p:nvPr/>
        </p:nvSpPr>
        <p:spPr>
          <a:xfrm>
            <a:off x="9746041" y="8161891"/>
            <a:ext cx="8217493" cy="1725674"/>
          </a:xfrm>
          <a:custGeom>
            <a:avLst/>
            <a:gdLst/>
            <a:ahLst/>
            <a:cxnLst/>
            <a:rect l="l" t="t" r="r" b="b"/>
            <a:pathLst>
              <a:path w="8217493" h="1725674">
                <a:moveTo>
                  <a:pt x="0" y="0"/>
                </a:moveTo>
                <a:lnTo>
                  <a:pt x="8217493" y="0"/>
                </a:lnTo>
                <a:lnTo>
                  <a:pt x="8217493" y="1725673"/>
                </a:lnTo>
                <a:lnTo>
                  <a:pt x="0" y="172567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3318928" y="5816760"/>
            <a:ext cx="11388388" cy="565183"/>
          </a:xfrm>
          <a:prstGeom prst="rect">
            <a:avLst/>
          </a:prstGeom>
        </p:spPr>
        <p:txBody>
          <a:bodyPr lIns="0" tIns="0" rIns="0" bIns="0" rtlCol="0" anchor="t">
            <a:spAutoFit/>
          </a:bodyPr>
          <a:lstStyle/>
          <a:p>
            <a:pPr marL="0" lvl="0" indent="0" algn="ctr">
              <a:lnSpc>
                <a:spcPts val="4399"/>
              </a:lnSpc>
              <a:spcBef>
                <a:spcPct val="0"/>
              </a:spcBef>
            </a:pPr>
            <a:r>
              <a:rPr lang="en-US" sz="3999">
                <a:solidFill>
                  <a:srgbClr val="002B5C"/>
                </a:solidFill>
                <a:latin typeface="Inter"/>
                <a:ea typeface="Inter"/>
                <a:cs typeface="Inter"/>
                <a:sym typeface="Inter"/>
              </a:rPr>
              <a:t>Write c</a:t>
            </a:r>
            <a:r>
              <a:rPr lang="en-US" sz="3999" u="none">
                <a:solidFill>
                  <a:srgbClr val="002B5C"/>
                </a:solidFill>
                <a:latin typeface="Inter"/>
                <a:ea typeface="Inter"/>
                <a:cs typeface="Inter"/>
                <a:sym typeface="Inter"/>
              </a:rPr>
              <a:t>ontact details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sp>
        <p:nvSpPr>
          <p:cNvPr id="2" name="TextBox 2"/>
          <p:cNvSpPr txBox="1"/>
          <p:nvPr/>
        </p:nvSpPr>
        <p:spPr>
          <a:xfrm>
            <a:off x="2905569" y="2613636"/>
            <a:ext cx="13756952" cy="852805"/>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Introduction</a:t>
            </a:r>
          </a:p>
          <a:p>
            <a:pPr marL="0" lvl="0" indent="0" algn="l">
              <a:lnSpc>
                <a:spcPts val="3379"/>
              </a:lnSpc>
            </a:pPr>
            <a:endParaRPr lang="en-US" sz="2599">
              <a:solidFill>
                <a:srgbClr val="002B5C"/>
              </a:solidFill>
              <a:latin typeface="Open Sans"/>
              <a:ea typeface="Open Sans"/>
              <a:cs typeface="Open Sans"/>
              <a:sym typeface="Open Sans"/>
            </a:endParaRPr>
          </a:p>
        </p:txBody>
      </p:sp>
      <p:sp>
        <p:nvSpPr>
          <p:cNvPr id="3" name="TextBox 3"/>
          <p:cNvSpPr txBox="1"/>
          <p:nvPr/>
        </p:nvSpPr>
        <p:spPr>
          <a:xfrm>
            <a:off x="2905569" y="4172634"/>
            <a:ext cx="13756952" cy="424180"/>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Why a resource app?</a:t>
            </a:r>
          </a:p>
        </p:txBody>
      </p:sp>
      <p:sp>
        <p:nvSpPr>
          <p:cNvPr id="4" name="TextBox 4"/>
          <p:cNvSpPr txBox="1"/>
          <p:nvPr/>
        </p:nvSpPr>
        <p:spPr>
          <a:xfrm>
            <a:off x="2905569" y="8834120"/>
            <a:ext cx="13756952" cy="852805"/>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Q&amp;A</a:t>
            </a:r>
          </a:p>
          <a:p>
            <a:pPr marL="0" lvl="0" indent="0" algn="l">
              <a:lnSpc>
                <a:spcPts val="3379"/>
              </a:lnSpc>
            </a:pPr>
            <a:endParaRPr lang="en-US" sz="2599">
              <a:solidFill>
                <a:srgbClr val="002B5C"/>
              </a:solidFill>
              <a:latin typeface="Open Sans"/>
              <a:ea typeface="Open Sans"/>
              <a:cs typeface="Open Sans"/>
              <a:sym typeface="Open Sans"/>
            </a:endParaRPr>
          </a:p>
        </p:txBody>
      </p:sp>
      <p:sp>
        <p:nvSpPr>
          <p:cNvPr id="5" name="TextBox 5"/>
          <p:cNvSpPr txBox="1"/>
          <p:nvPr/>
        </p:nvSpPr>
        <p:spPr>
          <a:xfrm>
            <a:off x="1028700" y="289446"/>
            <a:ext cx="24857828" cy="1223380"/>
          </a:xfrm>
          <a:prstGeom prst="rect">
            <a:avLst/>
          </a:prstGeom>
        </p:spPr>
        <p:txBody>
          <a:bodyPr lIns="0" tIns="0" rIns="0" bIns="0" rtlCol="0" anchor="t">
            <a:spAutoFit/>
          </a:bodyPr>
          <a:lstStyle/>
          <a:p>
            <a:pPr marL="0" lvl="0" indent="0" algn="l">
              <a:lnSpc>
                <a:spcPts val="10118"/>
              </a:lnSpc>
            </a:pPr>
            <a:r>
              <a:rPr lang="en-US" sz="7227" b="1">
                <a:solidFill>
                  <a:srgbClr val="002B5C"/>
                </a:solidFill>
                <a:latin typeface="Open Sans Bold"/>
                <a:ea typeface="Open Sans Bold"/>
                <a:cs typeface="Open Sans Bold"/>
                <a:sym typeface="Open Sans Bold"/>
              </a:rPr>
              <a:t>Agenda</a:t>
            </a:r>
          </a:p>
        </p:txBody>
      </p:sp>
      <p:sp>
        <p:nvSpPr>
          <p:cNvPr id="6" name="AutoShape 6"/>
          <p:cNvSpPr/>
          <p:nvPr/>
        </p:nvSpPr>
        <p:spPr>
          <a:xfrm>
            <a:off x="-95463" y="2060514"/>
            <a:ext cx="18383463" cy="0"/>
          </a:xfrm>
          <a:prstGeom prst="line">
            <a:avLst/>
          </a:prstGeom>
          <a:ln w="9525" cap="rnd">
            <a:solidFill>
              <a:srgbClr val="002B5C"/>
            </a:solidFill>
            <a:prstDash val="solid"/>
            <a:headEnd type="none" w="sm" len="sm"/>
            <a:tailEnd type="none" w="sm" len="sm"/>
          </a:ln>
        </p:spPr>
        <p:txBody>
          <a:bodyPr/>
          <a:lstStyle/>
          <a:p>
            <a:endParaRPr lang="en-US"/>
          </a:p>
        </p:txBody>
      </p:sp>
      <p:sp>
        <p:nvSpPr>
          <p:cNvPr id="7" name="AutoShape 7"/>
          <p:cNvSpPr/>
          <p:nvPr/>
        </p:nvSpPr>
        <p:spPr>
          <a:xfrm>
            <a:off x="-1" y="3614750"/>
            <a:ext cx="18288001" cy="0"/>
          </a:xfrm>
          <a:prstGeom prst="line">
            <a:avLst/>
          </a:prstGeom>
          <a:ln w="9525" cap="rnd">
            <a:solidFill>
              <a:srgbClr val="002B5C"/>
            </a:solidFill>
            <a:prstDash val="solid"/>
            <a:headEnd type="none" w="sm" len="sm"/>
            <a:tailEnd type="none" w="sm" len="sm"/>
          </a:ln>
        </p:spPr>
        <p:txBody>
          <a:bodyPr/>
          <a:lstStyle/>
          <a:p>
            <a:endParaRPr lang="en-US"/>
          </a:p>
        </p:txBody>
      </p:sp>
      <p:sp>
        <p:nvSpPr>
          <p:cNvPr id="8" name="AutoShape 8"/>
          <p:cNvSpPr/>
          <p:nvPr/>
        </p:nvSpPr>
        <p:spPr>
          <a:xfrm>
            <a:off x="-1" y="5173749"/>
            <a:ext cx="18288001" cy="0"/>
          </a:xfrm>
          <a:prstGeom prst="line">
            <a:avLst/>
          </a:prstGeom>
          <a:ln w="9525" cap="rnd">
            <a:solidFill>
              <a:srgbClr val="002B5C"/>
            </a:solidFill>
            <a:prstDash val="solid"/>
            <a:headEnd type="none" w="sm" len="sm"/>
            <a:tailEnd type="none" w="sm" len="sm"/>
          </a:ln>
        </p:spPr>
        <p:txBody>
          <a:bodyPr/>
          <a:lstStyle/>
          <a:p>
            <a:endParaRPr lang="en-US"/>
          </a:p>
        </p:txBody>
      </p:sp>
      <p:sp>
        <p:nvSpPr>
          <p:cNvPr id="9" name="AutoShape 9"/>
          <p:cNvSpPr/>
          <p:nvPr/>
        </p:nvSpPr>
        <p:spPr>
          <a:xfrm>
            <a:off x="-1" y="8301271"/>
            <a:ext cx="18288001" cy="0"/>
          </a:xfrm>
          <a:prstGeom prst="line">
            <a:avLst/>
          </a:prstGeom>
          <a:ln w="9525" cap="rnd">
            <a:solidFill>
              <a:srgbClr val="002B5C"/>
            </a:solidFill>
            <a:prstDash val="solid"/>
            <a:headEnd type="none" w="sm" len="sm"/>
            <a:tailEnd type="none" w="sm" len="sm"/>
          </a:ln>
        </p:spPr>
        <p:txBody>
          <a:bodyPr/>
          <a:lstStyle/>
          <a:p>
            <a:endParaRPr lang="en-US"/>
          </a:p>
        </p:txBody>
      </p:sp>
      <p:sp>
        <p:nvSpPr>
          <p:cNvPr id="10" name="AutoShape 10"/>
          <p:cNvSpPr/>
          <p:nvPr/>
        </p:nvSpPr>
        <p:spPr>
          <a:xfrm>
            <a:off x="-1" y="6732747"/>
            <a:ext cx="18288001" cy="0"/>
          </a:xfrm>
          <a:prstGeom prst="line">
            <a:avLst/>
          </a:prstGeom>
          <a:ln w="9525" cap="rnd">
            <a:solidFill>
              <a:srgbClr val="002B5C"/>
            </a:solidFill>
            <a:prstDash val="solid"/>
            <a:headEnd type="none" w="sm" len="sm"/>
            <a:tailEnd type="none" w="sm" len="sm"/>
          </a:ln>
        </p:spPr>
        <p:txBody>
          <a:bodyPr/>
          <a:lstStyle/>
          <a:p>
            <a:endParaRPr lang="en-US"/>
          </a:p>
        </p:txBody>
      </p:sp>
      <p:sp>
        <p:nvSpPr>
          <p:cNvPr id="11" name="AutoShape 11"/>
          <p:cNvSpPr/>
          <p:nvPr/>
        </p:nvSpPr>
        <p:spPr>
          <a:xfrm>
            <a:off x="-1" y="9860269"/>
            <a:ext cx="18288001" cy="0"/>
          </a:xfrm>
          <a:prstGeom prst="line">
            <a:avLst/>
          </a:prstGeom>
          <a:ln w="9525" cap="rnd">
            <a:solidFill>
              <a:srgbClr val="002B5C"/>
            </a:solidFill>
            <a:prstDash val="solid"/>
            <a:headEnd type="none" w="sm" len="sm"/>
            <a:tailEnd type="none" w="sm" len="sm"/>
          </a:ln>
        </p:spPr>
        <p:txBody>
          <a:bodyPr/>
          <a:lstStyle/>
          <a:p>
            <a:endParaRPr lang="en-US"/>
          </a:p>
        </p:txBody>
      </p:sp>
      <p:sp>
        <p:nvSpPr>
          <p:cNvPr id="12" name="AutoShape 12"/>
          <p:cNvSpPr/>
          <p:nvPr/>
        </p:nvSpPr>
        <p:spPr>
          <a:xfrm rot="5397902">
            <a:off x="-1616783" y="5962773"/>
            <a:ext cx="7804519" cy="0"/>
          </a:xfrm>
          <a:prstGeom prst="line">
            <a:avLst/>
          </a:prstGeom>
          <a:ln w="9525" cap="rnd">
            <a:solidFill>
              <a:srgbClr val="002B5C"/>
            </a:solidFill>
            <a:prstDash val="solid"/>
            <a:headEnd type="none" w="sm" len="sm"/>
            <a:tailEnd type="none" w="sm" len="sm"/>
          </a:ln>
        </p:spPr>
        <p:txBody>
          <a:bodyPr/>
          <a:lstStyle/>
          <a:p>
            <a:endParaRPr lang="en-US"/>
          </a:p>
        </p:txBody>
      </p:sp>
      <p:sp>
        <p:nvSpPr>
          <p:cNvPr id="13" name="TextBox 13"/>
          <p:cNvSpPr txBox="1"/>
          <p:nvPr/>
        </p:nvSpPr>
        <p:spPr>
          <a:xfrm>
            <a:off x="1028700" y="2587619"/>
            <a:ext cx="214759" cy="476726"/>
          </a:xfrm>
          <a:prstGeom prst="rect">
            <a:avLst/>
          </a:prstGeom>
        </p:spPr>
        <p:txBody>
          <a:bodyPr lIns="0" tIns="0" rIns="0" bIns="0" rtlCol="0" anchor="t">
            <a:spAutoFit/>
          </a:bodyPr>
          <a:lstStyle/>
          <a:p>
            <a:pPr algn="l">
              <a:lnSpc>
                <a:spcPts val="3851"/>
              </a:lnSpc>
            </a:pPr>
            <a:r>
              <a:rPr lang="en-US" sz="2962" b="1">
                <a:solidFill>
                  <a:srgbClr val="002B5C"/>
                </a:solidFill>
                <a:latin typeface="Open Sans Bold"/>
                <a:ea typeface="Open Sans Bold"/>
                <a:cs typeface="Open Sans Bold"/>
                <a:sym typeface="Open Sans Bold"/>
              </a:rPr>
              <a:t>1</a:t>
            </a:r>
          </a:p>
        </p:txBody>
      </p:sp>
      <p:sp>
        <p:nvSpPr>
          <p:cNvPr id="14" name="TextBox 14"/>
          <p:cNvSpPr txBox="1"/>
          <p:nvPr/>
        </p:nvSpPr>
        <p:spPr>
          <a:xfrm>
            <a:off x="1028700" y="4146618"/>
            <a:ext cx="214759" cy="476726"/>
          </a:xfrm>
          <a:prstGeom prst="rect">
            <a:avLst/>
          </a:prstGeom>
        </p:spPr>
        <p:txBody>
          <a:bodyPr lIns="0" tIns="0" rIns="0" bIns="0" rtlCol="0" anchor="t">
            <a:spAutoFit/>
          </a:bodyPr>
          <a:lstStyle/>
          <a:p>
            <a:pPr algn="l">
              <a:lnSpc>
                <a:spcPts val="3851"/>
              </a:lnSpc>
            </a:pPr>
            <a:r>
              <a:rPr lang="en-US" sz="2962" b="1">
                <a:solidFill>
                  <a:srgbClr val="002B5C"/>
                </a:solidFill>
                <a:latin typeface="Open Sans Bold"/>
                <a:ea typeface="Open Sans Bold"/>
                <a:cs typeface="Open Sans Bold"/>
                <a:sym typeface="Open Sans Bold"/>
              </a:rPr>
              <a:t>2</a:t>
            </a:r>
          </a:p>
        </p:txBody>
      </p:sp>
      <p:sp>
        <p:nvSpPr>
          <p:cNvPr id="15" name="TextBox 15"/>
          <p:cNvSpPr txBox="1"/>
          <p:nvPr/>
        </p:nvSpPr>
        <p:spPr>
          <a:xfrm>
            <a:off x="1028700" y="5705616"/>
            <a:ext cx="214759" cy="476726"/>
          </a:xfrm>
          <a:prstGeom prst="rect">
            <a:avLst/>
          </a:prstGeom>
        </p:spPr>
        <p:txBody>
          <a:bodyPr lIns="0" tIns="0" rIns="0" bIns="0" rtlCol="0" anchor="t">
            <a:spAutoFit/>
          </a:bodyPr>
          <a:lstStyle/>
          <a:p>
            <a:pPr algn="l">
              <a:lnSpc>
                <a:spcPts val="3851"/>
              </a:lnSpc>
            </a:pPr>
            <a:r>
              <a:rPr lang="en-US" sz="2962" b="1">
                <a:solidFill>
                  <a:srgbClr val="002B5C"/>
                </a:solidFill>
                <a:latin typeface="Open Sans Bold"/>
                <a:ea typeface="Open Sans Bold"/>
                <a:cs typeface="Open Sans Bold"/>
                <a:sym typeface="Open Sans Bold"/>
              </a:rPr>
              <a:t>3</a:t>
            </a:r>
          </a:p>
        </p:txBody>
      </p:sp>
      <p:sp>
        <p:nvSpPr>
          <p:cNvPr id="16" name="TextBox 16"/>
          <p:cNvSpPr txBox="1"/>
          <p:nvPr/>
        </p:nvSpPr>
        <p:spPr>
          <a:xfrm>
            <a:off x="1028700" y="7264615"/>
            <a:ext cx="214759" cy="476726"/>
          </a:xfrm>
          <a:prstGeom prst="rect">
            <a:avLst/>
          </a:prstGeom>
        </p:spPr>
        <p:txBody>
          <a:bodyPr lIns="0" tIns="0" rIns="0" bIns="0" rtlCol="0" anchor="t">
            <a:spAutoFit/>
          </a:bodyPr>
          <a:lstStyle/>
          <a:p>
            <a:pPr algn="l">
              <a:lnSpc>
                <a:spcPts val="3851"/>
              </a:lnSpc>
            </a:pPr>
            <a:r>
              <a:rPr lang="en-US" sz="2962" b="1">
                <a:solidFill>
                  <a:srgbClr val="002B5C"/>
                </a:solidFill>
                <a:latin typeface="Open Sans Bold"/>
                <a:ea typeface="Open Sans Bold"/>
                <a:cs typeface="Open Sans Bold"/>
                <a:sym typeface="Open Sans Bold"/>
              </a:rPr>
              <a:t>4</a:t>
            </a:r>
          </a:p>
        </p:txBody>
      </p:sp>
      <p:sp>
        <p:nvSpPr>
          <p:cNvPr id="17" name="TextBox 17"/>
          <p:cNvSpPr txBox="1"/>
          <p:nvPr/>
        </p:nvSpPr>
        <p:spPr>
          <a:xfrm>
            <a:off x="1028700" y="8823614"/>
            <a:ext cx="214759" cy="476726"/>
          </a:xfrm>
          <a:prstGeom prst="rect">
            <a:avLst/>
          </a:prstGeom>
        </p:spPr>
        <p:txBody>
          <a:bodyPr lIns="0" tIns="0" rIns="0" bIns="0" rtlCol="0" anchor="t">
            <a:spAutoFit/>
          </a:bodyPr>
          <a:lstStyle/>
          <a:p>
            <a:pPr algn="l">
              <a:lnSpc>
                <a:spcPts val="3851"/>
              </a:lnSpc>
            </a:pPr>
            <a:r>
              <a:rPr lang="en-US" sz="2962" b="1">
                <a:solidFill>
                  <a:srgbClr val="002B5C"/>
                </a:solidFill>
                <a:latin typeface="Open Sans Bold"/>
                <a:ea typeface="Open Sans Bold"/>
                <a:cs typeface="Open Sans Bold"/>
                <a:sym typeface="Open Sans Bold"/>
              </a:rPr>
              <a:t>5</a:t>
            </a:r>
          </a:p>
        </p:txBody>
      </p:sp>
      <p:sp>
        <p:nvSpPr>
          <p:cNvPr id="18" name="TextBox 18"/>
          <p:cNvSpPr txBox="1"/>
          <p:nvPr/>
        </p:nvSpPr>
        <p:spPr>
          <a:xfrm>
            <a:off x="2905569" y="7203469"/>
            <a:ext cx="13756952" cy="852805"/>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Community Engagement</a:t>
            </a:r>
          </a:p>
          <a:p>
            <a:pPr marL="0" lvl="0" indent="0" algn="l">
              <a:lnSpc>
                <a:spcPts val="3379"/>
              </a:lnSpc>
            </a:pPr>
            <a:endParaRPr lang="en-US" sz="2599">
              <a:solidFill>
                <a:srgbClr val="002B5C"/>
              </a:solidFill>
              <a:latin typeface="Open Sans"/>
              <a:ea typeface="Open Sans"/>
              <a:cs typeface="Open Sans"/>
              <a:sym typeface="Open Sans"/>
            </a:endParaRPr>
          </a:p>
        </p:txBody>
      </p:sp>
      <p:sp>
        <p:nvSpPr>
          <p:cNvPr id="19" name="TextBox 19"/>
          <p:cNvSpPr txBox="1"/>
          <p:nvPr/>
        </p:nvSpPr>
        <p:spPr>
          <a:xfrm>
            <a:off x="2785663" y="5697624"/>
            <a:ext cx="13756952" cy="424180"/>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What can you find on the app?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7531294" cy="1228758"/>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02B5C"/>
                </a:solidFill>
                <a:latin typeface="Libre Baskerville Bold"/>
                <a:ea typeface="Libre Baskerville Bold"/>
                <a:cs typeface="Libre Baskerville Bold"/>
                <a:sym typeface="Libre Baskerville Bold"/>
              </a:rPr>
              <a:t>Introduction </a:t>
            </a:r>
          </a:p>
        </p:txBody>
      </p:sp>
      <p:sp>
        <p:nvSpPr>
          <p:cNvPr id="3" name="TextBox 3"/>
          <p:cNvSpPr txBox="1"/>
          <p:nvPr/>
        </p:nvSpPr>
        <p:spPr>
          <a:xfrm>
            <a:off x="2805669" y="4102288"/>
            <a:ext cx="12676662" cy="2146485"/>
          </a:xfrm>
          <a:prstGeom prst="rect">
            <a:avLst/>
          </a:prstGeom>
        </p:spPr>
        <p:txBody>
          <a:bodyPr lIns="0" tIns="0" rIns="0" bIns="0" rtlCol="0" anchor="t">
            <a:spAutoFit/>
          </a:bodyPr>
          <a:lstStyle/>
          <a:p>
            <a:pPr marL="0" lvl="0" indent="0" algn="ctr">
              <a:lnSpc>
                <a:spcPts val="5695"/>
              </a:lnSpc>
              <a:spcBef>
                <a:spcPct val="0"/>
              </a:spcBef>
            </a:pPr>
            <a:r>
              <a:rPr lang="en-US" sz="4068" b="1">
                <a:solidFill>
                  <a:srgbClr val="002B5C"/>
                </a:solidFill>
                <a:latin typeface="Libre Baskerville Bold"/>
                <a:ea typeface="Libre Baskerville Bold"/>
                <a:cs typeface="Libre Baskerville Bold"/>
                <a:sym typeface="Libre Baskerville Bold"/>
              </a:rPr>
              <a:t>Jennifer Steen, Business Manager </a:t>
            </a:r>
          </a:p>
          <a:p>
            <a:pPr marL="0" lvl="0" indent="0" algn="ctr">
              <a:lnSpc>
                <a:spcPts val="5695"/>
              </a:lnSpc>
              <a:spcBef>
                <a:spcPct val="0"/>
              </a:spcBef>
            </a:pPr>
            <a:r>
              <a:rPr lang="en-US" sz="4068" b="1">
                <a:solidFill>
                  <a:srgbClr val="002B5C"/>
                </a:solidFill>
                <a:latin typeface="Libre Baskerville Bold"/>
                <a:ea typeface="Libre Baskerville Bold"/>
                <a:cs typeface="Libre Baskerville Bold"/>
                <a:sym typeface="Libre Baskerville Bold"/>
              </a:rPr>
              <a:t>Lora Smith, Health Educator</a:t>
            </a:r>
          </a:p>
          <a:p>
            <a:pPr marL="0" lvl="0" indent="0" algn="ctr">
              <a:lnSpc>
                <a:spcPts val="5695"/>
              </a:lnSpc>
              <a:spcBef>
                <a:spcPct val="0"/>
              </a:spcBef>
            </a:pPr>
            <a:r>
              <a:rPr lang="en-US" sz="4068" b="1">
                <a:solidFill>
                  <a:srgbClr val="002B5C"/>
                </a:solidFill>
                <a:latin typeface="Libre Baskerville Bold"/>
                <a:ea typeface="Libre Baskerville Bold"/>
                <a:cs typeface="Libre Baskerville Bold"/>
                <a:sym typeface="Libre Baskerville Bold"/>
              </a:rPr>
              <a:t> Louise Bigley, Health Education Coordinator  </a:t>
            </a:r>
          </a:p>
        </p:txBody>
      </p:sp>
      <p:sp>
        <p:nvSpPr>
          <p:cNvPr id="4" name="Freeform 4"/>
          <p:cNvSpPr/>
          <p:nvPr/>
        </p:nvSpPr>
        <p:spPr>
          <a:xfrm>
            <a:off x="9614072" y="8176734"/>
            <a:ext cx="8217493" cy="1725674"/>
          </a:xfrm>
          <a:custGeom>
            <a:avLst/>
            <a:gdLst/>
            <a:ahLst/>
            <a:cxnLst/>
            <a:rect l="l" t="t" r="r" b="b"/>
            <a:pathLst>
              <a:path w="8217493" h="1725674">
                <a:moveTo>
                  <a:pt x="0" y="0"/>
                </a:moveTo>
                <a:lnTo>
                  <a:pt x="8217493" y="0"/>
                </a:lnTo>
                <a:lnTo>
                  <a:pt x="8217493" y="1725673"/>
                </a:lnTo>
                <a:lnTo>
                  <a:pt x="0" y="172567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grpSp>
        <p:nvGrpSpPr>
          <p:cNvPr id="2" name="Group 2"/>
          <p:cNvGrpSpPr/>
          <p:nvPr/>
        </p:nvGrpSpPr>
        <p:grpSpPr>
          <a:xfrm>
            <a:off x="10001914" y="2492018"/>
            <a:ext cx="5976140" cy="6053521"/>
            <a:chOff x="0" y="85725"/>
            <a:chExt cx="7968186" cy="8071361"/>
          </a:xfrm>
        </p:grpSpPr>
        <p:sp>
          <p:nvSpPr>
            <p:cNvPr id="3" name="TextBox 3"/>
            <p:cNvSpPr txBox="1"/>
            <p:nvPr/>
          </p:nvSpPr>
          <p:spPr>
            <a:xfrm>
              <a:off x="0" y="85725"/>
              <a:ext cx="7968186" cy="981251"/>
            </a:xfrm>
            <a:prstGeom prst="rect">
              <a:avLst/>
            </a:prstGeom>
          </p:spPr>
          <p:txBody>
            <a:bodyPr lIns="0" tIns="0" rIns="0" bIns="0" rtlCol="0" anchor="t">
              <a:spAutoFit/>
            </a:bodyPr>
            <a:lstStyle/>
            <a:p>
              <a:pPr marL="0" lvl="0" indent="0" algn="l">
                <a:lnSpc>
                  <a:spcPts val="2700"/>
                </a:lnSpc>
                <a:spcBef>
                  <a:spcPct val="0"/>
                </a:spcBef>
              </a:pPr>
              <a:r>
                <a:rPr lang="en-US" sz="3000" b="1">
                  <a:solidFill>
                    <a:srgbClr val="002B5C"/>
                  </a:solidFill>
                  <a:latin typeface="Libre Baskerville Bold"/>
                  <a:ea typeface="Libre Baskerville Bold"/>
                  <a:cs typeface="Libre Baskerville Bold"/>
                  <a:sym typeface="Libre Baskerville Bold"/>
                </a:rPr>
                <a:t>Lack of knowledge around resources</a:t>
              </a:r>
            </a:p>
          </p:txBody>
        </p:sp>
        <p:sp>
          <p:nvSpPr>
            <p:cNvPr id="4" name="TextBox 4"/>
            <p:cNvSpPr txBox="1"/>
            <p:nvPr/>
          </p:nvSpPr>
          <p:spPr>
            <a:xfrm>
              <a:off x="0" y="2753954"/>
              <a:ext cx="7968186" cy="941967"/>
            </a:xfrm>
            <a:prstGeom prst="rect">
              <a:avLst/>
            </a:prstGeom>
          </p:spPr>
          <p:txBody>
            <a:bodyPr lIns="0" tIns="0" rIns="0" bIns="0" rtlCol="0" anchor="t">
              <a:spAutoFit/>
            </a:bodyPr>
            <a:lstStyle/>
            <a:p>
              <a:pPr marL="0" lvl="0" indent="0" algn="l">
                <a:lnSpc>
                  <a:spcPts val="2700"/>
                </a:lnSpc>
                <a:spcBef>
                  <a:spcPct val="0"/>
                </a:spcBef>
              </a:pPr>
              <a:r>
                <a:rPr lang="en-US" sz="3000" b="1">
                  <a:solidFill>
                    <a:srgbClr val="002B5C"/>
                  </a:solidFill>
                  <a:latin typeface="Libre Baskerville Bold"/>
                  <a:ea typeface="Libre Baskerville Bold"/>
                  <a:cs typeface="Libre Baskerville Bold"/>
                  <a:sym typeface="Libre Baskerville Bold"/>
                </a:rPr>
                <a:t>Professionals asking for an updated resource guide</a:t>
              </a:r>
            </a:p>
          </p:txBody>
        </p:sp>
        <p:sp>
          <p:nvSpPr>
            <p:cNvPr id="5" name="TextBox 5"/>
            <p:cNvSpPr txBox="1"/>
            <p:nvPr/>
          </p:nvSpPr>
          <p:spPr>
            <a:xfrm>
              <a:off x="0" y="5422183"/>
              <a:ext cx="7968186" cy="523963"/>
            </a:xfrm>
            <a:prstGeom prst="rect">
              <a:avLst/>
            </a:prstGeom>
          </p:spPr>
          <p:txBody>
            <a:bodyPr lIns="0" tIns="0" rIns="0" bIns="0" rtlCol="0" anchor="t">
              <a:spAutoFit/>
            </a:bodyPr>
            <a:lstStyle/>
            <a:p>
              <a:pPr marL="0" lvl="0" indent="0" algn="l">
                <a:lnSpc>
                  <a:spcPts val="2700"/>
                </a:lnSpc>
                <a:spcBef>
                  <a:spcPct val="0"/>
                </a:spcBef>
              </a:pPr>
              <a:r>
                <a:rPr lang="en-US" sz="3000" b="1">
                  <a:solidFill>
                    <a:srgbClr val="002B5C"/>
                  </a:solidFill>
                  <a:latin typeface="Libre Baskerville Bold"/>
                  <a:ea typeface="Libre Baskerville Bold"/>
                  <a:cs typeface="Libre Baskerville Bold"/>
                  <a:sym typeface="Libre Baskerville Bold"/>
                </a:rPr>
                <a:t>Connection to resources </a:t>
              </a:r>
            </a:p>
          </p:txBody>
        </p:sp>
        <p:sp>
          <p:nvSpPr>
            <p:cNvPr id="6" name="TextBox 6"/>
            <p:cNvSpPr txBox="1"/>
            <p:nvPr/>
          </p:nvSpPr>
          <p:spPr>
            <a:xfrm>
              <a:off x="0" y="7633123"/>
              <a:ext cx="7968186" cy="523963"/>
            </a:xfrm>
            <a:prstGeom prst="rect">
              <a:avLst/>
            </a:prstGeom>
          </p:spPr>
          <p:txBody>
            <a:bodyPr lIns="0" tIns="0" rIns="0" bIns="0" rtlCol="0" anchor="t">
              <a:spAutoFit/>
            </a:bodyPr>
            <a:lstStyle/>
            <a:p>
              <a:pPr marL="0" lvl="0" indent="0" algn="l">
                <a:lnSpc>
                  <a:spcPts val="2700"/>
                </a:lnSpc>
                <a:spcBef>
                  <a:spcPct val="0"/>
                </a:spcBef>
              </a:pPr>
              <a:r>
                <a:rPr lang="en-US" sz="3000" b="1">
                  <a:solidFill>
                    <a:srgbClr val="002B5C"/>
                  </a:solidFill>
                  <a:latin typeface="Libre Baskerville Bold"/>
                  <a:ea typeface="Libre Baskerville Bold"/>
                  <a:cs typeface="Libre Baskerville Bold"/>
                  <a:sym typeface="Libre Baskerville Bold"/>
                </a:rPr>
                <a:t>Centralized approach</a:t>
              </a:r>
            </a:p>
          </p:txBody>
        </p:sp>
      </p:grpSp>
      <p:sp>
        <p:nvSpPr>
          <p:cNvPr id="7" name="TextBox 7"/>
          <p:cNvSpPr txBox="1"/>
          <p:nvPr/>
        </p:nvSpPr>
        <p:spPr>
          <a:xfrm>
            <a:off x="1384300" y="2194800"/>
            <a:ext cx="5571545" cy="2939175"/>
          </a:xfrm>
          <a:prstGeom prst="rect">
            <a:avLst/>
          </a:prstGeom>
        </p:spPr>
        <p:txBody>
          <a:bodyPr lIns="0" tIns="0" rIns="0" bIns="0" rtlCol="0" anchor="t">
            <a:spAutoFit/>
          </a:bodyPr>
          <a:lstStyle/>
          <a:p>
            <a:pPr marL="0" lvl="0" indent="0" algn="l">
              <a:lnSpc>
                <a:spcPts val="7554"/>
              </a:lnSpc>
              <a:spcBef>
                <a:spcPct val="0"/>
              </a:spcBef>
            </a:pPr>
            <a:r>
              <a:rPr lang="en-US" sz="8393" b="1">
                <a:solidFill>
                  <a:srgbClr val="002B5C"/>
                </a:solidFill>
                <a:latin typeface="Libre Baskerville Bold"/>
                <a:ea typeface="Libre Baskerville Bold"/>
                <a:cs typeface="Libre Baskerville Bold"/>
                <a:sym typeface="Libre Baskerville Bold"/>
              </a:rPr>
              <a:t>Why a Resource  app?</a:t>
            </a:r>
          </a:p>
        </p:txBody>
      </p:sp>
      <p:sp>
        <p:nvSpPr>
          <p:cNvPr id="8" name="AutoShape 8"/>
          <p:cNvSpPr/>
          <p:nvPr/>
        </p:nvSpPr>
        <p:spPr>
          <a:xfrm flipH="1">
            <a:off x="1384300" y="5133975"/>
            <a:ext cx="4111176" cy="0"/>
          </a:xfrm>
          <a:prstGeom prst="line">
            <a:avLst/>
          </a:prstGeom>
          <a:ln w="19050"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6096" y="3228342"/>
            <a:ext cx="2445931" cy="5391656"/>
            <a:chOff x="0" y="0"/>
            <a:chExt cx="3261241" cy="7188875"/>
          </a:xfrm>
        </p:grpSpPr>
        <p:pic>
          <p:nvPicPr>
            <p:cNvPr id="3" name="Picture 3"/>
            <p:cNvPicPr>
              <a:picLocks noChangeAspect="1"/>
            </p:cNvPicPr>
            <p:nvPr/>
          </p:nvPicPr>
          <p:blipFill>
            <a:blip r:embed="rId3"/>
            <a:srcRect t="4948" b="4948"/>
            <a:stretch>
              <a:fillRect/>
            </a:stretch>
          </p:blipFill>
          <p:spPr>
            <a:xfrm>
              <a:off x="0" y="0"/>
              <a:ext cx="3261241" cy="7188875"/>
            </a:xfrm>
            <a:prstGeom prst="rect">
              <a:avLst/>
            </a:prstGeom>
          </p:spPr>
        </p:pic>
      </p:grpSp>
      <p:grpSp>
        <p:nvGrpSpPr>
          <p:cNvPr id="4" name="Group 4"/>
          <p:cNvGrpSpPr/>
          <p:nvPr/>
        </p:nvGrpSpPr>
        <p:grpSpPr>
          <a:xfrm>
            <a:off x="6776596" y="1028700"/>
            <a:ext cx="2445931" cy="5314012"/>
            <a:chOff x="0" y="0"/>
            <a:chExt cx="3261241" cy="7085349"/>
          </a:xfrm>
        </p:grpSpPr>
        <p:pic>
          <p:nvPicPr>
            <p:cNvPr id="5" name="Picture 5"/>
            <p:cNvPicPr>
              <a:picLocks noChangeAspect="1"/>
            </p:cNvPicPr>
            <p:nvPr/>
          </p:nvPicPr>
          <p:blipFill>
            <a:blip r:embed="rId4"/>
            <a:srcRect t="5597" b="5597"/>
            <a:stretch>
              <a:fillRect/>
            </a:stretch>
          </p:blipFill>
          <p:spPr>
            <a:xfrm>
              <a:off x="0" y="0"/>
              <a:ext cx="3261241" cy="7085349"/>
            </a:xfrm>
            <a:prstGeom prst="rect">
              <a:avLst/>
            </a:prstGeom>
          </p:spPr>
        </p:pic>
      </p:grpSp>
      <p:grpSp>
        <p:nvGrpSpPr>
          <p:cNvPr id="6" name="Group 6"/>
          <p:cNvGrpSpPr/>
          <p:nvPr/>
        </p:nvGrpSpPr>
        <p:grpSpPr>
          <a:xfrm>
            <a:off x="15011182" y="3291098"/>
            <a:ext cx="2445931" cy="5328901"/>
            <a:chOff x="0" y="0"/>
            <a:chExt cx="3261241" cy="7105201"/>
          </a:xfrm>
        </p:grpSpPr>
        <p:pic>
          <p:nvPicPr>
            <p:cNvPr id="7" name="Picture 7"/>
            <p:cNvPicPr>
              <a:picLocks noChangeAspect="1"/>
            </p:cNvPicPr>
            <p:nvPr/>
          </p:nvPicPr>
          <p:blipFill>
            <a:blip r:embed="rId5"/>
            <a:srcRect t="5473" b="5473"/>
            <a:stretch>
              <a:fillRect/>
            </a:stretch>
          </p:blipFill>
          <p:spPr>
            <a:xfrm>
              <a:off x="0" y="0"/>
              <a:ext cx="3261241" cy="7105201"/>
            </a:xfrm>
            <a:prstGeom prst="rect">
              <a:avLst/>
            </a:prstGeom>
          </p:spPr>
        </p:pic>
      </p:grpSp>
      <p:grpSp>
        <p:nvGrpSpPr>
          <p:cNvPr id="8" name="Group 8"/>
          <p:cNvGrpSpPr/>
          <p:nvPr/>
        </p:nvGrpSpPr>
        <p:grpSpPr>
          <a:xfrm>
            <a:off x="12172552" y="1028700"/>
            <a:ext cx="2445931" cy="5437464"/>
            <a:chOff x="0" y="0"/>
            <a:chExt cx="3261241" cy="7249951"/>
          </a:xfrm>
        </p:grpSpPr>
        <p:pic>
          <p:nvPicPr>
            <p:cNvPr id="9" name="Picture 9"/>
            <p:cNvPicPr>
              <a:picLocks noChangeAspect="1"/>
            </p:cNvPicPr>
            <p:nvPr/>
          </p:nvPicPr>
          <p:blipFill>
            <a:blip r:embed="rId6"/>
            <a:srcRect t="5606" b="3526"/>
            <a:stretch>
              <a:fillRect/>
            </a:stretch>
          </p:blipFill>
          <p:spPr>
            <a:xfrm>
              <a:off x="0" y="0"/>
              <a:ext cx="3261241" cy="7249951"/>
            </a:xfrm>
            <a:prstGeom prst="rect">
              <a:avLst/>
            </a:prstGeom>
          </p:spPr>
        </p:pic>
      </p:grpSp>
      <p:sp>
        <p:nvSpPr>
          <p:cNvPr id="10" name="TextBox 10"/>
          <p:cNvSpPr txBox="1"/>
          <p:nvPr/>
        </p:nvSpPr>
        <p:spPr>
          <a:xfrm>
            <a:off x="-11427743" y="1730297"/>
            <a:ext cx="13756952" cy="424180"/>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 What can you find on the app?                                                                                             </a:t>
            </a:r>
          </a:p>
        </p:txBody>
      </p:sp>
      <p:sp>
        <p:nvSpPr>
          <p:cNvPr id="11" name="TextBox 11"/>
          <p:cNvSpPr txBox="1"/>
          <p:nvPr/>
        </p:nvSpPr>
        <p:spPr>
          <a:xfrm>
            <a:off x="-12084846" y="5114925"/>
            <a:ext cx="13756952" cy="424180"/>
          </a:xfrm>
          <a:prstGeom prst="rect">
            <a:avLst/>
          </a:prstGeom>
        </p:spPr>
        <p:txBody>
          <a:bodyPr lIns="0" tIns="0" rIns="0" bIns="0" rtlCol="0" anchor="t">
            <a:spAutoFit/>
          </a:bodyPr>
          <a:lstStyle/>
          <a:p>
            <a:pPr marL="0" lvl="0" indent="0" algn="l">
              <a:lnSpc>
                <a:spcPts val="3379"/>
              </a:lnSpc>
            </a:pPr>
            <a:r>
              <a:rPr lang="en-US" sz="2599">
                <a:solidFill>
                  <a:srgbClr val="002B5C"/>
                </a:solidFill>
                <a:latin typeface="Open Sans"/>
                <a:ea typeface="Open Sans"/>
                <a:cs typeface="Open Sans"/>
                <a:sym typeface="Open Sans"/>
              </a:rPr>
              <a:t>Demolition of the app - What can you find on the app?                                                                                             </a:t>
            </a:r>
          </a:p>
        </p:txBody>
      </p:sp>
      <p:sp>
        <p:nvSpPr>
          <p:cNvPr id="12" name="TextBox 12"/>
          <p:cNvSpPr txBox="1"/>
          <p:nvPr/>
        </p:nvSpPr>
        <p:spPr>
          <a:xfrm>
            <a:off x="492098" y="550660"/>
            <a:ext cx="5411910" cy="1089431"/>
          </a:xfrm>
          <a:prstGeom prst="rect">
            <a:avLst/>
          </a:prstGeom>
        </p:spPr>
        <p:txBody>
          <a:bodyPr lIns="0" tIns="0" rIns="0" bIns="0" rtlCol="0" anchor="t">
            <a:spAutoFit/>
          </a:bodyPr>
          <a:lstStyle/>
          <a:p>
            <a:pPr marL="0" lvl="0" indent="0" algn="l">
              <a:lnSpc>
                <a:spcPts val="4134"/>
              </a:lnSpc>
              <a:spcBef>
                <a:spcPct val="0"/>
              </a:spcBef>
            </a:pPr>
            <a:r>
              <a:rPr lang="en-US" sz="4593" b="1">
                <a:solidFill>
                  <a:srgbClr val="002B5C"/>
                </a:solidFill>
                <a:latin typeface="Libre Baskerville Bold"/>
                <a:ea typeface="Libre Baskerville Bold"/>
                <a:cs typeface="Libre Baskerville Bold"/>
                <a:sym typeface="Libre Baskerville Bold"/>
              </a:rPr>
              <a:t>What can you find on the app?</a:t>
            </a:r>
          </a:p>
        </p:txBody>
      </p:sp>
      <p:sp>
        <p:nvSpPr>
          <p:cNvPr id="13" name="TextBox 13"/>
          <p:cNvSpPr txBox="1"/>
          <p:nvPr/>
        </p:nvSpPr>
        <p:spPr>
          <a:xfrm>
            <a:off x="109572" y="2078424"/>
            <a:ext cx="2769158" cy="498683"/>
          </a:xfrm>
          <a:prstGeom prst="rect">
            <a:avLst/>
          </a:prstGeom>
        </p:spPr>
        <p:txBody>
          <a:bodyPr lIns="0" tIns="0" rIns="0" bIns="0" rtlCol="0" anchor="t">
            <a:spAutoFit/>
          </a:bodyPr>
          <a:lstStyle/>
          <a:p>
            <a:pPr marL="0" lvl="0" indent="0" algn="ctr">
              <a:lnSpc>
                <a:spcPts val="4015"/>
              </a:lnSpc>
              <a:spcBef>
                <a:spcPct val="0"/>
              </a:spcBef>
            </a:pPr>
            <a:r>
              <a:rPr lang="en-US" sz="2868" b="1">
                <a:solidFill>
                  <a:srgbClr val="002B5C"/>
                </a:solidFill>
                <a:latin typeface="Libre Baskerville Bold"/>
                <a:ea typeface="Libre Baskerville Bold"/>
                <a:cs typeface="Libre Baskerville Bold"/>
                <a:sym typeface="Libre Baskerville Bold"/>
              </a:rPr>
              <a:t>Key Features </a:t>
            </a:r>
          </a:p>
        </p:txBody>
      </p:sp>
      <p:grpSp>
        <p:nvGrpSpPr>
          <p:cNvPr id="14" name="Group 14"/>
          <p:cNvGrpSpPr/>
          <p:nvPr/>
        </p:nvGrpSpPr>
        <p:grpSpPr>
          <a:xfrm>
            <a:off x="269605" y="2965317"/>
            <a:ext cx="5893973" cy="983835"/>
            <a:chOff x="0" y="0"/>
            <a:chExt cx="4563400" cy="761732"/>
          </a:xfrm>
        </p:grpSpPr>
        <p:sp>
          <p:nvSpPr>
            <p:cNvPr id="15" name="Freeform 15"/>
            <p:cNvSpPr/>
            <p:nvPr/>
          </p:nvSpPr>
          <p:spPr>
            <a:xfrm>
              <a:off x="0" y="0"/>
              <a:ext cx="4563401" cy="761733"/>
            </a:xfrm>
            <a:custGeom>
              <a:avLst/>
              <a:gdLst/>
              <a:ahLst/>
              <a:cxnLst/>
              <a:rect l="l" t="t" r="r" b="b"/>
              <a:pathLst>
                <a:path w="4563401" h="761733">
                  <a:moveTo>
                    <a:pt x="4438940" y="761732"/>
                  </a:moveTo>
                  <a:lnTo>
                    <a:pt x="124460" y="761732"/>
                  </a:lnTo>
                  <a:cubicBezTo>
                    <a:pt x="55880" y="761732"/>
                    <a:pt x="0" y="705853"/>
                    <a:pt x="0" y="637272"/>
                  </a:cubicBezTo>
                  <a:lnTo>
                    <a:pt x="0" y="124460"/>
                  </a:lnTo>
                  <a:cubicBezTo>
                    <a:pt x="0" y="55880"/>
                    <a:pt x="55880" y="0"/>
                    <a:pt x="124460" y="0"/>
                  </a:cubicBezTo>
                  <a:lnTo>
                    <a:pt x="4438940" y="0"/>
                  </a:lnTo>
                  <a:cubicBezTo>
                    <a:pt x="4507520" y="0"/>
                    <a:pt x="4563401" y="55880"/>
                    <a:pt x="4563401" y="124460"/>
                  </a:cubicBezTo>
                  <a:lnTo>
                    <a:pt x="4563401" y="637273"/>
                  </a:lnTo>
                  <a:cubicBezTo>
                    <a:pt x="4563401" y="705853"/>
                    <a:pt x="4507520" y="761733"/>
                    <a:pt x="4438940" y="761733"/>
                  </a:cubicBezTo>
                  <a:close/>
                </a:path>
              </a:pathLst>
            </a:custGeom>
            <a:solidFill>
              <a:srgbClr val="F3EDE1"/>
            </a:solidFill>
          </p:spPr>
          <p:txBody>
            <a:bodyPr/>
            <a:lstStyle/>
            <a:p>
              <a:endParaRPr lang="en-US"/>
            </a:p>
          </p:txBody>
        </p:sp>
      </p:grpSp>
      <p:sp>
        <p:nvSpPr>
          <p:cNvPr id="16" name="TextBox 16"/>
          <p:cNvSpPr txBox="1"/>
          <p:nvPr/>
        </p:nvSpPr>
        <p:spPr>
          <a:xfrm>
            <a:off x="398664" y="3006603"/>
            <a:ext cx="5635855" cy="882213"/>
          </a:xfrm>
          <a:prstGeom prst="rect">
            <a:avLst/>
          </a:prstGeom>
        </p:spPr>
        <p:txBody>
          <a:bodyPr lIns="0" tIns="0" rIns="0" bIns="0" rtlCol="0" anchor="t">
            <a:spAutoFit/>
          </a:bodyPr>
          <a:lstStyle/>
          <a:p>
            <a:pPr marL="0" lvl="0" indent="0" algn="ctr">
              <a:lnSpc>
                <a:spcPts val="2340"/>
              </a:lnSpc>
              <a:spcBef>
                <a:spcPct val="0"/>
              </a:spcBef>
            </a:pPr>
            <a:r>
              <a:rPr lang="en-US" sz="1800" b="1">
                <a:solidFill>
                  <a:srgbClr val="002B5C"/>
                </a:solidFill>
                <a:latin typeface="Libre Baskerville Bold"/>
                <a:ea typeface="Libre Baskerville Bold"/>
                <a:cs typeface="Libre Baskerville Bold"/>
                <a:sym typeface="Libre Baskerville Bold"/>
              </a:rPr>
              <a:t>Resource profiles with contact info, hours, address, required documents, distance tracking, calling features, and service details</a:t>
            </a:r>
          </a:p>
        </p:txBody>
      </p:sp>
      <p:grpSp>
        <p:nvGrpSpPr>
          <p:cNvPr id="17" name="Group 17"/>
          <p:cNvGrpSpPr/>
          <p:nvPr/>
        </p:nvGrpSpPr>
        <p:grpSpPr>
          <a:xfrm>
            <a:off x="269605" y="4453977"/>
            <a:ext cx="5893973" cy="983835"/>
            <a:chOff x="0" y="0"/>
            <a:chExt cx="4563400" cy="761732"/>
          </a:xfrm>
        </p:grpSpPr>
        <p:sp>
          <p:nvSpPr>
            <p:cNvPr id="18" name="Freeform 18"/>
            <p:cNvSpPr/>
            <p:nvPr/>
          </p:nvSpPr>
          <p:spPr>
            <a:xfrm>
              <a:off x="0" y="0"/>
              <a:ext cx="4563401" cy="761733"/>
            </a:xfrm>
            <a:custGeom>
              <a:avLst/>
              <a:gdLst/>
              <a:ahLst/>
              <a:cxnLst/>
              <a:rect l="l" t="t" r="r" b="b"/>
              <a:pathLst>
                <a:path w="4563401" h="761733">
                  <a:moveTo>
                    <a:pt x="4438940" y="761732"/>
                  </a:moveTo>
                  <a:lnTo>
                    <a:pt x="124460" y="761732"/>
                  </a:lnTo>
                  <a:cubicBezTo>
                    <a:pt x="55880" y="761732"/>
                    <a:pt x="0" y="705853"/>
                    <a:pt x="0" y="637272"/>
                  </a:cubicBezTo>
                  <a:lnTo>
                    <a:pt x="0" y="124460"/>
                  </a:lnTo>
                  <a:cubicBezTo>
                    <a:pt x="0" y="55880"/>
                    <a:pt x="55880" y="0"/>
                    <a:pt x="124460" y="0"/>
                  </a:cubicBezTo>
                  <a:lnTo>
                    <a:pt x="4438940" y="0"/>
                  </a:lnTo>
                  <a:cubicBezTo>
                    <a:pt x="4507520" y="0"/>
                    <a:pt x="4563401" y="55880"/>
                    <a:pt x="4563401" y="124460"/>
                  </a:cubicBezTo>
                  <a:lnTo>
                    <a:pt x="4563401" y="637273"/>
                  </a:lnTo>
                  <a:cubicBezTo>
                    <a:pt x="4563401" y="705853"/>
                    <a:pt x="4507520" y="761733"/>
                    <a:pt x="4438940" y="761733"/>
                  </a:cubicBezTo>
                  <a:close/>
                </a:path>
              </a:pathLst>
            </a:custGeom>
            <a:solidFill>
              <a:srgbClr val="F3EDE1"/>
            </a:solidFill>
          </p:spPr>
          <p:txBody>
            <a:bodyPr/>
            <a:lstStyle/>
            <a:p>
              <a:endParaRPr lang="en-US"/>
            </a:p>
          </p:txBody>
        </p:sp>
      </p:grpSp>
      <p:grpSp>
        <p:nvGrpSpPr>
          <p:cNvPr id="19" name="Group 19"/>
          <p:cNvGrpSpPr/>
          <p:nvPr/>
        </p:nvGrpSpPr>
        <p:grpSpPr>
          <a:xfrm>
            <a:off x="269605" y="6043930"/>
            <a:ext cx="5893973" cy="983835"/>
            <a:chOff x="0" y="0"/>
            <a:chExt cx="4563400" cy="761732"/>
          </a:xfrm>
        </p:grpSpPr>
        <p:sp>
          <p:nvSpPr>
            <p:cNvPr id="20" name="Freeform 20"/>
            <p:cNvSpPr/>
            <p:nvPr/>
          </p:nvSpPr>
          <p:spPr>
            <a:xfrm>
              <a:off x="0" y="0"/>
              <a:ext cx="4563401" cy="761733"/>
            </a:xfrm>
            <a:custGeom>
              <a:avLst/>
              <a:gdLst/>
              <a:ahLst/>
              <a:cxnLst/>
              <a:rect l="l" t="t" r="r" b="b"/>
              <a:pathLst>
                <a:path w="4563401" h="761733">
                  <a:moveTo>
                    <a:pt x="4438940" y="761732"/>
                  </a:moveTo>
                  <a:lnTo>
                    <a:pt x="124460" y="761732"/>
                  </a:lnTo>
                  <a:cubicBezTo>
                    <a:pt x="55880" y="761732"/>
                    <a:pt x="0" y="705853"/>
                    <a:pt x="0" y="637272"/>
                  </a:cubicBezTo>
                  <a:lnTo>
                    <a:pt x="0" y="124460"/>
                  </a:lnTo>
                  <a:cubicBezTo>
                    <a:pt x="0" y="55880"/>
                    <a:pt x="55880" y="0"/>
                    <a:pt x="124460" y="0"/>
                  </a:cubicBezTo>
                  <a:lnTo>
                    <a:pt x="4438940" y="0"/>
                  </a:lnTo>
                  <a:cubicBezTo>
                    <a:pt x="4507520" y="0"/>
                    <a:pt x="4563401" y="55880"/>
                    <a:pt x="4563401" y="124460"/>
                  </a:cubicBezTo>
                  <a:lnTo>
                    <a:pt x="4563401" y="637273"/>
                  </a:lnTo>
                  <a:cubicBezTo>
                    <a:pt x="4563401" y="705853"/>
                    <a:pt x="4507520" y="761733"/>
                    <a:pt x="4438940" y="761733"/>
                  </a:cubicBezTo>
                  <a:close/>
                </a:path>
              </a:pathLst>
            </a:custGeom>
            <a:solidFill>
              <a:srgbClr val="F3EDE1"/>
            </a:solidFill>
          </p:spPr>
          <p:txBody>
            <a:bodyPr/>
            <a:lstStyle/>
            <a:p>
              <a:endParaRPr lang="en-US"/>
            </a:p>
          </p:txBody>
        </p:sp>
      </p:grpSp>
      <p:grpSp>
        <p:nvGrpSpPr>
          <p:cNvPr id="21" name="Group 21"/>
          <p:cNvGrpSpPr/>
          <p:nvPr/>
        </p:nvGrpSpPr>
        <p:grpSpPr>
          <a:xfrm>
            <a:off x="269605" y="7532590"/>
            <a:ext cx="5893973" cy="983835"/>
            <a:chOff x="0" y="0"/>
            <a:chExt cx="4563400" cy="761732"/>
          </a:xfrm>
        </p:grpSpPr>
        <p:sp>
          <p:nvSpPr>
            <p:cNvPr id="22" name="Freeform 22"/>
            <p:cNvSpPr/>
            <p:nvPr/>
          </p:nvSpPr>
          <p:spPr>
            <a:xfrm>
              <a:off x="0" y="0"/>
              <a:ext cx="4563401" cy="761733"/>
            </a:xfrm>
            <a:custGeom>
              <a:avLst/>
              <a:gdLst/>
              <a:ahLst/>
              <a:cxnLst/>
              <a:rect l="l" t="t" r="r" b="b"/>
              <a:pathLst>
                <a:path w="4563401" h="761733">
                  <a:moveTo>
                    <a:pt x="4438940" y="761732"/>
                  </a:moveTo>
                  <a:lnTo>
                    <a:pt x="124460" y="761732"/>
                  </a:lnTo>
                  <a:cubicBezTo>
                    <a:pt x="55880" y="761732"/>
                    <a:pt x="0" y="705853"/>
                    <a:pt x="0" y="637272"/>
                  </a:cubicBezTo>
                  <a:lnTo>
                    <a:pt x="0" y="124460"/>
                  </a:lnTo>
                  <a:cubicBezTo>
                    <a:pt x="0" y="55880"/>
                    <a:pt x="55880" y="0"/>
                    <a:pt x="124460" y="0"/>
                  </a:cubicBezTo>
                  <a:lnTo>
                    <a:pt x="4438940" y="0"/>
                  </a:lnTo>
                  <a:cubicBezTo>
                    <a:pt x="4507520" y="0"/>
                    <a:pt x="4563401" y="55880"/>
                    <a:pt x="4563401" y="124460"/>
                  </a:cubicBezTo>
                  <a:lnTo>
                    <a:pt x="4563401" y="637273"/>
                  </a:lnTo>
                  <a:cubicBezTo>
                    <a:pt x="4563401" y="705853"/>
                    <a:pt x="4507520" y="761733"/>
                    <a:pt x="4438940" y="761733"/>
                  </a:cubicBezTo>
                  <a:close/>
                </a:path>
              </a:pathLst>
            </a:custGeom>
            <a:solidFill>
              <a:srgbClr val="F3EDE1"/>
            </a:solidFill>
          </p:spPr>
          <p:txBody>
            <a:bodyPr/>
            <a:lstStyle/>
            <a:p>
              <a:endParaRPr lang="en-US"/>
            </a:p>
          </p:txBody>
        </p:sp>
      </p:grpSp>
      <p:sp>
        <p:nvSpPr>
          <p:cNvPr id="25" name="TextBox 25"/>
          <p:cNvSpPr txBox="1"/>
          <p:nvPr/>
        </p:nvSpPr>
        <p:spPr>
          <a:xfrm>
            <a:off x="314686" y="4642933"/>
            <a:ext cx="5719833" cy="586872"/>
          </a:xfrm>
          <a:prstGeom prst="rect">
            <a:avLst/>
          </a:prstGeom>
        </p:spPr>
        <p:txBody>
          <a:bodyPr lIns="0" tIns="0" rIns="0" bIns="0" rtlCol="0" anchor="t">
            <a:spAutoFit/>
          </a:bodyPr>
          <a:lstStyle/>
          <a:p>
            <a:pPr marL="0" lvl="0" indent="0" algn="ctr">
              <a:lnSpc>
                <a:spcPts val="2340"/>
              </a:lnSpc>
              <a:spcBef>
                <a:spcPct val="0"/>
              </a:spcBef>
            </a:pPr>
            <a:r>
              <a:rPr lang="en-US" sz="1800" b="1">
                <a:solidFill>
                  <a:srgbClr val="002B5C"/>
                </a:solidFill>
                <a:latin typeface="Libre Baskerville Bold"/>
                <a:ea typeface="Libre Baskerville Bold"/>
                <a:cs typeface="Libre Baskerville Bold"/>
                <a:sym typeface="Libre Baskerville Bold"/>
              </a:rPr>
              <a:t>Search by organization, location, subject, populations served</a:t>
            </a:r>
          </a:p>
        </p:txBody>
      </p:sp>
      <p:sp>
        <p:nvSpPr>
          <p:cNvPr id="26" name="TextBox 26"/>
          <p:cNvSpPr txBox="1"/>
          <p:nvPr/>
        </p:nvSpPr>
        <p:spPr>
          <a:xfrm>
            <a:off x="356675" y="6380557"/>
            <a:ext cx="5719833" cy="291531"/>
          </a:xfrm>
          <a:prstGeom prst="rect">
            <a:avLst/>
          </a:prstGeom>
        </p:spPr>
        <p:txBody>
          <a:bodyPr lIns="0" tIns="0" rIns="0" bIns="0" rtlCol="0" anchor="t">
            <a:spAutoFit/>
          </a:bodyPr>
          <a:lstStyle/>
          <a:p>
            <a:pPr marL="0" lvl="0" indent="0" algn="ctr">
              <a:lnSpc>
                <a:spcPts val="2340"/>
              </a:lnSpc>
              <a:spcBef>
                <a:spcPct val="0"/>
              </a:spcBef>
            </a:pPr>
            <a:r>
              <a:rPr lang="en-US" sz="1800" b="1">
                <a:solidFill>
                  <a:srgbClr val="002B5C"/>
                </a:solidFill>
                <a:latin typeface="Libre Baskerville Bold"/>
                <a:ea typeface="Libre Baskerville Bold"/>
                <a:cs typeface="Libre Baskerville Bold"/>
                <a:sym typeface="Libre Baskerville Bold"/>
              </a:rPr>
              <a:t>Favorite a resource you use often </a:t>
            </a:r>
          </a:p>
        </p:txBody>
      </p:sp>
      <p:sp>
        <p:nvSpPr>
          <p:cNvPr id="27" name="TextBox 27"/>
          <p:cNvSpPr txBox="1"/>
          <p:nvPr/>
        </p:nvSpPr>
        <p:spPr>
          <a:xfrm>
            <a:off x="356675" y="7723090"/>
            <a:ext cx="5719833" cy="586872"/>
          </a:xfrm>
          <a:prstGeom prst="rect">
            <a:avLst/>
          </a:prstGeom>
        </p:spPr>
        <p:txBody>
          <a:bodyPr lIns="0" tIns="0" rIns="0" bIns="0" rtlCol="0" anchor="t">
            <a:spAutoFit/>
          </a:bodyPr>
          <a:lstStyle/>
          <a:p>
            <a:pPr marL="0" lvl="0" indent="0" algn="ctr">
              <a:lnSpc>
                <a:spcPts val="2340"/>
              </a:lnSpc>
              <a:spcBef>
                <a:spcPct val="0"/>
              </a:spcBef>
            </a:pPr>
            <a:r>
              <a:rPr lang="en-US" sz="1800" b="1">
                <a:solidFill>
                  <a:srgbClr val="002B5C"/>
                </a:solidFill>
                <a:latin typeface="Libre Baskerville Bold"/>
                <a:ea typeface="Libre Baskerville Bold"/>
                <a:cs typeface="Libre Baskerville Bold"/>
                <a:sym typeface="Libre Baskerville Bold"/>
              </a:rPr>
              <a:t>Updated resources as information changes, the app can be updated immediately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t="4452" b="2544"/>
          <a:stretch>
            <a:fillRect/>
          </a:stretch>
        </p:blipFill>
        <p:spPr>
          <a:xfrm>
            <a:off x="11243062" y="1225018"/>
            <a:ext cx="3366655" cy="7653735"/>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rcRect t="4771" b="2385"/>
          <a:stretch>
            <a:fillRect/>
          </a:stretch>
        </p:blipFill>
        <p:spPr>
          <a:xfrm>
            <a:off x="3046990" y="1133403"/>
            <a:ext cx="3366655" cy="7640647"/>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grpSp>
        <p:nvGrpSpPr>
          <p:cNvPr id="2" name="Group 2"/>
          <p:cNvGrpSpPr/>
          <p:nvPr/>
        </p:nvGrpSpPr>
        <p:grpSpPr>
          <a:xfrm>
            <a:off x="4459822" y="3862610"/>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FFF"/>
            </a:solidFill>
          </p:spPr>
          <p:txBody>
            <a:bodyPr/>
            <a:lstStyle/>
            <a:p>
              <a:endParaRPr lang="en-US"/>
            </a:p>
          </p:txBody>
        </p:sp>
      </p:grpSp>
      <p:sp>
        <p:nvSpPr>
          <p:cNvPr id="4" name="TextBox 4"/>
          <p:cNvSpPr txBox="1"/>
          <p:nvPr/>
        </p:nvSpPr>
        <p:spPr>
          <a:xfrm>
            <a:off x="4825030" y="4035218"/>
            <a:ext cx="2657633" cy="907481"/>
          </a:xfrm>
          <a:prstGeom prst="rect">
            <a:avLst/>
          </a:prstGeom>
        </p:spPr>
        <p:txBody>
          <a:bodyPr lIns="0" tIns="0" rIns="0" bIns="0" rtlCol="0" anchor="t">
            <a:spAutoFit/>
          </a:bodyPr>
          <a:lstStyle/>
          <a:p>
            <a:pPr marL="0" lvl="0" indent="0" algn="l">
              <a:lnSpc>
                <a:spcPts val="3639"/>
              </a:lnSpc>
              <a:spcBef>
                <a:spcPct val="0"/>
              </a:spcBef>
            </a:pPr>
            <a:r>
              <a:rPr lang="en-US" sz="2799" b="1">
                <a:solidFill>
                  <a:srgbClr val="002B5C"/>
                </a:solidFill>
                <a:latin typeface="Libre Baskerville Bold"/>
                <a:ea typeface="Libre Baskerville Bold"/>
                <a:cs typeface="Libre Baskerville Bold"/>
                <a:sym typeface="Libre Baskerville Bold"/>
              </a:rPr>
              <a:t>Educational opportunities</a:t>
            </a:r>
          </a:p>
        </p:txBody>
      </p:sp>
      <p:sp>
        <p:nvSpPr>
          <p:cNvPr id="5" name="TextBox 5"/>
          <p:cNvSpPr txBox="1"/>
          <p:nvPr/>
        </p:nvSpPr>
        <p:spPr>
          <a:xfrm>
            <a:off x="4616077" y="5413114"/>
            <a:ext cx="2657633"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Flyers</a:t>
            </a:r>
          </a:p>
        </p:txBody>
      </p:sp>
      <p:sp>
        <p:nvSpPr>
          <p:cNvPr id="6" name="TextBox 6"/>
          <p:cNvSpPr txBox="1"/>
          <p:nvPr/>
        </p:nvSpPr>
        <p:spPr>
          <a:xfrm>
            <a:off x="4616077" y="5936769"/>
            <a:ext cx="2657633"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One-pagers</a:t>
            </a:r>
          </a:p>
        </p:txBody>
      </p:sp>
      <p:grpSp>
        <p:nvGrpSpPr>
          <p:cNvPr id="7" name="Group 7"/>
          <p:cNvGrpSpPr/>
          <p:nvPr/>
        </p:nvGrpSpPr>
        <p:grpSpPr>
          <a:xfrm>
            <a:off x="9664811" y="3862610"/>
            <a:ext cx="3388048" cy="4359851"/>
            <a:chOff x="0" y="0"/>
            <a:chExt cx="3133810" cy="4032689"/>
          </a:xfrm>
        </p:grpSpPr>
        <p:sp>
          <p:nvSpPr>
            <p:cNvPr id="8" name="Freeform 8"/>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FFFFFF"/>
            </a:solidFill>
          </p:spPr>
          <p:txBody>
            <a:bodyPr/>
            <a:lstStyle/>
            <a:p>
              <a:endParaRPr lang="en-US"/>
            </a:p>
          </p:txBody>
        </p:sp>
      </p:grpSp>
      <p:sp>
        <p:nvSpPr>
          <p:cNvPr id="9" name="TextBox 9"/>
          <p:cNvSpPr txBox="1"/>
          <p:nvPr/>
        </p:nvSpPr>
        <p:spPr>
          <a:xfrm>
            <a:off x="9789235" y="5413114"/>
            <a:ext cx="3023150"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Skill Building Taskforce</a:t>
            </a:r>
          </a:p>
        </p:txBody>
      </p:sp>
      <p:sp>
        <p:nvSpPr>
          <p:cNvPr id="10" name="TextBox 10"/>
          <p:cNvSpPr txBox="1"/>
          <p:nvPr/>
        </p:nvSpPr>
        <p:spPr>
          <a:xfrm>
            <a:off x="9789235" y="5936769"/>
            <a:ext cx="2657633"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Community Cares </a:t>
            </a:r>
          </a:p>
        </p:txBody>
      </p:sp>
      <p:sp>
        <p:nvSpPr>
          <p:cNvPr id="11" name="TextBox 11"/>
          <p:cNvSpPr txBox="1"/>
          <p:nvPr/>
        </p:nvSpPr>
        <p:spPr>
          <a:xfrm>
            <a:off x="10154753" y="4263835"/>
            <a:ext cx="2657633" cy="450248"/>
          </a:xfrm>
          <a:prstGeom prst="rect">
            <a:avLst/>
          </a:prstGeom>
        </p:spPr>
        <p:txBody>
          <a:bodyPr lIns="0" tIns="0" rIns="0" bIns="0" rtlCol="0" anchor="t">
            <a:spAutoFit/>
          </a:bodyPr>
          <a:lstStyle/>
          <a:p>
            <a:pPr marL="0" lvl="0" indent="0" algn="l">
              <a:lnSpc>
                <a:spcPts val="3639"/>
              </a:lnSpc>
              <a:spcBef>
                <a:spcPct val="0"/>
              </a:spcBef>
            </a:pPr>
            <a:r>
              <a:rPr lang="en-US" sz="2799" b="1">
                <a:solidFill>
                  <a:srgbClr val="002B5C"/>
                </a:solidFill>
                <a:latin typeface="Libre Baskerville Bold"/>
                <a:ea typeface="Libre Baskerville Bold"/>
                <a:cs typeface="Libre Baskerville Bold"/>
                <a:sym typeface="Libre Baskerville Bold"/>
              </a:rPr>
              <a:t>Partnerships</a:t>
            </a:r>
          </a:p>
        </p:txBody>
      </p:sp>
      <p:sp>
        <p:nvSpPr>
          <p:cNvPr id="12" name="TextBox 12"/>
          <p:cNvSpPr txBox="1"/>
          <p:nvPr/>
        </p:nvSpPr>
        <p:spPr>
          <a:xfrm>
            <a:off x="2096887" y="1019175"/>
            <a:ext cx="14094227" cy="1228758"/>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2B5C"/>
                </a:solidFill>
                <a:latin typeface="Libre Baskerville Bold"/>
                <a:ea typeface="Libre Baskerville Bold"/>
                <a:cs typeface="Libre Baskerville Bold"/>
                <a:sym typeface="Libre Baskerville Bold"/>
              </a:rPr>
              <a:t>Community Engagment </a:t>
            </a:r>
          </a:p>
        </p:txBody>
      </p:sp>
      <p:sp>
        <p:nvSpPr>
          <p:cNvPr id="13" name="TextBox 13"/>
          <p:cNvSpPr txBox="1"/>
          <p:nvPr/>
        </p:nvSpPr>
        <p:spPr>
          <a:xfrm>
            <a:off x="9789235" y="6456801"/>
            <a:ext cx="4097296"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CommUNITY Partnership </a:t>
            </a:r>
          </a:p>
        </p:txBody>
      </p:sp>
      <p:sp>
        <p:nvSpPr>
          <p:cNvPr id="14" name="TextBox 14"/>
          <p:cNvSpPr txBox="1"/>
          <p:nvPr/>
        </p:nvSpPr>
        <p:spPr>
          <a:xfrm>
            <a:off x="9789235" y="6976833"/>
            <a:ext cx="4097296"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Community Members </a:t>
            </a:r>
          </a:p>
        </p:txBody>
      </p:sp>
      <p:sp>
        <p:nvSpPr>
          <p:cNvPr id="15" name="TextBox 15"/>
          <p:cNvSpPr txBox="1"/>
          <p:nvPr/>
        </p:nvSpPr>
        <p:spPr>
          <a:xfrm>
            <a:off x="4616077" y="6456801"/>
            <a:ext cx="2657633" cy="386682"/>
          </a:xfrm>
          <a:prstGeom prst="rect">
            <a:avLst/>
          </a:prstGeom>
        </p:spPr>
        <p:txBody>
          <a:bodyPr lIns="0" tIns="0" rIns="0" bIns="0" rtlCol="0" anchor="t">
            <a:spAutoFit/>
          </a:bodyPr>
          <a:lstStyle/>
          <a:p>
            <a:pPr marL="0" lvl="0" indent="0" algn="l">
              <a:lnSpc>
                <a:spcPts val="3150"/>
              </a:lnSpc>
              <a:spcBef>
                <a:spcPct val="0"/>
              </a:spcBef>
            </a:pPr>
            <a:r>
              <a:rPr lang="en-US" sz="2100">
                <a:solidFill>
                  <a:srgbClr val="002B5C"/>
                </a:solidFill>
                <a:latin typeface="Inter"/>
                <a:ea typeface="Inter"/>
                <a:cs typeface="Inter"/>
                <a:sym typeface="Inter"/>
              </a:rPr>
              <a:t>Power Points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p:cNvGrpSpPr/>
        <p:nvPr/>
      </p:nvGrpSpPr>
      <p:grpSpPr>
        <a:xfrm>
          <a:off x="0" y="0"/>
          <a:ext cx="0" cy="0"/>
          <a:chOff x="0" y="0"/>
          <a:chExt cx="0" cy="0"/>
        </a:xfrm>
      </p:grpSpPr>
      <p:sp>
        <p:nvSpPr>
          <p:cNvPr id="2" name="TextBox 2"/>
          <p:cNvSpPr txBox="1"/>
          <p:nvPr/>
        </p:nvSpPr>
        <p:spPr>
          <a:xfrm>
            <a:off x="2019300" y="495300"/>
            <a:ext cx="14249400" cy="1124347"/>
          </a:xfrm>
          <a:prstGeom prst="rect">
            <a:avLst/>
          </a:prstGeom>
        </p:spPr>
        <p:txBody>
          <a:bodyPr wrap="square" lIns="0" tIns="0" rIns="0" bIns="0" rtlCol="0" anchor="t">
            <a:spAutoFit/>
          </a:bodyPr>
          <a:lstStyle/>
          <a:p>
            <a:pPr marL="0" lvl="0" indent="0" algn="ctr">
              <a:lnSpc>
                <a:spcPts val="9600"/>
              </a:lnSpc>
              <a:spcBef>
                <a:spcPct val="0"/>
              </a:spcBef>
            </a:pPr>
            <a:r>
              <a:rPr lang="en-US" sz="6000" b="1">
                <a:solidFill>
                  <a:srgbClr val="002B5C"/>
                </a:solidFill>
                <a:latin typeface="Libre Baskerville Bold"/>
                <a:ea typeface="Libre Baskerville Bold"/>
                <a:cs typeface="Libre Baskerville Bold"/>
                <a:sym typeface="Libre Baskerville Bold"/>
              </a:rPr>
              <a:t>App Development and Overview</a:t>
            </a:r>
          </a:p>
        </p:txBody>
      </p:sp>
      <p:sp>
        <p:nvSpPr>
          <p:cNvPr id="4" name="TextBox 3">
            <a:extLst>
              <a:ext uri="{FF2B5EF4-FFF2-40B4-BE49-F238E27FC236}">
                <a16:creationId xmlns:a16="http://schemas.microsoft.com/office/drawing/2014/main" id="{95AB2405-B17A-9507-BD82-993ADB20DE59}"/>
              </a:ext>
            </a:extLst>
          </p:cNvPr>
          <p:cNvSpPr txBox="1"/>
          <p:nvPr/>
        </p:nvSpPr>
        <p:spPr>
          <a:xfrm>
            <a:off x="1253894" y="2173418"/>
            <a:ext cx="15257318" cy="7602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000" dirty="0">
                <a:latin typeface="Libre Baskerville Bold"/>
                <a:ea typeface="Open Sans"/>
                <a:cs typeface="Open Sans"/>
              </a:rPr>
              <a:t>Initial design and function meetings</a:t>
            </a:r>
          </a:p>
          <a:p>
            <a:pPr marL="285750" indent="-285750">
              <a:buFont typeface="Arial"/>
              <a:buChar char="•"/>
            </a:pPr>
            <a:endParaRPr lang="en-US" sz="2000" dirty="0">
              <a:latin typeface="Libre Baskerville Bold"/>
              <a:ea typeface="Open Sans"/>
              <a:cs typeface="Open Sans"/>
            </a:endParaRPr>
          </a:p>
          <a:p>
            <a:pPr marL="285750" indent="-285750">
              <a:buFont typeface="Arial"/>
              <a:buChar char="•"/>
            </a:pPr>
            <a:r>
              <a:rPr lang="en-US" sz="4000" dirty="0">
                <a:latin typeface="Libre Baskerville Bold"/>
                <a:ea typeface="Open Sans"/>
                <a:cs typeface="Open Sans"/>
              </a:rPr>
              <a:t>Developers work their magic</a:t>
            </a:r>
          </a:p>
          <a:p>
            <a:pPr marL="742950" lvl="1" indent="-285750">
              <a:buFont typeface="Courier New"/>
              <a:buChar char="o"/>
            </a:pPr>
            <a:r>
              <a:rPr lang="en-US" sz="3600" dirty="0">
                <a:latin typeface="Libre Baskerville Bold"/>
                <a:ea typeface="Open Sans"/>
                <a:cs typeface="Open Sans"/>
              </a:rPr>
              <a:t>Develop architecture, database schemas, construct CMS, design/develop web interface</a:t>
            </a:r>
          </a:p>
          <a:p>
            <a:pPr marL="742950" lvl="1" indent="-285750">
              <a:buFont typeface="Courier New"/>
              <a:buChar char="o"/>
            </a:pPr>
            <a:r>
              <a:rPr lang="en-US" sz="3600" dirty="0">
                <a:latin typeface="Libre Baskerville Bold"/>
                <a:ea typeface="Open Sans"/>
                <a:cs typeface="Open Sans"/>
              </a:rPr>
              <a:t>Testing, debugging, changes</a:t>
            </a:r>
          </a:p>
          <a:p>
            <a:pPr marL="742950" lvl="1" indent="-285750">
              <a:buFont typeface="Courier New"/>
              <a:buChar char="o"/>
            </a:pPr>
            <a:endParaRPr lang="en-US" sz="2000" dirty="0">
              <a:latin typeface="Libre Baskerville Bold"/>
              <a:ea typeface="Open Sans"/>
              <a:cs typeface="Open Sans"/>
            </a:endParaRPr>
          </a:p>
          <a:p>
            <a:pPr marL="285750" indent="-285750">
              <a:buFont typeface="Arial"/>
              <a:buChar char="•"/>
            </a:pPr>
            <a:r>
              <a:rPr lang="en-US" sz="4000" dirty="0">
                <a:latin typeface="Libre Baskerville Bold"/>
                <a:ea typeface="Open Sans"/>
                <a:cs typeface="Open Sans"/>
              </a:rPr>
              <a:t>Submission to Apple and Google app stores. </a:t>
            </a:r>
          </a:p>
          <a:p>
            <a:pPr marL="742950" lvl="1" indent="-285750">
              <a:buFont typeface="Courier New"/>
              <a:buChar char="o"/>
            </a:pPr>
            <a:r>
              <a:rPr lang="en-US" sz="3600" b="1" dirty="0">
                <a:latin typeface="Libre Baskerville Bold"/>
                <a:ea typeface="Open Sans"/>
                <a:cs typeface="Open Sans"/>
              </a:rPr>
              <a:t>Rejected by Apple for design/function issues.</a:t>
            </a:r>
          </a:p>
          <a:p>
            <a:pPr marL="1200150" lvl="2" indent="-285750">
              <a:buFont typeface="Wingdings"/>
              <a:buChar char="§"/>
            </a:pPr>
            <a:r>
              <a:rPr lang="en-US" sz="3600" b="1" dirty="0">
                <a:latin typeface="Libre Baskerville Bold"/>
                <a:ea typeface="Open Sans"/>
                <a:cs typeface="Open Sans"/>
              </a:rPr>
              <a:t>Reworked and submitted twice</a:t>
            </a:r>
          </a:p>
          <a:p>
            <a:pPr marL="742950" lvl="1" indent="-285750">
              <a:buFont typeface="Courier New"/>
              <a:buChar char="o"/>
            </a:pPr>
            <a:r>
              <a:rPr lang="en-US" sz="3600" b="1" dirty="0">
                <a:latin typeface="Libre Baskerville Bold"/>
                <a:ea typeface="Open Sans"/>
                <a:cs typeface="Open Sans"/>
              </a:rPr>
              <a:t>Rejected by </a:t>
            </a:r>
            <a:r>
              <a:rPr lang="en-US" sz="3600" dirty="0">
                <a:latin typeface="Libre Baskerville Bold"/>
                <a:ea typeface="Open Sans"/>
                <a:cs typeface="Open Sans"/>
              </a:rPr>
              <a:t>Google</a:t>
            </a:r>
            <a:r>
              <a:rPr lang="en-US" sz="3600" b="1" dirty="0">
                <a:latin typeface="Libre Baskerville Bold"/>
                <a:ea typeface="Open Sans"/>
                <a:cs typeface="Open Sans"/>
              </a:rPr>
              <a:t> for violation of Impersonation Policy</a:t>
            </a:r>
          </a:p>
          <a:p>
            <a:pPr marL="1200150" lvl="2" indent="-285750">
              <a:buFont typeface="Wingdings"/>
              <a:buChar char="§"/>
            </a:pPr>
            <a:r>
              <a:rPr lang="en-US" sz="3600" b="1" dirty="0">
                <a:latin typeface="Libre Baskerville Bold"/>
                <a:ea typeface="Open Sans"/>
                <a:cs typeface="Open Sans"/>
              </a:rPr>
              <a:t>Provided explanation of the use of the NACCHO public health shield. </a:t>
            </a:r>
          </a:p>
          <a:p>
            <a:pPr marL="285750" indent="-285750">
              <a:buFont typeface="Arial"/>
              <a:buChar char="•"/>
            </a:pPr>
            <a:endParaRPr lang="en-US" sz="4000" dirty="0">
              <a:latin typeface="Libre Baskerville Bold"/>
              <a:ea typeface="Open Sans"/>
              <a:cs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DE1"/>
        </a:solidFill>
        <a:effectLst/>
      </p:bgPr>
    </p:bg>
    <p:spTree>
      <p:nvGrpSpPr>
        <p:cNvPr id="1" name="">
          <a:extLst>
            <a:ext uri="{FF2B5EF4-FFF2-40B4-BE49-F238E27FC236}">
              <a16:creationId xmlns:a16="http://schemas.microsoft.com/office/drawing/2014/main" id="{AC65D5D4-FDA2-41FD-CE01-A810DEB3EFF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DF621D3-69EF-9E2D-7D99-AD32CF54B331}"/>
              </a:ext>
            </a:extLst>
          </p:cNvPr>
          <p:cNvSpPr txBox="1"/>
          <p:nvPr/>
        </p:nvSpPr>
        <p:spPr>
          <a:xfrm>
            <a:off x="2755029" y="4524358"/>
            <a:ext cx="12777942" cy="1228758"/>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2B5C"/>
                </a:solidFill>
                <a:latin typeface="Libre Baskerville Bold"/>
                <a:ea typeface="Libre Baskerville Bold"/>
                <a:cs typeface="Libre Baskerville Bold"/>
                <a:sym typeface="Libre Baskerville Bold"/>
              </a:rPr>
              <a:t>Q &amp; A</a:t>
            </a:r>
          </a:p>
        </p:txBody>
      </p:sp>
    </p:spTree>
    <p:extLst>
      <p:ext uri="{BB962C8B-B14F-4D97-AF65-F5344CB8AC3E}">
        <p14:creationId xmlns:p14="http://schemas.microsoft.com/office/powerpoint/2010/main" val="227927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687</Words>
  <Application>Microsoft Office PowerPoint</Application>
  <PresentationFormat>Custom</PresentationFormat>
  <Paragraphs>90</Paragraphs>
  <Slides>10</Slides>
  <Notes>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Open Sans Bold</vt:lpstr>
      <vt:lpstr>Libre Baskerville Bold</vt:lpstr>
      <vt:lpstr>Arial,Sans-Serif</vt:lpstr>
      <vt:lpstr>Wingdings</vt:lpstr>
      <vt:lpstr>Arial</vt:lpstr>
      <vt:lpstr>Calibri</vt:lpstr>
      <vt:lpstr>Courier New</vt:lpstr>
      <vt:lpstr>Open Sans</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Webster County Resource App</dc:title>
  <dc:creator>Williams, Samantha</dc:creator>
  <cp:lastModifiedBy>Williams, Samantha</cp:lastModifiedBy>
  <cp:revision>124</cp:revision>
  <dcterms:created xsi:type="dcterms:W3CDTF">2006-08-16T00:00:00Z</dcterms:created>
  <dcterms:modified xsi:type="dcterms:W3CDTF">2025-10-14T12:14:42Z</dcterms:modified>
  <dc:identifier>DAGuwtAu6eo</dc:identifier>
</cp:coreProperties>
</file>