
<file path=[Content_Types].xml><?xml version="1.0" encoding="utf-8"?>
<Types xmlns="http://schemas.openxmlformats.org/package/2006/content-types">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5" r:id="rId1"/>
  </p:sldMasterIdLst>
  <p:notesMasterIdLst>
    <p:notesMasterId r:id="rId14"/>
  </p:notesMasterIdLst>
  <p:handoutMasterIdLst>
    <p:handoutMasterId r:id="rId15"/>
  </p:handoutMasterIdLst>
  <p:sldIdLst>
    <p:sldId id="1730" r:id="rId2"/>
    <p:sldId id="1842" r:id="rId3"/>
    <p:sldId id="1821" r:id="rId4"/>
    <p:sldId id="1824" r:id="rId5"/>
    <p:sldId id="1855" r:id="rId6"/>
    <p:sldId id="1835" r:id="rId7"/>
    <p:sldId id="990" r:id="rId8"/>
    <p:sldId id="1854" r:id="rId9"/>
    <p:sldId id="1846" r:id="rId10"/>
    <p:sldId id="1838" r:id="rId11"/>
    <p:sldId id="1722" r:id="rId12"/>
    <p:sldId id="1729" r:id="rId13"/>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6" pos="2026" userDrawn="1">
          <p15:clr>
            <a:srgbClr val="A4A3A4"/>
          </p15:clr>
        </p15:guide>
        <p15:guide id="7" pos="5654" userDrawn="1">
          <p15:clr>
            <a:srgbClr val="A4A3A4"/>
          </p15:clr>
        </p15:guide>
        <p15:guide id="8" orient="horz" pos="3974" userDrawn="1">
          <p15:clr>
            <a:srgbClr val="A4A3A4"/>
          </p15:clr>
        </p15:guide>
        <p15:guide id="9" pos="7287" userDrawn="1">
          <p15:clr>
            <a:srgbClr val="A4A3A4"/>
          </p15:clr>
        </p15:guide>
        <p15:guide id="10" pos="211" userDrawn="1">
          <p15:clr>
            <a:srgbClr val="A4A3A4"/>
          </p15:clr>
        </p15:guide>
        <p15:guide id="12" orient="horz" pos="346" userDrawn="1">
          <p15:clr>
            <a:srgbClr val="A4A3A4"/>
          </p15:clr>
        </p15:guide>
        <p15:guide id="15" orient="horz" pos="2160" userDrawn="1">
          <p15:clr>
            <a:srgbClr val="A4A3A4"/>
          </p15:clr>
        </p15:guide>
        <p15:guide id="16" orient="horz" pos="3521" userDrawn="1">
          <p15:clr>
            <a:srgbClr val="A4A3A4"/>
          </p15:clr>
        </p15:guide>
        <p15:guide id="17" pos="43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09E4333-D1A4-3D57-4C25-CAE157E2851C}" name="Strope, Anne" initials="AS" userId="S::stropa1@cds.state.mo.us::001841d5-cac3-4353-9d75-fdf1770fe0b3" providerId="AD"/>
  <p188:author id="{DBBF3952-06EC-E997-82BA-F41B07D7FEAF}" name="Bursnall, Felicia" initials="FB" userId="S::bursnf1@cds.state.mo.us::33c7258f-2c69-4078-8c14-8004bf858e83" providerId="AD"/>
  <p188:author id="{524CA6A4-1F42-65BA-5339-AB7D2B18278E}" name="Oesterly, Angie" initials="AO" userId="S::oestea1@cds.state.mo.us::30ac051c-809d-42f6-ac5b-ad4f63c165a3"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Guruballan Chelvam" initials="GC" lastIdx="3" clrIdx="0">
    <p:extLst>
      <p:ext uri="{19B8F6BF-5375-455C-9EA6-DF929625EA0E}">
        <p15:presenceInfo xmlns:p15="http://schemas.microsoft.com/office/powerpoint/2012/main" userId="5cbefa91e3fa670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012169"/>
    <a:srgbClr val="00818A"/>
    <a:srgbClr val="CD4A04"/>
    <a:srgbClr val="008C95"/>
    <a:srgbClr val="A7C2DE"/>
    <a:srgbClr val="6AA8D9"/>
    <a:srgbClr val="1D8FCA"/>
    <a:srgbClr val="4A91B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030" autoAdjust="0"/>
    <p:restoredTop sz="83287" autoAdjust="0"/>
  </p:normalViewPr>
  <p:slideViewPr>
    <p:cSldViewPr snapToGrid="0" showGuides="1">
      <p:cViewPr varScale="1">
        <p:scale>
          <a:sx n="88" d="100"/>
          <a:sy n="88" d="100"/>
        </p:scale>
        <p:origin x="1158" y="792"/>
      </p:cViewPr>
      <p:guideLst>
        <p:guide pos="2026"/>
        <p:guide pos="5654"/>
        <p:guide orient="horz" pos="3974"/>
        <p:guide pos="7287"/>
        <p:guide pos="211"/>
        <p:guide orient="horz" pos="346"/>
        <p:guide orient="horz" pos="2160"/>
        <p:guide orient="horz" pos="3521"/>
        <p:guide pos="438"/>
      </p:guideLst>
    </p:cSldViewPr>
  </p:slideViewPr>
  <p:outlineViewPr>
    <p:cViewPr>
      <p:scale>
        <a:sx n="33" d="100"/>
        <a:sy n="33" d="100"/>
      </p:scale>
      <p:origin x="0" y="0"/>
    </p:cViewPr>
  </p:outlineViewPr>
  <p:notesTextViewPr>
    <p:cViewPr>
      <p:scale>
        <a:sx n="1" d="1"/>
        <a:sy n="1" d="1"/>
      </p:scale>
      <p:origin x="0" y="0"/>
    </p:cViewPr>
  </p:notesTextViewPr>
  <p:sorterViewPr>
    <p:cViewPr>
      <p:scale>
        <a:sx n="33" d="100"/>
        <a:sy n="33" d="100"/>
      </p:scale>
      <p:origin x="0" y="0"/>
    </p:cViewPr>
  </p:sorterViewPr>
  <p:notesViewPr>
    <p:cSldViewPr snapToGrid="0" showGuides="1">
      <p:cViewPr varScale="1">
        <p:scale>
          <a:sx n="81" d="100"/>
          <a:sy n="81" d="100"/>
        </p:scale>
        <p:origin x="3024"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8/10/relationships/authors" Targe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Sheet1!$A$5</c:f>
              <c:strCache>
                <c:ptCount val="1"/>
                <c:pt idx="0">
                  <c:v>Amount Provided</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Lbl>
              <c:idx val="4"/>
              <c:tx>
                <c:rich>
                  <a:bodyPr/>
                  <a:lstStyle/>
                  <a:p>
                    <a:fld id="{1930475E-6A63-45DB-BE3A-E01E710F1476}" type="VALUE">
                      <a:rPr lang="en-US" smtClean="0"/>
                      <a:pPr/>
                      <a:t>[VALUE]</a:t>
                    </a:fld>
                    <a:endParaRPr lang="en-US"/>
                  </a:p>
                </c:rich>
              </c:tx>
              <c:dLblPos val="out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9D58-45B8-8AC4-882EB28DB0F8}"/>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trendline>
            <c:spPr>
              <a:ln w="19050" cap="rnd">
                <a:solidFill>
                  <a:schemeClr val="accent1"/>
                </a:solidFill>
              </a:ln>
              <a:effectLst/>
            </c:spPr>
            <c:trendlineType val="linear"/>
            <c:dispRSqr val="0"/>
            <c:dispEq val="0"/>
          </c:trendline>
          <c:cat>
            <c:strRef>
              <c:f>Sheet1!$B$4:$I$4</c:f>
              <c:strCache>
                <c:ptCount val="8"/>
                <c:pt idx="0">
                  <c:v>FFY 2018</c:v>
                </c:pt>
                <c:pt idx="1">
                  <c:v>FFY 2019</c:v>
                </c:pt>
                <c:pt idx="2">
                  <c:v>FFY 2020</c:v>
                </c:pt>
                <c:pt idx="3">
                  <c:v>FFY 2021</c:v>
                </c:pt>
                <c:pt idx="4">
                  <c:v>FFY 2022</c:v>
                </c:pt>
                <c:pt idx="5">
                  <c:v>FFY 2023</c:v>
                </c:pt>
                <c:pt idx="6">
                  <c:v>FFY 2024</c:v>
                </c:pt>
                <c:pt idx="7">
                  <c:v>FFY 2025</c:v>
                </c:pt>
              </c:strCache>
            </c:strRef>
          </c:cat>
          <c:val>
            <c:numRef>
              <c:f>Sheet1!$B$5:$I$5</c:f>
              <c:numCache>
                <c:formatCode>"$"#,##0</c:formatCode>
                <c:ptCount val="8"/>
                <c:pt idx="0">
                  <c:v>22134368</c:v>
                </c:pt>
                <c:pt idx="1">
                  <c:v>22959444</c:v>
                </c:pt>
                <c:pt idx="2">
                  <c:v>22618635</c:v>
                </c:pt>
                <c:pt idx="3">
                  <c:v>24599409</c:v>
                </c:pt>
                <c:pt idx="4">
                  <c:v>25027253</c:v>
                </c:pt>
                <c:pt idx="5">
                  <c:v>25940141</c:v>
                </c:pt>
                <c:pt idx="6">
                  <c:v>27142369</c:v>
                </c:pt>
                <c:pt idx="7">
                  <c:v>29389341</c:v>
                </c:pt>
              </c:numCache>
            </c:numRef>
          </c:val>
          <c:extLst>
            <c:ext xmlns:c16="http://schemas.microsoft.com/office/drawing/2014/chart" uri="{C3380CC4-5D6E-409C-BE32-E72D297353CC}">
              <c16:uniqueId val="{00000001-9D58-45B8-8AC4-882EB28DB0F8}"/>
            </c:ext>
          </c:extLst>
        </c:ser>
        <c:ser>
          <c:idx val="1"/>
          <c:order val="1"/>
          <c:tx>
            <c:strRef>
              <c:f>Sheet1!$A$6</c:f>
              <c:strCache>
                <c:ptCount val="1"/>
                <c:pt idx="0">
                  <c:v>In-kind Listed in LAP</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Sheet1!$B$4:$I$4</c:f>
              <c:strCache>
                <c:ptCount val="8"/>
                <c:pt idx="0">
                  <c:v>FFY 2018</c:v>
                </c:pt>
                <c:pt idx="1">
                  <c:v>FFY 2019</c:v>
                </c:pt>
                <c:pt idx="2">
                  <c:v>FFY 2020</c:v>
                </c:pt>
                <c:pt idx="3">
                  <c:v>FFY 2021</c:v>
                </c:pt>
                <c:pt idx="4">
                  <c:v>FFY 2022</c:v>
                </c:pt>
                <c:pt idx="5">
                  <c:v>FFY 2023</c:v>
                </c:pt>
                <c:pt idx="6">
                  <c:v>FFY 2024</c:v>
                </c:pt>
                <c:pt idx="7">
                  <c:v>FFY 2025</c:v>
                </c:pt>
              </c:strCache>
            </c:strRef>
          </c:cat>
          <c:val>
            <c:numRef>
              <c:f>Sheet1!$B$6:$I$6</c:f>
            </c:numRef>
          </c:val>
          <c:extLst>
            <c:ext xmlns:c16="http://schemas.microsoft.com/office/drawing/2014/chart" uri="{C3380CC4-5D6E-409C-BE32-E72D297353CC}">
              <c16:uniqueId val="{00000002-9D58-45B8-8AC4-882EB28DB0F8}"/>
            </c:ext>
          </c:extLst>
        </c:ser>
        <c:ser>
          <c:idx val="2"/>
          <c:order val="2"/>
          <c:tx>
            <c:strRef>
              <c:f>Sheet1!$A$7</c:f>
              <c:strCache>
                <c:ptCount val="1"/>
                <c:pt idx="0">
                  <c:v>In-kind Remaining End of Year</c:v>
                </c:pt>
              </c:strCache>
            </c:strRef>
          </c:tx>
          <c:spPr>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trendline>
            <c:spPr>
              <a:ln w="19050" cap="rnd">
                <a:solidFill>
                  <a:schemeClr val="accent3"/>
                </a:solidFill>
              </a:ln>
              <a:effectLst/>
            </c:spPr>
            <c:trendlineType val="linear"/>
            <c:dispRSqr val="0"/>
            <c:dispEq val="0"/>
          </c:trendline>
          <c:cat>
            <c:strRef>
              <c:f>Sheet1!$B$4:$I$4</c:f>
              <c:strCache>
                <c:ptCount val="8"/>
                <c:pt idx="0">
                  <c:v>FFY 2018</c:v>
                </c:pt>
                <c:pt idx="1">
                  <c:v>FFY 2019</c:v>
                </c:pt>
                <c:pt idx="2">
                  <c:v>FFY 2020</c:v>
                </c:pt>
                <c:pt idx="3">
                  <c:v>FFY 2021</c:v>
                </c:pt>
                <c:pt idx="4">
                  <c:v>FFY 2022</c:v>
                </c:pt>
                <c:pt idx="5">
                  <c:v>FFY 2023</c:v>
                </c:pt>
                <c:pt idx="6">
                  <c:v>FFY 2024</c:v>
                </c:pt>
                <c:pt idx="7">
                  <c:v>FFY 2025</c:v>
                </c:pt>
              </c:strCache>
            </c:strRef>
          </c:cat>
          <c:val>
            <c:numRef>
              <c:f>Sheet1!$B$7:$I$7</c:f>
              <c:numCache>
                <c:formatCode>"$"#,##0</c:formatCode>
                <c:ptCount val="8"/>
                <c:pt idx="0">
                  <c:v>2445018</c:v>
                </c:pt>
                <c:pt idx="1">
                  <c:v>1135388</c:v>
                </c:pt>
                <c:pt idx="2">
                  <c:v>1642224</c:v>
                </c:pt>
                <c:pt idx="3">
                  <c:v>654445</c:v>
                </c:pt>
                <c:pt idx="4">
                  <c:v>995212</c:v>
                </c:pt>
                <c:pt idx="5">
                  <c:v>706196</c:v>
                </c:pt>
                <c:pt idx="6">
                  <c:v>660552</c:v>
                </c:pt>
                <c:pt idx="7">
                  <c:v>1666864</c:v>
                </c:pt>
              </c:numCache>
            </c:numRef>
          </c:val>
          <c:extLst>
            <c:ext xmlns:c16="http://schemas.microsoft.com/office/drawing/2014/chart" uri="{C3380CC4-5D6E-409C-BE32-E72D297353CC}">
              <c16:uniqueId val="{00000004-9D58-45B8-8AC4-882EB28DB0F8}"/>
            </c:ext>
          </c:extLst>
        </c:ser>
        <c:dLbls>
          <c:dLblPos val="outEnd"/>
          <c:showLegendKey val="0"/>
          <c:showVal val="1"/>
          <c:showCatName val="0"/>
          <c:showSerName val="0"/>
          <c:showPercent val="0"/>
          <c:showBubbleSize val="0"/>
        </c:dLbls>
        <c:gapWidth val="100"/>
        <c:overlap val="-24"/>
        <c:axId val="691005928"/>
        <c:axId val="691003768"/>
      </c:barChart>
      <c:catAx>
        <c:axId val="691005928"/>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100" b="1" i="0" u="none" strike="noStrike" kern="1200" baseline="0">
                <a:solidFill>
                  <a:schemeClr val="tx1"/>
                </a:solidFill>
                <a:latin typeface="+mn-lt"/>
                <a:ea typeface="+mn-ea"/>
                <a:cs typeface="+mn-cs"/>
              </a:defRPr>
            </a:pPr>
            <a:endParaRPr lang="en-US"/>
          </a:p>
        </c:txPr>
        <c:crossAx val="691003768"/>
        <c:crosses val="autoZero"/>
        <c:auto val="1"/>
        <c:lblAlgn val="ctr"/>
        <c:lblOffset val="100"/>
        <c:noMultiLvlLbl val="0"/>
      </c:catAx>
      <c:valAx>
        <c:axId val="691003768"/>
        <c:scaling>
          <c:orientation val="minMax"/>
          <c:max val="32000000"/>
          <c:min val="0"/>
        </c:scaling>
        <c:delete val="0"/>
        <c:axPos val="l"/>
        <c:majorGridlines>
          <c:spPr>
            <a:ln w="9525" cap="flat" cmpd="sng" algn="ctr">
              <a:solidFill>
                <a:schemeClr val="tx1">
                  <a:lumMod val="15000"/>
                  <a:lumOff val="85000"/>
                </a:schemeClr>
              </a:solidFill>
              <a:round/>
            </a:ln>
            <a:effectLst/>
          </c:spPr>
        </c:majorGridlines>
        <c:numFmt formatCode="&quot;$&quot;#,##0" sourceLinked="1"/>
        <c:majorTickMark val="none"/>
        <c:minorTickMark val="none"/>
        <c:tickLblPos val="nextTo"/>
        <c:spPr>
          <a:noFill/>
          <a:ln>
            <a:noFill/>
          </a:ln>
          <a:effectLst/>
        </c:spPr>
        <c:txPr>
          <a:bodyPr rot="-60000000" spcFirstLastPara="1" vertOverflow="ellipsis" vert="horz" wrap="square" anchor="ctr" anchorCtr="1"/>
          <a:lstStyle/>
          <a:p>
            <a:pPr>
              <a:defRPr sz="1100" b="1" i="0" u="none" strike="noStrike" kern="1200" baseline="0">
                <a:solidFill>
                  <a:schemeClr val="tx1"/>
                </a:solidFill>
                <a:latin typeface="+mn-lt"/>
                <a:ea typeface="+mn-ea"/>
                <a:cs typeface="+mn-cs"/>
              </a:defRPr>
            </a:pPr>
            <a:endParaRPr lang="en-US"/>
          </a:p>
        </c:txPr>
        <c:crossAx val="691005928"/>
        <c:crosses val="autoZero"/>
        <c:crossBetween val="between"/>
        <c:majorUnit val="4000000"/>
      </c:valAx>
      <c:spPr>
        <a:noFill/>
        <a:ln>
          <a:noFill/>
        </a:ln>
        <a:effectLst/>
      </c:spPr>
    </c:plotArea>
    <c:legend>
      <c:legendPos val="b"/>
      <c:overlay val="0"/>
      <c:spPr>
        <a:noFill/>
        <a:ln>
          <a:noFill/>
        </a:ln>
        <a:effectLst/>
      </c:spPr>
      <c:txPr>
        <a:bodyPr rot="0" spcFirstLastPara="1" vertOverflow="ellipsis" vert="horz" wrap="square" anchor="ctr" anchorCtr="1"/>
        <a:lstStyle/>
        <a:p>
          <a:pPr>
            <a:defRPr sz="1100" b="0" i="0" u="none" strike="noStrike" kern="1200" baseline="0">
              <a:solidFill>
                <a:schemeClr val="tx1"/>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237CCBA-3ED1-4B7D-8F3E-DE824A6F1802}"/>
              </a:ext>
            </a:extLst>
          </p:cNvPr>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MY"/>
          </a:p>
        </p:txBody>
      </p:sp>
      <p:sp>
        <p:nvSpPr>
          <p:cNvPr id="4" name="Footer Placeholder 3">
            <a:extLst>
              <a:ext uri="{FF2B5EF4-FFF2-40B4-BE49-F238E27FC236}">
                <a16:creationId xmlns:a16="http://schemas.microsoft.com/office/drawing/2014/main" id="{BB215979-DF4C-464D-9380-D6E2EDC757A8}"/>
              </a:ext>
            </a:extLst>
          </p:cNvPr>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MY"/>
          </a:p>
        </p:txBody>
      </p:sp>
      <p:sp>
        <p:nvSpPr>
          <p:cNvPr id="5" name="Slide Number Placeholder 4">
            <a:extLst>
              <a:ext uri="{FF2B5EF4-FFF2-40B4-BE49-F238E27FC236}">
                <a16:creationId xmlns:a16="http://schemas.microsoft.com/office/drawing/2014/main" id="{C340E462-7474-470E-8024-30E0E0F9D936}"/>
              </a:ext>
            </a:extLst>
          </p:cNvPr>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C1065BEC-157F-4808-81DE-1656B731729B}" type="slidenum">
              <a:rPr lang="en-MY" smtClean="0"/>
              <a:t>‹#›</a:t>
            </a:fld>
            <a:endParaRPr lang="en-MY"/>
          </a:p>
        </p:txBody>
      </p:sp>
    </p:spTree>
    <p:extLst>
      <p:ext uri="{BB962C8B-B14F-4D97-AF65-F5344CB8AC3E}">
        <p14:creationId xmlns:p14="http://schemas.microsoft.com/office/powerpoint/2010/main" val="16806910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MY"/>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B9B66FCF-8223-49A0-8AD4-07836B35FAE5}" type="datetimeFigureOut">
              <a:rPr lang="en-MY" smtClean="0"/>
              <a:t>3/8/2026</a:t>
            </a:fld>
            <a:endParaRPr lang="en-MY"/>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MY"/>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MY"/>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D3F6CAA8-8B9F-4696-96C3-CF58CA8A4623}" type="slidenum">
              <a:rPr lang="en-MY" smtClean="0"/>
              <a:t>‹#›</a:t>
            </a:fld>
            <a:endParaRPr lang="en-MY"/>
          </a:p>
        </p:txBody>
      </p:sp>
    </p:spTree>
    <p:extLst>
      <p:ext uri="{BB962C8B-B14F-4D97-AF65-F5344CB8AC3E}">
        <p14:creationId xmlns:p14="http://schemas.microsoft.com/office/powerpoint/2010/main" val="5948212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F6CAA8-8B9F-4696-96C3-CF58CA8A4623}" type="slidenum">
              <a:rPr lang="en-MY" smtClean="0"/>
              <a:t>1</a:t>
            </a:fld>
            <a:endParaRPr lang="en-MY"/>
          </a:p>
        </p:txBody>
      </p:sp>
    </p:spTree>
    <p:extLst>
      <p:ext uri="{BB962C8B-B14F-4D97-AF65-F5344CB8AC3E}">
        <p14:creationId xmlns:p14="http://schemas.microsoft.com/office/powerpoint/2010/main" val="18651921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F6CAA8-8B9F-4696-96C3-CF58CA8A4623}" type="slidenum">
              <a:rPr lang="en-MY" smtClean="0"/>
              <a:t>2</a:t>
            </a:fld>
            <a:endParaRPr lang="en-MY"/>
          </a:p>
        </p:txBody>
      </p:sp>
    </p:spTree>
    <p:extLst>
      <p:ext uri="{BB962C8B-B14F-4D97-AF65-F5344CB8AC3E}">
        <p14:creationId xmlns:p14="http://schemas.microsoft.com/office/powerpoint/2010/main" val="18057830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F6CAA8-8B9F-4696-96C3-CF58CA8A4623}" type="slidenum">
              <a:rPr lang="en-MY" smtClean="0"/>
              <a:t>3</a:t>
            </a:fld>
            <a:endParaRPr lang="en-MY"/>
          </a:p>
        </p:txBody>
      </p:sp>
    </p:spTree>
    <p:extLst>
      <p:ext uri="{BB962C8B-B14F-4D97-AF65-F5344CB8AC3E}">
        <p14:creationId xmlns:p14="http://schemas.microsoft.com/office/powerpoint/2010/main" val="21450819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solidFill>
                  <a:srgbClr val="FFFFFF"/>
                </a:solidFill>
              </a:rPr>
              <a:t>Link to the portal in title</a:t>
            </a:r>
          </a:p>
        </p:txBody>
      </p:sp>
      <p:sp>
        <p:nvSpPr>
          <p:cNvPr id="4" name="Slide Number Placeholder 3"/>
          <p:cNvSpPr>
            <a:spLocks noGrp="1"/>
          </p:cNvSpPr>
          <p:nvPr>
            <p:ph type="sldNum" sz="quarter" idx="10"/>
          </p:nvPr>
        </p:nvSpPr>
        <p:spPr/>
        <p:txBody>
          <a:bodyPr/>
          <a:lstStyle/>
          <a:p>
            <a:fld id="{D3F6CAA8-8B9F-4696-96C3-CF58CA8A4623}" type="slidenum">
              <a:rPr lang="en-MY" smtClean="0"/>
              <a:t>4</a:t>
            </a:fld>
            <a:endParaRPr lang="en-MY"/>
          </a:p>
        </p:txBody>
      </p:sp>
    </p:spTree>
    <p:extLst>
      <p:ext uri="{BB962C8B-B14F-4D97-AF65-F5344CB8AC3E}">
        <p14:creationId xmlns:p14="http://schemas.microsoft.com/office/powerpoint/2010/main" val="13793503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Link to the WIC administrator’s guide in title</a:t>
            </a:r>
          </a:p>
        </p:txBody>
      </p:sp>
      <p:sp>
        <p:nvSpPr>
          <p:cNvPr id="4" name="Slide Number Placeholder 3"/>
          <p:cNvSpPr>
            <a:spLocks noGrp="1"/>
          </p:cNvSpPr>
          <p:nvPr>
            <p:ph type="sldNum" sz="quarter" idx="10"/>
          </p:nvPr>
        </p:nvSpPr>
        <p:spPr/>
        <p:txBody>
          <a:bodyPr/>
          <a:lstStyle/>
          <a:p>
            <a:fld id="{D3F6CAA8-8B9F-4696-96C3-CF58CA8A4623}" type="slidenum">
              <a:rPr lang="en-MY" smtClean="0"/>
              <a:t>5</a:t>
            </a:fld>
            <a:endParaRPr lang="en-MY"/>
          </a:p>
        </p:txBody>
      </p:sp>
    </p:spTree>
    <p:extLst>
      <p:ext uri="{BB962C8B-B14F-4D97-AF65-F5344CB8AC3E}">
        <p14:creationId xmlns:p14="http://schemas.microsoft.com/office/powerpoint/2010/main" val="13793503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F6CAA8-8B9F-4696-96C3-CF58CA8A4623}" type="slidenum">
              <a:rPr lang="en-MY" smtClean="0"/>
              <a:t>6</a:t>
            </a:fld>
            <a:endParaRPr lang="en-MY"/>
          </a:p>
        </p:txBody>
      </p:sp>
    </p:spTree>
    <p:extLst>
      <p:ext uri="{BB962C8B-B14F-4D97-AF65-F5344CB8AC3E}">
        <p14:creationId xmlns:p14="http://schemas.microsoft.com/office/powerpoint/2010/main" val="7309432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2943" indent="-232943">
              <a:buAutoNum type="arabicParenR"/>
            </a:pPr>
            <a:r>
              <a:rPr lang="en-US" dirty="0">
                <a:solidFill>
                  <a:srgbClr val="000000"/>
                </a:solidFill>
              </a:rPr>
              <a:t>Last 2 years average used </a:t>
            </a:r>
          </a:p>
          <a:p>
            <a:pPr marL="232943" indent="-232943">
              <a:buAutoNum type="arabicParenR"/>
            </a:pPr>
            <a:r>
              <a:rPr lang="en-US" dirty="0">
                <a:solidFill>
                  <a:srgbClr val="000000"/>
                </a:solidFill>
              </a:rPr>
              <a:t>April 1 to March 31 actual caseload used because the budget calculations begin April 1</a:t>
            </a:r>
          </a:p>
          <a:p>
            <a:pPr marL="232943" indent="-232943">
              <a:buAutoNum type="arabicParenR"/>
            </a:pPr>
            <a:r>
              <a:rPr lang="en-US" dirty="0">
                <a:solidFill>
                  <a:srgbClr val="000000"/>
                </a:solidFill>
              </a:rPr>
              <a:t>A separate column is used to see if there is a difference between what we are giving an LA and what the amount would be if each LA was given a $22 flat rate </a:t>
            </a:r>
          </a:p>
          <a:p>
            <a:pPr marL="232943" indent="-232943">
              <a:buAutoNum type="arabicParenR"/>
            </a:pPr>
            <a:r>
              <a:rPr lang="en-US" dirty="0">
                <a:solidFill>
                  <a:srgbClr val="000000"/>
                </a:solidFill>
              </a:rPr>
              <a:t>U</a:t>
            </a:r>
            <a:r>
              <a:rPr lang="en-MY" dirty="0">
                <a:solidFill>
                  <a:srgbClr val="000000"/>
                </a:solidFill>
              </a:rPr>
              <a:t>sing the actual caseload from step 2, if the RPP is &lt; $25, add 2 percent; if the RPP is &gt; $25, add .05 percent. </a:t>
            </a:r>
          </a:p>
          <a:p>
            <a:pPr marL="232943" indent="-232943">
              <a:buAutoNum type="arabicParenR"/>
            </a:pPr>
            <a:r>
              <a:rPr lang="en-MY" dirty="0">
                <a:solidFill>
                  <a:srgbClr val="000000"/>
                </a:solidFill>
              </a:rPr>
              <a:t>No in-kind is reimbursed over $50 RPP</a:t>
            </a:r>
          </a:p>
          <a:p>
            <a:pPr marL="232943" indent="-232943">
              <a:buAutoNum type="arabicParenR"/>
            </a:pPr>
            <a:endParaRPr lang="en-US" baseline="0" dirty="0"/>
          </a:p>
          <a:p>
            <a:pPr marL="232943" indent="-232943">
              <a:buAutoNum type="arabicParenR"/>
            </a:pPr>
            <a:endParaRPr lang="en-US" dirty="0"/>
          </a:p>
        </p:txBody>
      </p:sp>
      <p:sp>
        <p:nvSpPr>
          <p:cNvPr id="4" name="Slide Number Placeholder 3"/>
          <p:cNvSpPr>
            <a:spLocks noGrp="1"/>
          </p:cNvSpPr>
          <p:nvPr>
            <p:ph type="sldNum" sz="quarter" idx="5"/>
          </p:nvPr>
        </p:nvSpPr>
        <p:spPr/>
        <p:txBody>
          <a:bodyPr/>
          <a:lstStyle/>
          <a:p>
            <a:fld id="{D3F6CAA8-8B9F-4696-96C3-CF58CA8A4623}" type="slidenum">
              <a:rPr lang="en-MY" smtClean="0"/>
              <a:t>7</a:t>
            </a:fld>
            <a:endParaRPr lang="en-MY"/>
          </a:p>
        </p:txBody>
      </p:sp>
    </p:spTree>
    <p:extLst>
      <p:ext uri="{BB962C8B-B14F-4D97-AF65-F5344CB8AC3E}">
        <p14:creationId xmlns:p14="http://schemas.microsoft.com/office/powerpoint/2010/main" val="11924984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F6CAA8-8B9F-4696-96C3-CF58CA8A4623}" type="slidenum">
              <a:rPr lang="en-MY" smtClean="0"/>
              <a:t>8</a:t>
            </a:fld>
            <a:endParaRPr lang="en-MY"/>
          </a:p>
        </p:txBody>
      </p:sp>
    </p:spTree>
    <p:extLst>
      <p:ext uri="{BB962C8B-B14F-4D97-AF65-F5344CB8AC3E}">
        <p14:creationId xmlns:p14="http://schemas.microsoft.com/office/powerpoint/2010/main" val="25960372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pPr marL="232943" indent="-232943">
              <a:buAutoNum type="arabicParenR"/>
            </a:pPr>
            <a:r>
              <a:rPr lang="en-US" dirty="0"/>
              <a:t>Through 2018, budgets were set at a standard rate per participant. This was not ideal, as local agency per-participant expenses vary due to individual factors. In 2018, local agencies reported almost $2.5 million in unreimbursed (i.e., in-kind) WIC expenses. There was no mechanism in place to expediently reallocate administrative funding to the local agencies, so federal funding lapsed and was returned.</a:t>
            </a:r>
          </a:p>
          <a:p>
            <a:pPr marL="232943" indent="-232943">
              <a:buAutoNum type="arabicParenR"/>
            </a:pPr>
            <a:r>
              <a:rPr lang="en-US" dirty="0"/>
              <a:t>In 2019, local agencies submitted projected budgets, including all WIC expenses. The RPP was increased, though the initial local agency budgets didn’t cover all anticipated expenses. An area was included in the invoicing system to track WIC-allowable in-kind expenses incurred. A process was established to </a:t>
            </a:r>
            <a:r>
              <a:rPr lang="en-US" baseline="0" dirty="0"/>
              <a:t>allow the state agency to increase initial budgets to reimburse in-kind expenditures without amending the contract if additional federal funding became available due to lower state administrative costs or reallocation of federal funds.</a:t>
            </a:r>
          </a:p>
          <a:p>
            <a:pPr marL="232943" indent="-232943">
              <a:buAutoNum type="arabicParenR"/>
            </a:pPr>
            <a:r>
              <a:rPr lang="en-US" baseline="0" dirty="0"/>
              <a:t>Now, local agency budgets for the upcoming federal fiscal year are calculated based on an average of the local agency’s previous two years’ ongoing expenses. Capital improvement and other large one-time expenses from previous years are not considered in the calculations. A per-participant rate limit is set for ongoing expenses and is considered when reimbursing in-kind expenses.</a:t>
            </a:r>
          </a:p>
          <a:p>
            <a:endParaRPr lang="en-US" dirty="0"/>
          </a:p>
        </p:txBody>
      </p:sp>
      <p:sp>
        <p:nvSpPr>
          <p:cNvPr id="4" name="Slide Number Placeholder 3"/>
          <p:cNvSpPr>
            <a:spLocks noGrp="1"/>
          </p:cNvSpPr>
          <p:nvPr>
            <p:ph type="sldNum" sz="quarter" idx="10"/>
          </p:nvPr>
        </p:nvSpPr>
        <p:spPr/>
        <p:txBody>
          <a:bodyPr/>
          <a:lstStyle/>
          <a:p>
            <a:fld id="{D3F6CAA8-8B9F-4696-96C3-CF58CA8A4623}" type="slidenum">
              <a:rPr lang="en-MY" smtClean="0"/>
              <a:t>9</a:t>
            </a:fld>
            <a:endParaRPr lang="en-MY"/>
          </a:p>
        </p:txBody>
      </p:sp>
    </p:spTree>
    <p:extLst>
      <p:ext uri="{BB962C8B-B14F-4D97-AF65-F5344CB8AC3E}">
        <p14:creationId xmlns:p14="http://schemas.microsoft.com/office/powerpoint/2010/main" val="21064026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WebGrants link </a:t>
            </a:r>
            <a:r>
              <a:rPr lang="en-US"/>
              <a:t>in picture</a:t>
            </a:r>
          </a:p>
        </p:txBody>
      </p:sp>
      <p:sp>
        <p:nvSpPr>
          <p:cNvPr id="4" name="Slide Number Placeholder 3"/>
          <p:cNvSpPr>
            <a:spLocks noGrp="1"/>
          </p:cNvSpPr>
          <p:nvPr>
            <p:ph type="sldNum" sz="quarter" idx="10"/>
          </p:nvPr>
        </p:nvSpPr>
        <p:spPr/>
        <p:txBody>
          <a:bodyPr/>
          <a:lstStyle/>
          <a:p>
            <a:fld id="{D3F6CAA8-8B9F-4696-96C3-CF58CA8A4623}" type="slidenum">
              <a:rPr lang="en-MY" smtClean="0"/>
              <a:t>10</a:t>
            </a:fld>
            <a:endParaRPr lang="en-MY"/>
          </a:p>
        </p:txBody>
      </p:sp>
    </p:spTree>
    <p:extLst>
      <p:ext uri="{BB962C8B-B14F-4D97-AF65-F5344CB8AC3E}">
        <p14:creationId xmlns:p14="http://schemas.microsoft.com/office/powerpoint/2010/main" val="1121398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F6CAA8-8B9F-4696-96C3-CF58CA8A4623}" type="slidenum">
              <a:rPr lang="en-MY" smtClean="0"/>
              <a:t>11</a:t>
            </a:fld>
            <a:endParaRPr lang="en-MY"/>
          </a:p>
        </p:txBody>
      </p:sp>
    </p:spTree>
    <p:extLst>
      <p:ext uri="{BB962C8B-B14F-4D97-AF65-F5344CB8AC3E}">
        <p14:creationId xmlns:p14="http://schemas.microsoft.com/office/powerpoint/2010/main" val="10891486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F6CAA8-8B9F-4696-96C3-CF58CA8A4623}" type="slidenum">
              <a:rPr lang="en-MY" smtClean="0"/>
              <a:t>12</a:t>
            </a:fld>
            <a:endParaRPr lang="en-MY"/>
          </a:p>
        </p:txBody>
      </p:sp>
    </p:spTree>
    <p:extLst>
      <p:ext uri="{BB962C8B-B14F-4D97-AF65-F5344CB8AC3E}">
        <p14:creationId xmlns:p14="http://schemas.microsoft.com/office/powerpoint/2010/main" val="4281046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09344351"/>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5751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 Presentation">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20857463"/>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667088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FA0481B-B5EB-4979-350B-106C12EBC24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4" name="Text Placeholder 3">
            <a:extLst>
              <a:ext uri="{FF2B5EF4-FFF2-40B4-BE49-F238E27FC236}">
                <a16:creationId xmlns:a16="http://schemas.microsoft.com/office/drawing/2014/main" id="{B8D8D0A1-791C-CCDC-279F-AC642EBAA3D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6D171198-6C96-B2C9-D54F-E9E33C7C94B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a:solidFill>
                  <a:schemeClr val="tx2"/>
                </a:solidFill>
              </a:defRPr>
            </a:lvl1pPr>
          </a:lstStyle>
          <a:p>
            <a:fld id="{ED87E6D5-2426-4671-A614-56611DB0E4DC}" type="datetime4">
              <a:rPr lang="en-US" smtClean="0"/>
              <a:pPr/>
              <a:t>August 3, 2026</a:t>
            </a:fld>
            <a:endParaRPr lang="en-US" dirty="0"/>
          </a:p>
        </p:txBody>
      </p:sp>
      <p:sp>
        <p:nvSpPr>
          <p:cNvPr id="6" name="Footer Placeholder 5">
            <a:extLst>
              <a:ext uri="{FF2B5EF4-FFF2-40B4-BE49-F238E27FC236}">
                <a16:creationId xmlns:a16="http://schemas.microsoft.com/office/drawing/2014/main" id="{F48F0CA1-A065-C941-F93D-F16F683374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a:solidFill>
                  <a:schemeClr val="tx2"/>
                </a:solidFill>
              </a:defRPr>
            </a:lvl1pPr>
          </a:lstStyle>
          <a:p>
            <a:r>
              <a:rPr lang="en-US" dirty="0"/>
              <a:t>Women, Infants and Children (WIC)</a:t>
            </a:r>
          </a:p>
        </p:txBody>
      </p:sp>
      <p:sp>
        <p:nvSpPr>
          <p:cNvPr id="7" name="Slide Number Placeholder 6">
            <a:extLst>
              <a:ext uri="{FF2B5EF4-FFF2-40B4-BE49-F238E27FC236}">
                <a16:creationId xmlns:a16="http://schemas.microsoft.com/office/drawing/2014/main" id="{D6630452-3BF7-0530-DE4B-FEFDCA9A68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a:solidFill>
                  <a:schemeClr val="tx2"/>
                </a:solidFill>
              </a:defRPr>
            </a:lvl1pPr>
          </a:lstStyle>
          <a:p>
            <a:fld id="{BE9CBE42-0246-464E-AB9A-22696FF3B31F}" type="slidenum">
              <a:rPr lang="en-US" smtClean="0"/>
              <a:pPr/>
              <a:t>‹#›</a:t>
            </a:fld>
            <a:endParaRPr lang="en-US"/>
          </a:p>
        </p:txBody>
      </p:sp>
    </p:spTree>
    <p:extLst>
      <p:ext uri="{BB962C8B-B14F-4D97-AF65-F5344CB8AC3E}">
        <p14:creationId xmlns:p14="http://schemas.microsoft.com/office/powerpoint/2010/main" val="3482271771"/>
      </p:ext>
    </p:extLst>
  </p:cSld>
  <p:clrMap bg1="dk1" tx1="lt1" bg2="dk2" tx2="lt2" accent1="accent1" accent2="accent2" accent3="accent3" accent4="accent4" accent5="accent5" accent6="accent6" hlink="hlink" folHlink="folHlink"/>
  <p:sldLayoutIdLst>
    <p:sldLayoutId id="2147483666" r:id="rId1"/>
    <p:sldLayoutId id="2147483667" r:id="rId2"/>
    <p:sldLayoutId id="2147483663" r:id="rId3"/>
    <p:sldLayoutId id="2147483664" r:id="rId4"/>
  </p:sldLayoutIdLst>
  <p:hf hdr="0"/>
  <p:txStyles>
    <p:titleStyle>
      <a:lvl1pPr algn="ctr"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ctr" defTabSz="914400" rtl="0" eaLnBrk="1" latinLnBrk="0" hangingPunct="1">
        <a:lnSpc>
          <a:spcPct val="90000"/>
        </a:lnSpc>
        <a:spcBef>
          <a:spcPts val="1000"/>
        </a:spcBef>
        <a:buFont typeface="Arial" panose="020B0604020202020204" pitchFamily="34" charset="0"/>
        <a:buNone/>
        <a:defRPr sz="2600" kern="1200">
          <a:solidFill>
            <a:schemeClr val="tx1"/>
          </a:solidFill>
          <a:latin typeface="+mn-lt"/>
          <a:ea typeface="+mn-ea"/>
          <a:cs typeface="+mn-cs"/>
        </a:defRPr>
      </a:lvl1pPr>
      <a:lvl2pPr marL="0" indent="0" algn="ctr"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0" indent="0" algn="ctr" defTabSz="914400" rtl="0" eaLnBrk="1" latinLnBrk="0" hangingPunct="1">
        <a:lnSpc>
          <a:spcPct val="90000"/>
        </a:lnSpc>
        <a:spcBef>
          <a:spcPts val="500"/>
        </a:spcBef>
        <a:buFont typeface="Arial" panose="020B0604020202020204" pitchFamily="34" charset="0"/>
        <a:buNone/>
        <a:defRPr sz="2200" kern="1200">
          <a:solidFill>
            <a:schemeClr val="tx1"/>
          </a:solidFill>
          <a:latin typeface="+mn-lt"/>
          <a:ea typeface="+mn-ea"/>
          <a:cs typeface="+mn-cs"/>
        </a:defRPr>
      </a:lvl3pPr>
      <a:lvl4pPr marL="0" indent="0" algn="ctr" defTabSz="914400" rtl="0" eaLnBrk="1" latinLnBrk="0" hangingPunct="1">
        <a:lnSpc>
          <a:spcPct val="90000"/>
        </a:lnSpc>
        <a:spcBef>
          <a:spcPts val="500"/>
        </a:spcBef>
        <a:buFont typeface="Arial" panose="020B0604020202020204" pitchFamily="34" charset="0"/>
        <a:buNone/>
        <a:defRPr sz="2000" b="0" kern="1200">
          <a:solidFill>
            <a:schemeClr val="tx1"/>
          </a:solidFill>
          <a:latin typeface="+mn-lt"/>
          <a:ea typeface="+mn-ea"/>
          <a:cs typeface="+mn-cs"/>
        </a:defRPr>
      </a:lvl4pPr>
      <a:lvl5pPr marL="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7" orient="horz" pos="346" userDrawn="1">
          <p15:clr>
            <a:srgbClr val="000000"/>
          </p15:clr>
        </p15:guide>
        <p15:guide id="8" orient="horz" pos="3974" userDrawn="1">
          <p15:clr>
            <a:srgbClr val="000000"/>
          </p15:clr>
        </p15:guide>
        <p15:guide id="9" orient="horz" pos="2160" userDrawn="1">
          <p15:clr>
            <a:srgbClr val="000000"/>
          </p15:clr>
        </p15:guide>
        <p15:guide id="10" pos="3840" userDrawn="1">
          <p15:clr>
            <a:srgbClr val="000000"/>
          </p15:clr>
        </p15:guide>
        <p15:guide id="11" pos="211" userDrawn="1">
          <p15:clr>
            <a:srgbClr val="000000"/>
          </p15:clr>
        </p15:guide>
        <p15:guide id="12" pos="7469" userDrawn="1">
          <p15:clr>
            <a:srgbClr val="000000"/>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image" Target="../media/image3.png"/><Relationship Id="rId4" Type="http://schemas.openxmlformats.org/officeDocument/2006/relationships/hyperlink" Target="https://health.mo.gov/families/women-infants-children-wic/wic-local-agency-portal/wic-email-subscription-topics"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image" Target="../media/image3.png"/><Relationship Id="rId4" Type="http://schemas.openxmlformats.org/officeDocument/2006/relationships/hyperlink" Target="https://health.mo.gov/families/women-infants-children-wic/wic-local-agency-portal/wic-administrator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chart" Target="../charts/char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hyperlink" Target="https://webgrants.health.mo.gov/index.do" TargetMode="Externa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8C02ED-B67B-A056-9A68-4D2758E00A1C}"/>
              </a:ext>
            </a:extLst>
          </p:cNvPr>
          <p:cNvSpPr>
            <a:spLocks noGrp="1"/>
          </p:cNvSpPr>
          <p:nvPr>
            <p:ph type="title" idx="4294967295"/>
          </p:nvPr>
        </p:nvSpPr>
        <p:spPr>
          <a:xfrm>
            <a:off x="838200" y="-1325563"/>
            <a:ext cx="10515600" cy="1325563"/>
          </a:xfrm>
        </p:spPr>
        <p:txBody>
          <a:bodyPr vert="horz" lIns="91440" tIns="45720" rIns="91440" bIns="45720" rtlCol="0" anchor="b">
            <a:normAutofit/>
          </a:bodyPr>
          <a:lstStyle/>
          <a:p>
            <a:r>
              <a:rPr lang="en-US" dirty="0"/>
              <a:t>Title slide</a:t>
            </a:r>
          </a:p>
        </p:txBody>
      </p:sp>
      <p:pic>
        <p:nvPicPr>
          <p:cNvPr id="8" name="Picture 7" descr="Missouri Women Infants and Children (WIC) logo">
            <a:extLst>
              <a:ext uri="{FF2B5EF4-FFF2-40B4-BE49-F238E27FC236}">
                <a16:creationId xmlns:a16="http://schemas.microsoft.com/office/drawing/2014/main" id="{460CE377-ED96-6B49-8CC1-B8C8595CC0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4641" y="1255682"/>
            <a:ext cx="3934224" cy="3985764"/>
          </a:xfrm>
          <a:prstGeom prst="rect">
            <a:avLst/>
          </a:prstGeom>
        </p:spPr>
      </p:pic>
      <p:sp>
        <p:nvSpPr>
          <p:cNvPr id="6" name="Rectangle 5">
            <a:extLst>
              <a:ext uri="{FF2B5EF4-FFF2-40B4-BE49-F238E27FC236}">
                <a16:creationId xmlns:a16="http://schemas.microsoft.com/office/drawing/2014/main" id="{BCBA5D0B-C582-B778-D1AF-1C2CAC04C4BA}"/>
              </a:ext>
            </a:extLst>
          </p:cNvPr>
          <p:cNvSpPr/>
          <p:nvPr/>
        </p:nvSpPr>
        <p:spPr>
          <a:xfrm>
            <a:off x="407135" y="5635655"/>
            <a:ext cx="6096000" cy="523220"/>
          </a:xfrm>
          <a:prstGeom prst="rect">
            <a:avLst/>
          </a:prstGeom>
        </p:spPr>
        <p:txBody>
          <a:bodyPr>
            <a:spAutoFit/>
          </a:bodyPr>
          <a:lstStyle/>
          <a:p>
            <a:pPr algn="ctr"/>
            <a:r>
              <a:rPr lang="en-MY" sz="2800" dirty="0" err="1">
                <a:solidFill>
                  <a:schemeClr val="tx2"/>
                </a:solidFill>
                <a:latin typeface="Arial Black" panose="020B0A04020102020204" pitchFamily="34" charset="0"/>
                <a:ea typeface="Open Sans Extrabold" panose="020B0906030804020204" pitchFamily="34" charset="0"/>
                <a:cs typeface="Open Sans Extrabold" panose="020B0906030804020204" pitchFamily="34" charset="0"/>
              </a:rPr>
              <a:t>WIC.Mo.Gov</a:t>
            </a:r>
            <a:endParaRPr lang="en-MY" sz="2800" dirty="0">
              <a:solidFill>
                <a:schemeClr val="tx2"/>
              </a:solidFill>
              <a:latin typeface="Arial Black" panose="020B0A04020102020204" pitchFamily="34" charset="0"/>
              <a:ea typeface="Open Sans Extrabold" panose="020B0906030804020204" pitchFamily="34" charset="0"/>
              <a:cs typeface="Open Sans Extrabold" panose="020B0906030804020204" pitchFamily="34" charset="0"/>
            </a:endParaRPr>
          </a:p>
        </p:txBody>
      </p:sp>
      <p:pic>
        <p:nvPicPr>
          <p:cNvPr id="5" name="Picture 4" descr="Missouri Department of Health and Senior Services Logo">
            <a:extLst>
              <a:ext uri="{FF2B5EF4-FFF2-40B4-BE49-F238E27FC236}">
                <a16:creationId xmlns:a16="http://schemas.microsoft.com/office/drawing/2014/main" id="{5082C50D-20CB-5242-B1C1-ED6225D3D36F}"/>
              </a:ext>
              <a:ext uri="{C183D7F6-B498-43B3-948B-1728B52AA6E4}">
                <adec:decorative xmlns:adec="http://schemas.microsoft.com/office/drawing/2017/decorative" val="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49775" y="861474"/>
            <a:ext cx="4774181" cy="4774181"/>
          </a:xfrm>
          <a:prstGeom prst="rect">
            <a:avLst/>
          </a:prstGeom>
        </p:spPr>
      </p:pic>
      <p:sp>
        <p:nvSpPr>
          <p:cNvPr id="4" name="Rectangle 3">
            <a:extLst>
              <a:ext uri="{FF2B5EF4-FFF2-40B4-BE49-F238E27FC236}">
                <a16:creationId xmlns:a16="http://schemas.microsoft.com/office/drawing/2014/main" id="{457A0C80-0671-FDC7-5A54-B7862FB2A9E0}"/>
              </a:ext>
            </a:extLst>
          </p:cNvPr>
          <p:cNvSpPr/>
          <p:nvPr/>
        </p:nvSpPr>
        <p:spPr>
          <a:xfrm>
            <a:off x="5688865" y="5635655"/>
            <a:ext cx="6096000" cy="523220"/>
          </a:xfrm>
          <a:prstGeom prst="rect">
            <a:avLst/>
          </a:prstGeom>
        </p:spPr>
        <p:txBody>
          <a:bodyPr>
            <a:spAutoFit/>
          </a:bodyPr>
          <a:lstStyle/>
          <a:p>
            <a:pPr algn="ctr"/>
            <a:r>
              <a:rPr lang="en-MY" sz="2800" dirty="0" err="1">
                <a:solidFill>
                  <a:schemeClr val="tx2"/>
                </a:solidFill>
                <a:latin typeface="Arial Black" panose="020B0A04020102020204" pitchFamily="34" charset="0"/>
                <a:ea typeface="Open Sans Extrabold" panose="020B0906030804020204" pitchFamily="34" charset="0"/>
                <a:cs typeface="Open Sans Extrabold" panose="020B0906030804020204" pitchFamily="34" charset="0"/>
              </a:rPr>
              <a:t>Health.Mo.Gov</a:t>
            </a:r>
            <a:endParaRPr lang="en-MY" sz="2800" dirty="0">
              <a:solidFill>
                <a:schemeClr val="tx2"/>
              </a:solidFill>
              <a:latin typeface="Arial Black" panose="020B0A04020102020204" pitchFamily="34" charset="0"/>
              <a:ea typeface="Open Sans Extrabold" panose="020B0906030804020204" pitchFamily="34" charset="0"/>
              <a:cs typeface="Open Sans Extrabold" panose="020B0906030804020204" pitchFamily="34" charset="0"/>
            </a:endParaRPr>
          </a:p>
        </p:txBody>
      </p:sp>
    </p:spTree>
    <p:extLst>
      <p:ext uri="{BB962C8B-B14F-4D97-AF65-F5344CB8AC3E}">
        <p14:creationId xmlns:p14="http://schemas.microsoft.com/office/powerpoint/2010/main" val="41377542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F4C4FA5-6FE8-6225-EA12-BFA02A7727AB}"/>
              </a:ext>
              <a:ext uri="{C183D7F6-B498-43B3-948B-1728B52AA6E4}">
                <adec:decorative xmlns:adec="http://schemas.microsoft.com/office/drawing/2017/decorative" val="1"/>
              </a:ext>
            </a:extLst>
          </p:cNvPr>
          <p:cNvSpPr>
            <a:spLocks/>
          </p:cNvSpPr>
          <p:nvPr/>
        </p:nvSpPr>
        <p:spPr>
          <a:xfrm>
            <a:off x="0" y="0"/>
            <a:ext cx="12192000" cy="6858000"/>
          </a:xfrm>
          <a:prstGeom prst="rect">
            <a:avLst/>
          </a:prstGeom>
          <a:gradFill flip="none" rotWithShape="1">
            <a:gsLst>
              <a:gs pos="100000">
                <a:schemeClr val="tx1"/>
              </a:gs>
              <a:gs pos="0">
                <a:schemeClr val="accent2"/>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9" name="Rectangle 8">
            <a:extLst>
              <a:ext uri="{FF2B5EF4-FFF2-40B4-BE49-F238E27FC236}">
                <a16:creationId xmlns:a16="http://schemas.microsoft.com/office/drawing/2014/main" id="{F079711B-1119-518D-146C-194505F6C0FA}"/>
              </a:ext>
              <a:ext uri="{C183D7F6-B498-43B3-948B-1728B52AA6E4}">
                <adec:decorative xmlns:adec="http://schemas.microsoft.com/office/drawing/2017/decorative" val="1"/>
              </a:ext>
            </a:extLst>
          </p:cNvPr>
          <p:cNvSpPr>
            <a:spLocks/>
          </p:cNvSpPr>
          <p:nvPr/>
        </p:nvSpPr>
        <p:spPr>
          <a:xfrm>
            <a:off x="609601" y="1120588"/>
            <a:ext cx="10972798" cy="5171355"/>
          </a:xfrm>
          <a:prstGeom prst="rect">
            <a:avLst/>
          </a:prstGeom>
          <a:solidFill>
            <a:schemeClr val="bg1"/>
          </a:solidFill>
          <a:ln w="19050">
            <a:noFill/>
          </a:ln>
          <a:effectLst>
            <a:outerShdw blurRad="381000" algn="ctr"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23" name="Title 22">
            <a:extLst>
              <a:ext uri="{FF2B5EF4-FFF2-40B4-BE49-F238E27FC236}">
                <a16:creationId xmlns:a16="http://schemas.microsoft.com/office/drawing/2014/main" id="{52632516-A496-3533-E04E-FB2877314D1E}"/>
              </a:ext>
            </a:extLst>
          </p:cNvPr>
          <p:cNvSpPr txBox="1">
            <a:spLocks noGrp="1"/>
          </p:cNvSpPr>
          <p:nvPr>
            <p:ph type="title" idx="4294967295"/>
          </p:nvPr>
        </p:nvSpPr>
        <p:spPr>
          <a:xfrm>
            <a:off x="838199" y="3687136"/>
            <a:ext cx="10515600" cy="96752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ctr"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400" b="0" i="0" u="none" strike="noStrike" kern="1200" cap="none" spc="0" normalizeH="0" baseline="0" noProof="0" dirty="0">
                <a:ln>
                  <a:noFill/>
                </a:ln>
                <a:solidFill>
                  <a:schemeClr val="tx1"/>
                </a:solidFill>
                <a:effectLst/>
                <a:uLnTx/>
                <a:uFillTx/>
                <a:latin typeface="+mj-lt"/>
                <a:ea typeface="+mj-ea"/>
                <a:cs typeface="+mj-cs"/>
              </a:rPr>
              <a:t>LPHA All-In Meeting</a:t>
            </a:r>
          </a:p>
        </p:txBody>
      </p:sp>
      <p:sp>
        <p:nvSpPr>
          <p:cNvPr id="25" name="Text Placeholder 24">
            <a:extLst>
              <a:ext uri="{FF2B5EF4-FFF2-40B4-BE49-F238E27FC236}">
                <a16:creationId xmlns:a16="http://schemas.microsoft.com/office/drawing/2014/main" id="{AB144D89-5EF4-30F3-79D9-1F16BF8BEA01}"/>
              </a:ext>
            </a:extLst>
          </p:cNvPr>
          <p:cNvSpPr txBox="1">
            <a:spLocks/>
          </p:cNvSpPr>
          <p:nvPr/>
        </p:nvSpPr>
        <p:spPr>
          <a:xfrm>
            <a:off x="3285199" y="4492881"/>
            <a:ext cx="5621601" cy="581228"/>
          </a:xfrm>
          <a:prstGeom prst="rect">
            <a:avLst/>
          </a:prstGeom>
        </p:spPr>
        <p:txBody>
          <a:bodyPr>
            <a:noAutofit/>
          </a:bodyPr>
          <a:lstStyle>
            <a:lvl1pPr marL="0" indent="0" algn="ctr"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0" indent="0" algn="ctr"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0" indent="0" algn="ctr" defTabSz="914400" rtl="0" eaLnBrk="1" latinLnBrk="0" hangingPunct="1">
              <a:lnSpc>
                <a:spcPct val="90000"/>
              </a:lnSpc>
              <a:spcBef>
                <a:spcPts val="500"/>
              </a:spcBef>
              <a:buFont typeface="Arial" panose="020B0604020202020204" pitchFamily="34" charset="0"/>
              <a:buNone/>
              <a:defRPr sz="1800" b="0" kern="1200">
                <a:solidFill>
                  <a:schemeClr val="tx1"/>
                </a:solidFill>
                <a:latin typeface="+mn-lt"/>
                <a:ea typeface="+mn-ea"/>
                <a:cs typeface="+mn-cs"/>
              </a:defRPr>
            </a:lvl4pPr>
            <a:lvl5pPr marL="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600" dirty="0"/>
          </a:p>
        </p:txBody>
      </p:sp>
      <p:cxnSp>
        <p:nvCxnSpPr>
          <p:cNvPr id="11" name="Straight Connector 10">
            <a:extLst>
              <a:ext uri="{FF2B5EF4-FFF2-40B4-BE49-F238E27FC236}">
                <a16:creationId xmlns:a16="http://schemas.microsoft.com/office/drawing/2014/main" id="{EC2FBAC0-748E-A5BF-37B4-49BF8A3EB5A3}"/>
              </a:ext>
              <a:ext uri="{C183D7F6-B498-43B3-948B-1728B52AA6E4}">
                <adec:decorative xmlns:adec="http://schemas.microsoft.com/office/drawing/2017/decorative" val="1"/>
              </a:ext>
            </a:extLst>
          </p:cNvPr>
          <p:cNvCxnSpPr>
            <a:cxnSpLocks/>
          </p:cNvCxnSpPr>
          <p:nvPr/>
        </p:nvCxnSpPr>
        <p:spPr>
          <a:xfrm>
            <a:off x="2612571" y="5068512"/>
            <a:ext cx="7239000" cy="0"/>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
        <p:nvSpPr>
          <p:cNvPr id="31" name="Text Placeholder 30">
            <a:extLst>
              <a:ext uri="{FF2B5EF4-FFF2-40B4-BE49-F238E27FC236}">
                <a16:creationId xmlns:a16="http://schemas.microsoft.com/office/drawing/2014/main" id="{031D9FDF-D078-0D09-8DBA-6BD7D91FFDF9}"/>
              </a:ext>
            </a:extLst>
          </p:cNvPr>
          <p:cNvSpPr txBox="1">
            <a:spLocks/>
          </p:cNvSpPr>
          <p:nvPr/>
        </p:nvSpPr>
        <p:spPr>
          <a:xfrm>
            <a:off x="2612571" y="4662201"/>
            <a:ext cx="7239000" cy="445186"/>
          </a:xfrm>
          <a:prstGeom prst="rect">
            <a:avLst/>
          </a:prstGeom>
        </p:spPr>
        <p:txBody>
          <a:bodyPr/>
          <a:lst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0" indent="0" algn="ctr"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0" indent="0" algn="ctr" defTabSz="914400" rtl="0" eaLnBrk="1" latinLnBrk="0" hangingPunct="1">
              <a:lnSpc>
                <a:spcPct val="90000"/>
              </a:lnSpc>
              <a:spcBef>
                <a:spcPts val="500"/>
              </a:spcBef>
              <a:buFont typeface="Arial" panose="020B0604020202020204" pitchFamily="34" charset="0"/>
              <a:buNone/>
              <a:defRPr sz="1800" b="0" kern="1200">
                <a:solidFill>
                  <a:schemeClr val="tx1"/>
                </a:solidFill>
                <a:latin typeface="+mn-lt"/>
                <a:ea typeface="+mn-ea"/>
                <a:cs typeface="+mn-cs"/>
              </a:defRPr>
            </a:lvl4pPr>
            <a:lvl5pPr marL="0" indent="0" algn="ctr" defTabSz="914400" rtl="0" eaLnBrk="1" latinLnBrk="0" hangingPunct="1">
              <a:lnSpc>
                <a:spcPct val="90000"/>
              </a:lnSpc>
              <a:spcBef>
                <a:spcPts val="500"/>
              </a:spcBef>
              <a:buFont typeface="Arial" panose="020B0604020202020204" pitchFamily="34" charset="0"/>
              <a:buNone/>
              <a:defRPr sz="16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4"/>
            <a:r>
              <a:rPr lang="en-US" sz="2800" b="1" dirty="0"/>
              <a:t>WIC Contracts, Budgets and Claims</a:t>
            </a:r>
          </a:p>
        </p:txBody>
      </p:sp>
      <p:pic>
        <p:nvPicPr>
          <p:cNvPr id="3" name="Picture 2" descr="Missouri Women Infants and Children (WIC) logo">
            <a:extLst>
              <a:ext uri="{FF2B5EF4-FFF2-40B4-BE49-F238E27FC236}">
                <a16:creationId xmlns:a16="http://schemas.microsoft.com/office/drawing/2014/main" id="{52CFF9CE-502C-2D3B-CEDD-DE80F36C29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8330" y="353977"/>
            <a:ext cx="3066206" cy="3106374"/>
          </a:xfrm>
          <a:prstGeom prst="rect">
            <a:avLst/>
          </a:prstGeom>
        </p:spPr>
      </p:pic>
      <p:pic>
        <p:nvPicPr>
          <p:cNvPr id="10" name="Picture 9" descr="Missouri Department of Health and Senior Services Logo">
            <a:extLst>
              <a:ext uri="{FF2B5EF4-FFF2-40B4-BE49-F238E27FC236}">
                <a16:creationId xmlns:a16="http://schemas.microsoft.com/office/drawing/2014/main" id="{F0F7664E-614B-89C8-AA31-31F249C4467E}"/>
              </a:ext>
              <a:ext uri="{C183D7F6-B498-43B3-948B-1728B52AA6E4}">
                <adec:decorative xmlns:adec="http://schemas.microsoft.com/office/drawing/2017/decorative" val="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57465" y="80041"/>
            <a:ext cx="3626224" cy="3626224"/>
          </a:xfrm>
          <a:prstGeom prst="rect">
            <a:avLst/>
          </a:prstGeom>
        </p:spPr>
      </p:pic>
    </p:spTree>
    <p:extLst>
      <p:ext uri="{BB962C8B-B14F-4D97-AF65-F5344CB8AC3E}">
        <p14:creationId xmlns:p14="http://schemas.microsoft.com/office/powerpoint/2010/main" val="29854462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76AFCC79-6B53-E1A5-566B-DAF61409C87F}"/>
              </a:ext>
            </a:extLst>
          </p:cNvPr>
          <p:cNvSpPr txBox="1">
            <a:spLocks noGrp="1"/>
          </p:cNvSpPr>
          <p:nvPr>
            <p:ph type="title" idx="4294967295"/>
          </p:nvPr>
        </p:nvSpPr>
        <p:spPr>
          <a:xfrm>
            <a:off x="0" y="534600"/>
            <a:ext cx="12192000" cy="67786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3600" b="0" i="0" u="none" strike="noStrike" kern="1200" cap="none" spc="0" normalizeH="0" baseline="0" noProof="0" dirty="0">
                <a:ln>
                  <a:noFill/>
                </a:ln>
                <a:solidFill>
                  <a:schemeClr val="tx1"/>
                </a:solidFill>
                <a:effectLst/>
                <a:uLnTx/>
                <a:uFillTx/>
                <a:latin typeface="Arial Black" panose="020B0A04020102020204" pitchFamily="34" charset="0"/>
                <a:ea typeface="+mj-ea"/>
                <a:cs typeface="+mj-cs"/>
              </a:rPr>
              <a:t>Points of interest</a:t>
            </a:r>
          </a:p>
        </p:txBody>
      </p:sp>
      <p:sp>
        <p:nvSpPr>
          <p:cNvPr id="11" name="TextBox 3"/>
          <p:cNvSpPr txBox="1"/>
          <p:nvPr/>
        </p:nvSpPr>
        <p:spPr>
          <a:xfrm>
            <a:off x="938213" y="1694718"/>
            <a:ext cx="10515599" cy="289310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fontAlgn="base">
              <a:buFont typeface="Arial" panose="020B0604020202020204" pitchFamily="34" charset="0"/>
              <a:buChar char="•"/>
            </a:pPr>
            <a:r>
              <a:rPr lang="en-US" sz="2600" dirty="0">
                <a:latin typeface="Arial" panose="020B0604020202020204" pitchFamily="34" charset="0"/>
                <a:cs typeface="Arial" panose="020B0604020202020204" pitchFamily="34" charset="0"/>
              </a:rPr>
              <a:t>WIC Local Agency Portal.</a:t>
            </a:r>
          </a:p>
          <a:p>
            <a:pPr marL="285750" indent="-285750" fontAlgn="base">
              <a:buFont typeface="Arial" panose="020B0604020202020204" pitchFamily="34" charset="0"/>
              <a:buChar char="•"/>
            </a:pPr>
            <a:r>
              <a:rPr lang="en-US" sz="2600" dirty="0">
                <a:latin typeface="Arial" panose="020B0604020202020204" pitchFamily="34" charset="0"/>
                <a:cs typeface="Arial" panose="020B0604020202020204" pitchFamily="34" charset="0"/>
              </a:rPr>
              <a:t>Onboarding guides.</a:t>
            </a:r>
          </a:p>
          <a:p>
            <a:pPr marL="285750" indent="-285750" fontAlgn="base">
              <a:buFont typeface="Arial" panose="020B0604020202020204" pitchFamily="34" charset="0"/>
              <a:buChar char="•"/>
            </a:pPr>
            <a:r>
              <a:rPr lang="en-US" sz="2600" dirty="0">
                <a:latin typeface="Arial" panose="020B0604020202020204" pitchFamily="34" charset="0"/>
                <a:cs typeface="Arial" panose="020B0604020202020204" pitchFamily="34" charset="0"/>
              </a:rPr>
              <a:t>WIC federal funding allocations.</a:t>
            </a:r>
          </a:p>
          <a:p>
            <a:pPr marL="285750" indent="-285750" fontAlgn="base">
              <a:buFont typeface="Arial" panose="020B0604020202020204" pitchFamily="34" charset="0"/>
              <a:buChar char="•"/>
            </a:pPr>
            <a:r>
              <a:rPr lang="en-US" sz="2600" dirty="0">
                <a:latin typeface="Arial" panose="020B0604020202020204" pitchFamily="34" charset="0"/>
                <a:cs typeface="Arial" panose="020B0604020202020204" pitchFamily="34" charset="0"/>
              </a:rPr>
              <a:t>LA budget process.</a:t>
            </a:r>
          </a:p>
          <a:p>
            <a:pPr marL="285750" indent="-285750" fontAlgn="base">
              <a:buFont typeface="Arial" panose="020B0604020202020204" pitchFamily="34" charset="0"/>
              <a:buChar char="•"/>
            </a:pPr>
            <a:r>
              <a:rPr lang="en-US" sz="2600" dirty="0">
                <a:latin typeface="Arial" panose="020B0604020202020204" pitchFamily="34" charset="0"/>
                <a:cs typeface="Arial" panose="020B0604020202020204" pitchFamily="34" charset="0"/>
              </a:rPr>
              <a:t>In-kind reimbursement.</a:t>
            </a:r>
          </a:p>
          <a:p>
            <a:pPr marL="285750" indent="-285750" fontAlgn="base">
              <a:buFont typeface="Arial" panose="020B0604020202020204" pitchFamily="34" charset="0"/>
              <a:buChar char="•"/>
            </a:pPr>
            <a:r>
              <a:rPr lang="en-US" sz="2600" dirty="0">
                <a:latin typeface="Arial" panose="020B0604020202020204" pitchFamily="34" charset="0"/>
                <a:cs typeface="Arial" panose="020B0604020202020204" pitchFamily="34" charset="0"/>
              </a:rPr>
              <a:t>Reimbursed vs. in-kind remaining.</a:t>
            </a:r>
          </a:p>
          <a:p>
            <a:pPr marL="285750" indent="-285750" fontAlgn="base">
              <a:buFont typeface="Arial" panose="020B0604020202020204" pitchFamily="34" charset="0"/>
              <a:buChar char="•"/>
            </a:pPr>
            <a:r>
              <a:rPr lang="en-US" sz="2600" dirty="0">
                <a:latin typeface="Arial" panose="020B0604020202020204" pitchFamily="34" charset="0"/>
                <a:cs typeface="Arial" panose="020B0604020202020204" pitchFamily="34" charset="0"/>
              </a:rPr>
              <a:t>WebGrants.</a:t>
            </a:r>
          </a:p>
        </p:txBody>
      </p:sp>
      <p:pic>
        <p:nvPicPr>
          <p:cNvPr id="13" name="Picture 12">
            <a:extLst>
              <a:ext uri="{FF2B5EF4-FFF2-40B4-BE49-F238E27FC236}">
                <a16:creationId xmlns:a16="http://schemas.microsoft.com/office/drawing/2014/main" id="{40C29B79-B527-3622-5CCA-488DF72399F1}"/>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46605" y="371728"/>
            <a:ext cx="614390" cy="614390"/>
          </a:xfrm>
          <a:prstGeom prst="rect">
            <a:avLst/>
          </a:prstGeom>
        </p:spPr>
      </p:pic>
      <p:sp>
        <p:nvSpPr>
          <p:cNvPr id="14" name="Rectangle 13">
            <a:extLst>
              <a:ext uri="{FF2B5EF4-FFF2-40B4-BE49-F238E27FC236}">
                <a16:creationId xmlns:a16="http://schemas.microsoft.com/office/drawing/2014/main" id="{D317C7D3-E06A-6ABE-DC6D-7A017A932398}"/>
              </a:ext>
              <a:ext uri="{C183D7F6-B498-43B3-948B-1728B52AA6E4}">
                <adec:decorative xmlns:adec="http://schemas.microsoft.com/office/drawing/2017/decorative" val="1"/>
              </a:ext>
            </a:extLst>
          </p:cNvPr>
          <p:cNvSpPr/>
          <p:nvPr/>
        </p:nvSpPr>
        <p:spPr>
          <a:xfrm>
            <a:off x="0" y="6547038"/>
            <a:ext cx="12192000" cy="319839"/>
          </a:xfrm>
          <a:prstGeom prst="rect">
            <a:avLst/>
          </a:prstGeom>
          <a:gradFill flip="none" rotWithShape="1">
            <a:gsLst>
              <a:gs pos="100000">
                <a:schemeClr val="tx1"/>
              </a:gs>
              <a:gs pos="0">
                <a:schemeClr val="accent2"/>
              </a:gs>
            </a:gsLst>
            <a:lin ang="6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15" name="Rectangle 14">
            <a:extLst>
              <a:ext uri="{FF2B5EF4-FFF2-40B4-BE49-F238E27FC236}">
                <a16:creationId xmlns:a16="http://schemas.microsoft.com/office/drawing/2014/main" id="{81058BE5-1898-9AA3-4A68-B83C4103DEEB}"/>
              </a:ext>
              <a:ext uri="{C183D7F6-B498-43B3-948B-1728B52AA6E4}">
                <adec:decorative xmlns:adec="http://schemas.microsoft.com/office/drawing/2017/decorative" val="1"/>
              </a:ext>
            </a:extLst>
          </p:cNvPr>
          <p:cNvSpPr/>
          <p:nvPr/>
        </p:nvSpPr>
        <p:spPr>
          <a:xfrm>
            <a:off x="0" y="6495699"/>
            <a:ext cx="12192000" cy="596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pic>
        <p:nvPicPr>
          <p:cNvPr id="2" name="Picture 1">
            <a:extLst>
              <a:ext uri="{FF2B5EF4-FFF2-40B4-BE49-F238E27FC236}">
                <a16:creationId xmlns:a16="http://schemas.microsoft.com/office/drawing/2014/main" id="{3969F6ED-6ECB-1363-DF6B-0DA2CA430C02}"/>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2359" y="346188"/>
            <a:ext cx="656865" cy="665470"/>
          </a:xfrm>
          <a:prstGeom prst="rect">
            <a:avLst/>
          </a:prstGeom>
        </p:spPr>
      </p:pic>
    </p:spTree>
    <p:extLst>
      <p:ext uri="{BB962C8B-B14F-4D97-AF65-F5344CB8AC3E}">
        <p14:creationId xmlns:p14="http://schemas.microsoft.com/office/powerpoint/2010/main" val="4882445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BD13D74-99EC-C46A-2E48-F1F51C1F8400}"/>
              </a:ext>
              <a:ext uri="{C183D7F6-B498-43B3-948B-1728B52AA6E4}">
                <adec:decorative xmlns:adec="http://schemas.microsoft.com/office/drawing/2017/decorative" val="1"/>
              </a:ext>
            </a:extLst>
          </p:cNvPr>
          <p:cNvSpPr/>
          <p:nvPr/>
        </p:nvSpPr>
        <p:spPr>
          <a:xfrm>
            <a:off x="508000" y="338119"/>
            <a:ext cx="11176000" cy="6151457"/>
          </a:xfrm>
          <a:prstGeom prst="rect">
            <a:avLst/>
          </a:prstGeom>
          <a:solidFill>
            <a:schemeClr val="bg1"/>
          </a:solidFill>
          <a:ln>
            <a:noFill/>
          </a:ln>
          <a:effectLst>
            <a:outerShdw blurRad="381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FFFFFF"/>
              </a:solidFill>
              <a:effectLst/>
              <a:uLnTx/>
              <a:uFillTx/>
              <a:latin typeface="Open Sans Light"/>
              <a:ea typeface="+mn-ea"/>
              <a:cs typeface="+mn-cs"/>
            </a:endParaRPr>
          </a:p>
        </p:txBody>
      </p:sp>
      <p:sp>
        <p:nvSpPr>
          <p:cNvPr id="10" name="Rectangle 9">
            <a:extLst>
              <a:ext uri="{FF2B5EF4-FFF2-40B4-BE49-F238E27FC236}">
                <a16:creationId xmlns:a16="http://schemas.microsoft.com/office/drawing/2014/main" id="{62E49764-CA41-2838-EDD6-AA0838D8DB4C}"/>
              </a:ext>
              <a:ext uri="{C183D7F6-B498-43B3-948B-1728B52AA6E4}">
                <adec:decorative xmlns:adec="http://schemas.microsoft.com/office/drawing/2017/decorative" val="1"/>
              </a:ext>
            </a:extLst>
          </p:cNvPr>
          <p:cNvSpPr/>
          <p:nvPr/>
        </p:nvSpPr>
        <p:spPr>
          <a:xfrm>
            <a:off x="1797227" y="629556"/>
            <a:ext cx="8721325" cy="5389004"/>
          </a:xfrm>
          <a:prstGeom prst="rect">
            <a:avLst/>
          </a:prstGeom>
          <a:solidFill>
            <a:schemeClr val="bg1">
              <a:lumMod val="85000"/>
            </a:schemeClr>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9925F63-D2BB-9B31-C5F9-44EB8216E1A9}"/>
              </a:ext>
            </a:extLst>
          </p:cNvPr>
          <p:cNvPicPr>
            <a:picLocks noChangeAspect="1"/>
          </p:cNvPicPr>
          <p:nvPr/>
        </p:nvPicPr>
        <p:blipFill>
          <a:blip r:embed="rId3"/>
          <a:stretch>
            <a:fillRect/>
          </a:stretch>
        </p:blipFill>
        <p:spPr>
          <a:xfrm>
            <a:off x="2006068" y="831516"/>
            <a:ext cx="8388705" cy="5126864"/>
          </a:xfrm>
          <a:prstGeom prst="rect">
            <a:avLst/>
          </a:prstGeom>
        </p:spPr>
      </p:pic>
      <p:sp>
        <p:nvSpPr>
          <p:cNvPr id="7" name="Rectangle: Rounded Corners 3">
            <a:extLst>
              <a:ext uri="{FF2B5EF4-FFF2-40B4-BE49-F238E27FC236}">
                <a16:creationId xmlns:a16="http://schemas.microsoft.com/office/drawing/2014/main" id="{472E1262-E691-3B31-DDA2-AC9E33EF0CC2}"/>
              </a:ext>
              <a:ext uri="{C183D7F6-B498-43B3-948B-1728B52AA6E4}">
                <adec:decorative xmlns:adec="http://schemas.microsoft.com/office/drawing/2017/decorative" val="1"/>
              </a:ext>
            </a:extLst>
          </p:cNvPr>
          <p:cNvSpPr/>
          <p:nvPr/>
        </p:nvSpPr>
        <p:spPr>
          <a:xfrm>
            <a:off x="1017903" y="4845169"/>
            <a:ext cx="9776178" cy="1160344"/>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2">
            <a:extLst>
              <a:ext uri="{FF2B5EF4-FFF2-40B4-BE49-F238E27FC236}">
                <a16:creationId xmlns:a16="http://schemas.microsoft.com/office/drawing/2014/main" id="{FE5D7283-BBF3-862F-26FD-641982C9EECA}"/>
              </a:ext>
            </a:extLst>
          </p:cNvPr>
          <p:cNvSpPr txBox="1">
            <a:spLocks noGrp="1"/>
          </p:cNvSpPr>
          <p:nvPr>
            <p:ph type="title" idx="4294967295"/>
          </p:nvPr>
        </p:nvSpPr>
        <p:spPr>
          <a:xfrm>
            <a:off x="2058988" y="5058004"/>
            <a:ext cx="8074025" cy="70802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FFFFFF"/>
                </a:solidFill>
                <a:effectLst/>
                <a:uLnTx/>
                <a:uFillTx/>
                <a:latin typeface="Arial Black" panose="020B0A04020102020204" pitchFamily="34" charset="0"/>
                <a:ea typeface="Open Sans SemiBold" panose="020B0706030804020204" pitchFamily="34" charset="0"/>
                <a:cs typeface="Open Sans SemiBold" panose="020B0706030804020204" pitchFamily="34" charset="0"/>
                <a:hlinkClick r:id="rId4">
                  <a:extLst>
                    <a:ext uri="{A12FA001-AC4F-418D-AE19-62706E023703}">
                      <ahyp:hlinkClr xmlns:ahyp="http://schemas.microsoft.com/office/drawing/2018/hyperlinkcolor" val="tx"/>
                    </a:ext>
                  </a:extLst>
                </a:hlinkClick>
              </a:rPr>
              <a:t>WIC Local Agency Portal</a:t>
            </a:r>
            <a:endParaRPr kumimoji="0" lang="en-US" sz="4000" b="0" i="0" u="none" strike="noStrike" kern="1200" cap="none" spc="0" normalizeH="0" baseline="0" noProof="0" dirty="0">
              <a:ln>
                <a:noFill/>
              </a:ln>
              <a:solidFill>
                <a:srgbClr val="FFFFFF"/>
              </a:solidFill>
              <a:effectLst/>
              <a:uLnTx/>
              <a:uFillTx/>
              <a:latin typeface="Arial Black" panose="020B0A04020102020204" pitchFamily="34" charset="0"/>
              <a:ea typeface="Open Sans SemiBold" panose="020B0706030804020204" pitchFamily="34" charset="0"/>
              <a:cs typeface="Open Sans SemiBold" panose="020B0706030804020204" pitchFamily="34" charset="0"/>
            </a:endParaRPr>
          </a:p>
        </p:txBody>
      </p:sp>
      <p:pic>
        <p:nvPicPr>
          <p:cNvPr id="11" name="Picture 10">
            <a:extLst>
              <a:ext uri="{FF2B5EF4-FFF2-40B4-BE49-F238E27FC236}">
                <a16:creationId xmlns:a16="http://schemas.microsoft.com/office/drawing/2014/main" id="{C9873FC4-BCF8-CB39-07FA-E505ACAF1BEF}"/>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94081" y="629556"/>
            <a:ext cx="614390" cy="614390"/>
          </a:xfrm>
          <a:prstGeom prst="rect">
            <a:avLst/>
          </a:prstGeom>
        </p:spPr>
      </p:pic>
      <p:pic>
        <p:nvPicPr>
          <p:cNvPr id="2" name="Picture 1">
            <a:extLst>
              <a:ext uri="{FF2B5EF4-FFF2-40B4-BE49-F238E27FC236}">
                <a16:creationId xmlns:a16="http://schemas.microsoft.com/office/drawing/2014/main" id="{D84C5E46-92D1-3E65-6BA6-2EA43B80A783}"/>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1054" y="629556"/>
            <a:ext cx="656865" cy="665470"/>
          </a:xfrm>
          <a:prstGeom prst="rect">
            <a:avLst/>
          </a:prstGeom>
        </p:spPr>
      </p:pic>
    </p:spTree>
    <p:extLst>
      <p:ext uri="{BB962C8B-B14F-4D97-AF65-F5344CB8AC3E}">
        <p14:creationId xmlns:p14="http://schemas.microsoft.com/office/powerpoint/2010/main" val="42108590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BD13D74-99EC-C46A-2E48-F1F51C1F8400}"/>
              </a:ext>
              <a:ext uri="{C183D7F6-B498-43B3-948B-1728B52AA6E4}">
                <adec:decorative xmlns:adec="http://schemas.microsoft.com/office/drawing/2017/decorative" val="1"/>
              </a:ext>
            </a:extLst>
          </p:cNvPr>
          <p:cNvSpPr/>
          <p:nvPr/>
        </p:nvSpPr>
        <p:spPr>
          <a:xfrm>
            <a:off x="508000" y="338119"/>
            <a:ext cx="11176000" cy="6151457"/>
          </a:xfrm>
          <a:prstGeom prst="rect">
            <a:avLst/>
          </a:prstGeom>
          <a:solidFill>
            <a:schemeClr val="bg1"/>
          </a:solidFill>
          <a:ln>
            <a:noFill/>
          </a:ln>
          <a:effectLst>
            <a:outerShdw blurRad="381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FFFFFF"/>
              </a:solidFill>
              <a:effectLst/>
              <a:uLnTx/>
              <a:uFillTx/>
              <a:latin typeface="Open Sans Light"/>
              <a:ea typeface="+mn-ea"/>
              <a:cs typeface="+mn-cs"/>
            </a:endParaRPr>
          </a:p>
        </p:txBody>
      </p:sp>
      <p:sp>
        <p:nvSpPr>
          <p:cNvPr id="10" name="Rectangle 9">
            <a:extLst>
              <a:ext uri="{FF2B5EF4-FFF2-40B4-BE49-F238E27FC236}">
                <a16:creationId xmlns:a16="http://schemas.microsoft.com/office/drawing/2014/main" id="{62E49764-CA41-2838-EDD6-AA0838D8DB4C}"/>
              </a:ext>
              <a:ext uri="{C183D7F6-B498-43B3-948B-1728B52AA6E4}">
                <adec:decorative xmlns:adec="http://schemas.microsoft.com/office/drawing/2017/decorative" val="1"/>
              </a:ext>
            </a:extLst>
          </p:cNvPr>
          <p:cNvSpPr/>
          <p:nvPr/>
        </p:nvSpPr>
        <p:spPr>
          <a:xfrm>
            <a:off x="1803400" y="820325"/>
            <a:ext cx="8585199" cy="5187044"/>
          </a:xfrm>
          <a:prstGeom prst="rect">
            <a:avLst/>
          </a:prstGeom>
          <a:solidFill>
            <a:schemeClr val="bg1">
              <a:lumMod val="85000"/>
            </a:schemeClr>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FE046A63-954B-B89F-6385-107B4D7181D2}"/>
              </a:ext>
            </a:extLst>
          </p:cNvPr>
          <p:cNvPicPr>
            <a:picLocks noChangeAspect="1"/>
          </p:cNvPicPr>
          <p:nvPr/>
        </p:nvPicPr>
        <p:blipFill>
          <a:blip r:embed="rId3"/>
          <a:stretch>
            <a:fillRect/>
          </a:stretch>
        </p:blipFill>
        <p:spPr>
          <a:xfrm>
            <a:off x="1803399" y="802979"/>
            <a:ext cx="8585199" cy="4492653"/>
          </a:xfrm>
          <a:prstGeom prst="rect">
            <a:avLst/>
          </a:prstGeom>
        </p:spPr>
      </p:pic>
      <p:sp>
        <p:nvSpPr>
          <p:cNvPr id="7" name="Rectangle: Rounded Corners 3">
            <a:extLst>
              <a:ext uri="{FF2B5EF4-FFF2-40B4-BE49-F238E27FC236}">
                <a16:creationId xmlns:a16="http://schemas.microsoft.com/office/drawing/2014/main" id="{472E1262-E691-3B31-DDA2-AC9E33EF0CC2}"/>
              </a:ext>
              <a:ext uri="{C183D7F6-B498-43B3-948B-1728B52AA6E4}">
                <adec:decorative xmlns:adec="http://schemas.microsoft.com/office/drawing/2017/decorative" val="1"/>
              </a:ext>
            </a:extLst>
          </p:cNvPr>
          <p:cNvSpPr/>
          <p:nvPr/>
        </p:nvSpPr>
        <p:spPr>
          <a:xfrm>
            <a:off x="1050948" y="4886035"/>
            <a:ext cx="9776178" cy="1160344"/>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2">
            <a:extLst>
              <a:ext uri="{FF2B5EF4-FFF2-40B4-BE49-F238E27FC236}">
                <a16:creationId xmlns:a16="http://schemas.microsoft.com/office/drawing/2014/main" id="{FE5D7283-BBF3-862F-26FD-641982C9EECA}"/>
              </a:ext>
            </a:extLst>
          </p:cNvPr>
          <p:cNvSpPr txBox="1">
            <a:spLocks noGrp="1"/>
          </p:cNvSpPr>
          <p:nvPr>
            <p:ph type="title" idx="4294967295"/>
          </p:nvPr>
        </p:nvSpPr>
        <p:spPr>
          <a:xfrm>
            <a:off x="2058985" y="5112194"/>
            <a:ext cx="8074025" cy="70802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FFFFFF"/>
                </a:solidFill>
                <a:effectLst/>
                <a:uLnTx/>
                <a:uFillTx/>
                <a:latin typeface="Arial Black" panose="020B0A04020102020204" pitchFamily="34" charset="0"/>
                <a:ea typeface="Open Sans SemiBold" panose="020B0706030804020204" pitchFamily="34" charset="0"/>
                <a:cs typeface="Open Sans SemiBold" panose="020B0706030804020204" pitchFamily="34" charset="0"/>
                <a:hlinkClick r:id="rId4">
                  <a:extLst>
                    <a:ext uri="{A12FA001-AC4F-418D-AE19-62706E023703}">
                      <ahyp:hlinkClr xmlns:ahyp="http://schemas.microsoft.com/office/drawing/2018/hyperlinkcolor" val="tx"/>
                    </a:ext>
                  </a:extLst>
                </a:hlinkClick>
              </a:rPr>
              <a:t>Onboarding guides</a:t>
            </a:r>
            <a:endParaRPr kumimoji="0" lang="en-US" sz="4000" b="0" i="0" u="none" strike="noStrike" kern="1200" cap="none" spc="0" normalizeH="0" baseline="0" noProof="0" dirty="0">
              <a:ln>
                <a:noFill/>
              </a:ln>
              <a:solidFill>
                <a:srgbClr val="FFFFFF"/>
              </a:solidFill>
              <a:effectLst/>
              <a:uLnTx/>
              <a:uFillTx/>
              <a:latin typeface="Arial Black" panose="020B0A04020102020204" pitchFamily="34" charset="0"/>
              <a:ea typeface="Open Sans SemiBold" panose="020B0706030804020204" pitchFamily="34" charset="0"/>
              <a:cs typeface="Open Sans SemiBold" panose="020B0706030804020204" pitchFamily="34" charset="0"/>
            </a:endParaRPr>
          </a:p>
        </p:txBody>
      </p:sp>
      <p:pic>
        <p:nvPicPr>
          <p:cNvPr id="11" name="Picture 10">
            <a:extLst>
              <a:ext uri="{FF2B5EF4-FFF2-40B4-BE49-F238E27FC236}">
                <a16:creationId xmlns:a16="http://schemas.microsoft.com/office/drawing/2014/main" id="{C9873FC4-BCF8-CB39-07FA-E505ACAF1BEF}"/>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94081" y="629556"/>
            <a:ext cx="614390" cy="614390"/>
          </a:xfrm>
          <a:prstGeom prst="rect">
            <a:avLst/>
          </a:prstGeom>
        </p:spPr>
      </p:pic>
      <p:pic>
        <p:nvPicPr>
          <p:cNvPr id="2" name="Picture 1">
            <a:extLst>
              <a:ext uri="{FF2B5EF4-FFF2-40B4-BE49-F238E27FC236}">
                <a16:creationId xmlns:a16="http://schemas.microsoft.com/office/drawing/2014/main" id="{D84C5E46-92D1-3E65-6BA6-2EA43B80A783}"/>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1054" y="629556"/>
            <a:ext cx="656865" cy="665470"/>
          </a:xfrm>
          <a:prstGeom prst="rect">
            <a:avLst/>
          </a:prstGeom>
        </p:spPr>
      </p:pic>
    </p:spTree>
    <p:extLst>
      <p:ext uri="{BB962C8B-B14F-4D97-AF65-F5344CB8AC3E}">
        <p14:creationId xmlns:p14="http://schemas.microsoft.com/office/powerpoint/2010/main" val="4106908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F2052-3973-4DA8-A3A1-31BF6CE90799}"/>
              </a:ext>
            </a:extLst>
          </p:cNvPr>
          <p:cNvSpPr>
            <a:spLocks noGrp="1"/>
          </p:cNvSpPr>
          <p:nvPr>
            <p:ph type="title" idx="4294967295"/>
          </p:nvPr>
        </p:nvSpPr>
        <p:spPr>
          <a:xfrm>
            <a:off x="0" y="371475"/>
            <a:ext cx="12192000" cy="887413"/>
          </a:xfrm>
          <a:prstGeom prst="rect">
            <a:avLst/>
          </a:prstGeom>
        </p:spPr>
        <p:txBody>
          <a:bodyPr>
            <a:normAutofit/>
          </a:bodyPr>
          <a:lstStyle/>
          <a:p>
            <a:pPr algn="ctr"/>
            <a:r>
              <a:rPr kumimoji="0" lang="en-MY" sz="3600" b="0" i="0" u="none" strike="noStrike" kern="1200" cap="none" spc="0" normalizeH="0" baseline="0" noProof="0" dirty="0">
                <a:ln>
                  <a:noFill/>
                </a:ln>
                <a:solidFill>
                  <a:schemeClr val="tx2"/>
                </a:solidFill>
                <a:effectLst/>
                <a:uLnTx/>
                <a:uFillTx/>
              </a:rPr>
              <a:t>WIC federal funding allocations</a:t>
            </a:r>
            <a:endParaRPr lang="en-US" sz="3600" dirty="0">
              <a:solidFill>
                <a:schemeClr val="tx2"/>
              </a:solidFill>
            </a:endParaRPr>
          </a:p>
        </p:txBody>
      </p:sp>
      <p:sp>
        <p:nvSpPr>
          <p:cNvPr id="15" name="Rectangle: Rounded Corners 14">
            <a:extLst>
              <a:ext uri="{FF2B5EF4-FFF2-40B4-BE49-F238E27FC236}">
                <a16:creationId xmlns:a16="http://schemas.microsoft.com/office/drawing/2014/main" id="{3F16E6C3-8AE8-4253-BBCF-554D533DC3C7}"/>
              </a:ext>
              <a:ext uri="{C183D7F6-B498-43B3-948B-1728B52AA6E4}">
                <adec:decorative xmlns:adec="http://schemas.microsoft.com/office/drawing/2017/decorative" val="1"/>
              </a:ext>
            </a:extLst>
          </p:cNvPr>
          <p:cNvSpPr/>
          <p:nvPr/>
        </p:nvSpPr>
        <p:spPr>
          <a:xfrm>
            <a:off x="602856" y="3209045"/>
            <a:ext cx="1868389" cy="1025539"/>
          </a:xfrm>
          <a:prstGeom prst="roundRect">
            <a:avLst>
              <a:gd name="adj" fmla="val 3869"/>
            </a:avLst>
          </a:prstGeom>
          <a:solidFill>
            <a:srgbClr val="CD4A04"/>
          </a:solidFill>
          <a:ln>
            <a:noFill/>
          </a:ln>
          <a:effectLst>
            <a:outerShdw blurRad="254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34" name="Rectangle: Rounded Corners 33">
            <a:extLst>
              <a:ext uri="{FF2B5EF4-FFF2-40B4-BE49-F238E27FC236}">
                <a16:creationId xmlns:a16="http://schemas.microsoft.com/office/drawing/2014/main" id="{F106762B-8681-498E-8C1F-37B5E8AFE0A6}"/>
              </a:ext>
              <a:ext uri="{C183D7F6-B498-43B3-948B-1728B52AA6E4}">
                <adec:decorative xmlns:adec="http://schemas.microsoft.com/office/drawing/2017/decorative" val="1"/>
              </a:ext>
            </a:extLst>
          </p:cNvPr>
          <p:cNvSpPr/>
          <p:nvPr/>
        </p:nvSpPr>
        <p:spPr>
          <a:xfrm>
            <a:off x="5731868" y="1425844"/>
            <a:ext cx="3068271" cy="1292661"/>
          </a:xfrm>
          <a:prstGeom prst="roundRect">
            <a:avLst>
              <a:gd name="adj" fmla="val 2217"/>
            </a:avLst>
          </a:prstGeom>
          <a:solidFill>
            <a:schemeClr val="accent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solidFill>
                <a:srgbClr val="012169"/>
              </a:solidFill>
              <a:latin typeface="Arial"/>
            </a:endParaRPr>
          </a:p>
        </p:txBody>
      </p:sp>
      <p:sp>
        <p:nvSpPr>
          <p:cNvPr id="38" name="Rectangle: Rounded Corners 37">
            <a:extLst>
              <a:ext uri="{FF2B5EF4-FFF2-40B4-BE49-F238E27FC236}">
                <a16:creationId xmlns:a16="http://schemas.microsoft.com/office/drawing/2014/main" id="{38139A90-958C-4E81-BA08-66EFB6D5FED5}"/>
              </a:ext>
              <a:ext uri="{C183D7F6-B498-43B3-948B-1728B52AA6E4}">
                <adec:decorative xmlns:adec="http://schemas.microsoft.com/office/drawing/2017/decorative" val="1"/>
              </a:ext>
            </a:extLst>
          </p:cNvPr>
          <p:cNvSpPr/>
          <p:nvPr/>
        </p:nvSpPr>
        <p:spPr>
          <a:xfrm>
            <a:off x="2260040" y="1416664"/>
            <a:ext cx="3075709" cy="1292661"/>
          </a:xfrm>
          <a:prstGeom prst="roundRect">
            <a:avLst>
              <a:gd name="adj" fmla="val 2217"/>
            </a:avLst>
          </a:prstGeom>
          <a:solidFill>
            <a:schemeClr val="accent4">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46" name="TextBox 45">
            <a:extLst>
              <a:ext uri="{FF2B5EF4-FFF2-40B4-BE49-F238E27FC236}">
                <a16:creationId xmlns:a16="http://schemas.microsoft.com/office/drawing/2014/main" id="{B77B4755-72E5-4C19-B472-920FBFE92C16}"/>
              </a:ext>
            </a:extLst>
          </p:cNvPr>
          <p:cNvSpPr txBox="1"/>
          <p:nvPr/>
        </p:nvSpPr>
        <p:spPr>
          <a:xfrm>
            <a:off x="726309" y="3274591"/>
            <a:ext cx="1621482" cy="89255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MY" sz="2600" b="0" i="0" u="none" strike="noStrike" kern="1200" cap="none" spc="0" normalizeH="0" baseline="0" noProof="0" dirty="0">
                <a:ln>
                  <a:noFill/>
                </a:ln>
                <a:solidFill>
                  <a:srgbClr val="FFFFFF"/>
                </a:solidFill>
                <a:effectLst/>
                <a:uLnTx/>
                <a:uFillTx/>
                <a:latin typeface="Arial"/>
                <a:ea typeface="+mn-ea"/>
                <a:cs typeface="+mn-cs"/>
              </a:rPr>
              <a:t>Quarter 1</a:t>
            </a:r>
          </a:p>
          <a:p>
            <a:pPr marL="0" marR="0" lvl="0" indent="0" algn="ctr" defTabSz="914400" rtl="0" eaLnBrk="1" fontAlgn="auto" latinLnBrk="0" hangingPunct="1">
              <a:lnSpc>
                <a:spcPct val="100000"/>
              </a:lnSpc>
              <a:spcBef>
                <a:spcPts val="0"/>
              </a:spcBef>
              <a:spcAft>
                <a:spcPts val="0"/>
              </a:spcAft>
              <a:buClrTx/>
              <a:buSzTx/>
              <a:buFontTx/>
              <a:buNone/>
              <a:tabLst/>
              <a:defRPr/>
            </a:pPr>
            <a:r>
              <a:rPr lang="en-MY" sz="2600" dirty="0">
                <a:solidFill>
                  <a:srgbClr val="FFFFFF"/>
                </a:solidFill>
                <a:latin typeface="Arial"/>
              </a:rPr>
              <a:t>Oct-Dec</a:t>
            </a:r>
            <a:endParaRPr kumimoji="0" lang="en-MY" sz="2600" b="0" i="0" u="none" strike="noStrike" kern="1200" cap="none" spc="0" normalizeH="0" baseline="0" noProof="0" dirty="0">
              <a:ln>
                <a:noFill/>
              </a:ln>
              <a:solidFill>
                <a:srgbClr val="FFFFFF"/>
              </a:solidFill>
              <a:effectLst/>
              <a:uLnTx/>
              <a:uFillTx/>
              <a:latin typeface="Arial"/>
              <a:ea typeface="+mn-ea"/>
              <a:cs typeface="+mn-cs"/>
            </a:endParaRPr>
          </a:p>
        </p:txBody>
      </p:sp>
      <p:sp>
        <p:nvSpPr>
          <p:cNvPr id="3" name="TextBox 2">
            <a:extLst>
              <a:ext uri="{FF2B5EF4-FFF2-40B4-BE49-F238E27FC236}">
                <a16:creationId xmlns:a16="http://schemas.microsoft.com/office/drawing/2014/main" id="{AEE823C1-F633-DBF2-5701-EAADDE89ADF4}"/>
              </a:ext>
            </a:extLst>
          </p:cNvPr>
          <p:cNvSpPr txBox="1"/>
          <p:nvPr/>
        </p:nvSpPr>
        <p:spPr>
          <a:xfrm>
            <a:off x="705848" y="4578191"/>
            <a:ext cx="1621482" cy="1477328"/>
          </a:xfrm>
          <a:prstGeom prst="rect">
            <a:avLst/>
          </a:prstGeom>
          <a:noFill/>
        </p:spPr>
        <p:txBody>
          <a:bodyPr wrap="square">
            <a:spAutoFit/>
          </a:bodyPr>
          <a:lstStyle/>
          <a:p>
            <a:pPr algn="ctr"/>
            <a:r>
              <a:rPr lang="en-MY" dirty="0">
                <a:solidFill>
                  <a:srgbClr val="012169"/>
                </a:solidFill>
              </a:rPr>
              <a:t>FFY annual appropriation and quarter 1 allocation:</a:t>
            </a:r>
          </a:p>
          <a:p>
            <a:pPr algn="ctr"/>
            <a:r>
              <a:rPr lang="en-MY" dirty="0">
                <a:solidFill>
                  <a:srgbClr val="012169"/>
                </a:solidFill>
              </a:rPr>
              <a:t>1/3 in Oct</a:t>
            </a:r>
          </a:p>
        </p:txBody>
      </p:sp>
      <p:pic>
        <p:nvPicPr>
          <p:cNvPr id="4" name="Picture 3">
            <a:extLst>
              <a:ext uri="{FF2B5EF4-FFF2-40B4-BE49-F238E27FC236}">
                <a16:creationId xmlns:a16="http://schemas.microsoft.com/office/drawing/2014/main" id="{B86347A7-2FE8-A257-0ACB-6A34B3F17E86}"/>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94081" y="629556"/>
            <a:ext cx="614390" cy="614390"/>
          </a:xfrm>
          <a:prstGeom prst="rect">
            <a:avLst/>
          </a:prstGeom>
        </p:spPr>
      </p:pic>
      <p:sp>
        <p:nvSpPr>
          <p:cNvPr id="14" name="Rectangle 13">
            <a:extLst>
              <a:ext uri="{FF2B5EF4-FFF2-40B4-BE49-F238E27FC236}">
                <a16:creationId xmlns:a16="http://schemas.microsoft.com/office/drawing/2014/main" id="{DD81DE42-19CA-3C1D-0A86-7A0186AB9AED}"/>
              </a:ext>
              <a:ext uri="{C183D7F6-B498-43B3-948B-1728B52AA6E4}">
                <adec:decorative xmlns:adec="http://schemas.microsoft.com/office/drawing/2017/decorative" val="1"/>
              </a:ext>
            </a:extLst>
          </p:cNvPr>
          <p:cNvSpPr/>
          <p:nvPr/>
        </p:nvSpPr>
        <p:spPr>
          <a:xfrm>
            <a:off x="0" y="6547038"/>
            <a:ext cx="12192000" cy="319839"/>
          </a:xfrm>
          <a:prstGeom prst="rect">
            <a:avLst/>
          </a:prstGeom>
          <a:gradFill flip="none" rotWithShape="1">
            <a:gsLst>
              <a:gs pos="100000">
                <a:schemeClr val="tx1"/>
              </a:gs>
              <a:gs pos="0">
                <a:schemeClr val="accent2"/>
              </a:gs>
            </a:gsLst>
            <a:lin ang="6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16" name="Rectangle 15">
            <a:extLst>
              <a:ext uri="{FF2B5EF4-FFF2-40B4-BE49-F238E27FC236}">
                <a16:creationId xmlns:a16="http://schemas.microsoft.com/office/drawing/2014/main" id="{FAEEC9B8-B70A-5393-294B-DBB179DB5E5B}"/>
              </a:ext>
              <a:ext uri="{C183D7F6-B498-43B3-948B-1728B52AA6E4}">
                <adec:decorative xmlns:adec="http://schemas.microsoft.com/office/drawing/2017/decorative" val="1"/>
              </a:ext>
            </a:extLst>
          </p:cNvPr>
          <p:cNvSpPr/>
          <p:nvPr/>
        </p:nvSpPr>
        <p:spPr>
          <a:xfrm>
            <a:off x="0" y="6495699"/>
            <a:ext cx="12192000" cy="596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pic>
        <p:nvPicPr>
          <p:cNvPr id="12" name="Picture 11">
            <a:extLst>
              <a:ext uri="{FF2B5EF4-FFF2-40B4-BE49-F238E27FC236}">
                <a16:creationId xmlns:a16="http://schemas.microsoft.com/office/drawing/2014/main" id="{97DAF0B9-898B-F023-8243-9D24DD8A42C7}"/>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1054" y="629556"/>
            <a:ext cx="656865" cy="665470"/>
          </a:xfrm>
          <a:prstGeom prst="rect">
            <a:avLst/>
          </a:prstGeom>
        </p:spPr>
      </p:pic>
      <p:sp>
        <p:nvSpPr>
          <p:cNvPr id="20" name="Rectangle: Rounded Corners 19">
            <a:extLst>
              <a:ext uri="{FF2B5EF4-FFF2-40B4-BE49-F238E27FC236}">
                <a16:creationId xmlns:a16="http://schemas.microsoft.com/office/drawing/2014/main" id="{BCBD376E-D9C6-40B0-E4B8-649A2EAC5436}"/>
              </a:ext>
              <a:ext uri="{C183D7F6-B498-43B3-948B-1728B52AA6E4}">
                <adec:decorative xmlns:adec="http://schemas.microsoft.com/office/drawing/2017/decorative" val="1"/>
              </a:ext>
            </a:extLst>
          </p:cNvPr>
          <p:cNvSpPr/>
          <p:nvPr/>
        </p:nvSpPr>
        <p:spPr>
          <a:xfrm>
            <a:off x="5153967" y="3211988"/>
            <a:ext cx="1884065" cy="1020600"/>
          </a:xfrm>
          <a:prstGeom prst="roundRect">
            <a:avLst>
              <a:gd name="adj" fmla="val 3869"/>
            </a:avLst>
          </a:prstGeom>
          <a:solidFill>
            <a:srgbClr val="CD4A04"/>
          </a:solidFill>
          <a:ln>
            <a:noFill/>
          </a:ln>
          <a:effectLst>
            <a:outerShdw blurRad="254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30" name="Rectangle: Rounded Corners 29">
            <a:extLst>
              <a:ext uri="{FF2B5EF4-FFF2-40B4-BE49-F238E27FC236}">
                <a16:creationId xmlns:a16="http://schemas.microsoft.com/office/drawing/2014/main" id="{3B46D6D4-0F2E-9BBB-4DD3-1DF5C7EDC15F}"/>
              </a:ext>
              <a:ext uri="{C183D7F6-B498-43B3-948B-1728B52AA6E4}">
                <adec:decorative xmlns:adec="http://schemas.microsoft.com/office/drawing/2017/decorative" val="1"/>
              </a:ext>
            </a:extLst>
          </p:cNvPr>
          <p:cNvSpPr/>
          <p:nvPr/>
        </p:nvSpPr>
        <p:spPr>
          <a:xfrm>
            <a:off x="9638229" y="3193724"/>
            <a:ext cx="1868389" cy="1051970"/>
          </a:xfrm>
          <a:prstGeom prst="roundRect">
            <a:avLst>
              <a:gd name="adj" fmla="val 3869"/>
            </a:avLst>
          </a:prstGeom>
          <a:solidFill>
            <a:schemeClr val="tx2"/>
          </a:solidFill>
          <a:ln>
            <a:noFill/>
          </a:ln>
          <a:effectLst>
            <a:outerShdw blurRad="254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56" name="Rectangle: Rounded Corners 55">
            <a:extLst>
              <a:ext uri="{FF2B5EF4-FFF2-40B4-BE49-F238E27FC236}">
                <a16:creationId xmlns:a16="http://schemas.microsoft.com/office/drawing/2014/main" id="{52A6CAAF-735E-C321-D004-6C7639B8B116}"/>
              </a:ext>
              <a:ext uri="{C183D7F6-B498-43B3-948B-1728B52AA6E4}">
                <adec:decorative xmlns:adec="http://schemas.microsoft.com/office/drawing/2017/decorative" val="1"/>
              </a:ext>
            </a:extLst>
          </p:cNvPr>
          <p:cNvSpPr/>
          <p:nvPr/>
        </p:nvSpPr>
        <p:spPr>
          <a:xfrm>
            <a:off x="2828957" y="3209045"/>
            <a:ext cx="1884066" cy="1022805"/>
          </a:xfrm>
          <a:prstGeom prst="roundRect">
            <a:avLst>
              <a:gd name="adj" fmla="val 3869"/>
            </a:avLst>
          </a:prstGeom>
          <a:solidFill>
            <a:schemeClr val="accent2"/>
          </a:solidFill>
          <a:ln>
            <a:noFill/>
          </a:ln>
          <a:effectLst>
            <a:outerShdw blurRad="254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57" name="Rectangle: Rounded Corners 56">
            <a:extLst>
              <a:ext uri="{FF2B5EF4-FFF2-40B4-BE49-F238E27FC236}">
                <a16:creationId xmlns:a16="http://schemas.microsoft.com/office/drawing/2014/main" id="{4330FFA2-75B2-ED21-B50C-BDFB81F04243}"/>
              </a:ext>
              <a:ext uri="{C183D7F6-B498-43B3-948B-1728B52AA6E4}">
                <adec:decorative xmlns:adec="http://schemas.microsoft.com/office/drawing/2017/decorative" val="1"/>
              </a:ext>
            </a:extLst>
          </p:cNvPr>
          <p:cNvSpPr/>
          <p:nvPr/>
        </p:nvSpPr>
        <p:spPr>
          <a:xfrm>
            <a:off x="7398704" y="3212534"/>
            <a:ext cx="1884067" cy="1019316"/>
          </a:xfrm>
          <a:prstGeom prst="roundRect">
            <a:avLst>
              <a:gd name="adj" fmla="val 3869"/>
            </a:avLst>
          </a:prstGeom>
          <a:solidFill>
            <a:schemeClr val="accent2"/>
          </a:solidFill>
          <a:ln>
            <a:noFill/>
          </a:ln>
          <a:effectLst>
            <a:outerShdw blurRad="254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59" name="TextBox 58">
            <a:extLst>
              <a:ext uri="{FF2B5EF4-FFF2-40B4-BE49-F238E27FC236}">
                <a16:creationId xmlns:a16="http://schemas.microsoft.com/office/drawing/2014/main" id="{D9494BE2-A4EB-79B5-F334-B60EB7CDD11A}"/>
              </a:ext>
            </a:extLst>
          </p:cNvPr>
          <p:cNvSpPr txBox="1"/>
          <p:nvPr/>
        </p:nvSpPr>
        <p:spPr>
          <a:xfrm>
            <a:off x="2236854" y="1409494"/>
            <a:ext cx="3068271" cy="129266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MY" sz="2600" b="0" i="0" u="none" strike="noStrike" kern="1200" cap="none" spc="0" normalizeH="0" baseline="0" noProof="0" dirty="0">
                <a:ln>
                  <a:noFill/>
                </a:ln>
                <a:solidFill>
                  <a:srgbClr val="012169"/>
                </a:solidFill>
                <a:effectLst/>
                <a:uLnTx/>
                <a:uFillTx/>
                <a:latin typeface="Arial Black"/>
                <a:ea typeface="Open Sans SemiBold" panose="020B0706030804020204" pitchFamily="34" charset="0"/>
                <a:cs typeface="Open Sans SemiBold" panose="020B0706030804020204" pitchFamily="34" charset="0"/>
              </a:rPr>
              <a:t>Operational adjustment priorities</a:t>
            </a:r>
          </a:p>
        </p:txBody>
      </p:sp>
      <p:sp>
        <p:nvSpPr>
          <p:cNvPr id="60" name="TextBox 59">
            <a:extLst>
              <a:ext uri="{FF2B5EF4-FFF2-40B4-BE49-F238E27FC236}">
                <a16:creationId xmlns:a16="http://schemas.microsoft.com/office/drawing/2014/main" id="{DD074817-8F0B-CB63-818A-E35DB0FBCEB6}"/>
              </a:ext>
            </a:extLst>
          </p:cNvPr>
          <p:cNvSpPr txBox="1"/>
          <p:nvPr/>
        </p:nvSpPr>
        <p:spPr>
          <a:xfrm>
            <a:off x="2868472" y="3274171"/>
            <a:ext cx="1808040" cy="89255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MY" sz="2600" b="0" i="0" u="none" strike="noStrike" kern="1200" cap="none" spc="0" normalizeH="0" baseline="0" noProof="0" dirty="0">
                <a:ln>
                  <a:noFill/>
                </a:ln>
                <a:solidFill>
                  <a:srgbClr val="FFFFFF"/>
                </a:solidFill>
                <a:effectLst/>
                <a:uLnTx/>
                <a:uFillTx/>
                <a:latin typeface="Arial"/>
                <a:ea typeface="+mn-ea"/>
                <a:cs typeface="+mn-cs"/>
              </a:rPr>
              <a:t>Quarter 2</a:t>
            </a:r>
          </a:p>
          <a:p>
            <a:pPr marL="0" marR="0" lvl="0" indent="0" algn="ctr" defTabSz="914400" rtl="0" eaLnBrk="1" fontAlgn="auto" latinLnBrk="0" hangingPunct="1">
              <a:lnSpc>
                <a:spcPct val="100000"/>
              </a:lnSpc>
              <a:spcBef>
                <a:spcPts val="0"/>
              </a:spcBef>
              <a:spcAft>
                <a:spcPts val="0"/>
              </a:spcAft>
              <a:buClrTx/>
              <a:buSzTx/>
              <a:buFontTx/>
              <a:buNone/>
              <a:tabLst/>
              <a:defRPr/>
            </a:pPr>
            <a:r>
              <a:rPr lang="en-MY" sz="2600" dirty="0">
                <a:solidFill>
                  <a:srgbClr val="FFFFFF"/>
                </a:solidFill>
                <a:latin typeface="Arial"/>
              </a:rPr>
              <a:t>Jan-Mar</a:t>
            </a:r>
            <a:endParaRPr kumimoji="0" lang="en-MY" sz="26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TextBox 9">
            <a:extLst>
              <a:ext uri="{FF2B5EF4-FFF2-40B4-BE49-F238E27FC236}">
                <a16:creationId xmlns:a16="http://schemas.microsoft.com/office/drawing/2014/main" id="{F1ACD1BC-8350-E3A8-C65B-5FA909D9D445}"/>
              </a:ext>
            </a:extLst>
          </p:cNvPr>
          <p:cNvSpPr txBox="1"/>
          <p:nvPr/>
        </p:nvSpPr>
        <p:spPr>
          <a:xfrm>
            <a:off x="2960248" y="4443641"/>
            <a:ext cx="1621482" cy="1754326"/>
          </a:xfrm>
          <a:prstGeom prst="rect">
            <a:avLst/>
          </a:prstGeom>
          <a:noFill/>
        </p:spPr>
        <p:txBody>
          <a:bodyPr wrap="square">
            <a:spAutoFit/>
          </a:bodyPr>
          <a:lstStyle/>
          <a:p>
            <a:pPr algn="ctr"/>
            <a:r>
              <a:rPr lang="en-MY" dirty="0">
                <a:solidFill>
                  <a:srgbClr val="012169"/>
                </a:solidFill>
              </a:rPr>
              <a:t>Quarter 2 allocation:</a:t>
            </a:r>
          </a:p>
          <a:p>
            <a:pPr algn="ctr"/>
            <a:r>
              <a:rPr lang="en-MY" dirty="0">
                <a:solidFill>
                  <a:srgbClr val="012169"/>
                </a:solidFill>
              </a:rPr>
              <a:t>1/4 in Jan</a:t>
            </a:r>
          </a:p>
          <a:p>
            <a:pPr algn="ctr"/>
            <a:endParaRPr lang="en-MY" dirty="0">
              <a:solidFill>
                <a:srgbClr val="012169"/>
              </a:solidFill>
            </a:endParaRPr>
          </a:p>
          <a:p>
            <a:pPr algn="ctr"/>
            <a:r>
              <a:rPr lang="en-MY" dirty="0">
                <a:solidFill>
                  <a:srgbClr val="012169"/>
                </a:solidFill>
              </a:rPr>
              <a:t>January reallocation</a:t>
            </a:r>
          </a:p>
        </p:txBody>
      </p:sp>
      <p:sp>
        <p:nvSpPr>
          <p:cNvPr id="5" name="Rectangle 4">
            <a:extLst>
              <a:ext uri="{FF2B5EF4-FFF2-40B4-BE49-F238E27FC236}">
                <a16:creationId xmlns:a16="http://schemas.microsoft.com/office/drawing/2014/main" id="{ECFDF36F-B1D0-0509-39C2-2A576520D0F0}"/>
              </a:ext>
              <a:ext uri="{C183D7F6-B498-43B3-948B-1728B52AA6E4}">
                <adec:decorative xmlns:adec="http://schemas.microsoft.com/office/drawing/2017/decorative" val="1"/>
              </a:ext>
            </a:extLst>
          </p:cNvPr>
          <p:cNvSpPr/>
          <p:nvPr/>
        </p:nvSpPr>
        <p:spPr>
          <a:xfrm>
            <a:off x="2908544" y="4385190"/>
            <a:ext cx="1724892" cy="1864110"/>
          </a:xfrm>
          <a:prstGeom prst="rect">
            <a:avLst/>
          </a:prstGeom>
          <a:solidFill>
            <a:schemeClr val="accent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solidFill>
                <a:srgbClr val="012169"/>
              </a:solidFill>
              <a:latin typeface="Arial"/>
            </a:endParaRPr>
          </a:p>
        </p:txBody>
      </p:sp>
      <p:sp>
        <p:nvSpPr>
          <p:cNvPr id="6" name="Rectangle 5">
            <a:extLst>
              <a:ext uri="{FF2B5EF4-FFF2-40B4-BE49-F238E27FC236}">
                <a16:creationId xmlns:a16="http://schemas.microsoft.com/office/drawing/2014/main" id="{554B59D7-9080-9144-FFE1-69F1363F9B45}"/>
              </a:ext>
              <a:ext uri="{C183D7F6-B498-43B3-948B-1728B52AA6E4}">
                <adec:decorative xmlns:adec="http://schemas.microsoft.com/office/drawing/2017/decorative" val="1"/>
              </a:ext>
            </a:extLst>
          </p:cNvPr>
          <p:cNvSpPr/>
          <p:nvPr/>
        </p:nvSpPr>
        <p:spPr>
          <a:xfrm>
            <a:off x="674251" y="4385190"/>
            <a:ext cx="1724892" cy="1864110"/>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solidFill>
                <a:srgbClr val="012169"/>
              </a:solidFill>
              <a:latin typeface="Arial"/>
            </a:endParaRPr>
          </a:p>
        </p:txBody>
      </p:sp>
      <p:sp>
        <p:nvSpPr>
          <p:cNvPr id="7" name="Rectangle 6">
            <a:extLst>
              <a:ext uri="{FF2B5EF4-FFF2-40B4-BE49-F238E27FC236}">
                <a16:creationId xmlns:a16="http://schemas.microsoft.com/office/drawing/2014/main" id="{4B9AF045-CEEC-7C76-866E-9127B0658277}"/>
              </a:ext>
              <a:ext uri="{C183D7F6-B498-43B3-948B-1728B52AA6E4}">
                <adec:decorative xmlns:adec="http://schemas.microsoft.com/office/drawing/2017/decorative" val="1"/>
              </a:ext>
            </a:extLst>
          </p:cNvPr>
          <p:cNvSpPr/>
          <p:nvPr/>
        </p:nvSpPr>
        <p:spPr>
          <a:xfrm>
            <a:off x="9726166" y="4387140"/>
            <a:ext cx="1692514" cy="1864110"/>
          </a:xfrm>
          <a:prstGeom prst="rect">
            <a:avLst/>
          </a:prstGeom>
          <a:solidFill>
            <a:schemeClr val="accent3">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solidFill>
                <a:srgbClr val="012169"/>
              </a:solidFill>
            </a:endParaRPr>
          </a:p>
        </p:txBody>
      </p:sp>
      <p:sp>
        <p:nvSpPr>
          <p:cNvPr id="8" name="Rectangle 7">
            <a:extLst>
              <a:ext uri="{FF2B5EF4-FFF2-40B4-BE49-F238E27FC236}">
                <a16:creationId xmlns:a16="http://schemas.microsoft.com/office/drawing/2014/main" id="{BF233A23-1647-2619-1170-89862736663A}"/>
              </a:ext>
              <a:ext uri="{C183D7F6-B498-43B3-948B-1728B52AA6E4}">
                <adec:decorative xmlns:adec="http://schemas.microsoft.com/office/drawing/2017/decorative" val="1"/>
              </a:ext>
            </a:extLst>
          </p:cNvPr>
          <p:cNvSpPr/>
          <p:nvPr/>
        </p:nvSpPr>
        <p:spPr>
          <a:xfrm>
            <a:off x="5249742" y="4385928"/>
            <a:ext cx="1692514" cy="1864110"/>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solidFill>
                <a:srgbClr val="012169"/>
              </a:solidFill>
              <a:latin typeface="Arial"/>
            </a:endParaRPr>
          </a:p>
        </p:txBody>
      </p:sp>
      <p:sp>
        <p:nvSpPr>
          <p:cNvPr id="9" name="Rectangle 8">
            <a:extLst>
              <a:ext uri="{FF2B5EF4-FFF2-40B4-BE49-F238E27FC236}">
                <a16:creationId xmlns:a16="http://schemas.microsoft.com/office/drawing/2014/main" id="{54377A1E-D6AC-A776-39A5-2F1853DEC4F4}"/>
              </a:ext>
              <a:ext uri="{C183D7F6-B498-43B3-948B-1728B52AA6E4}">
                <adec:decorative xmlns:adec="http://schemas.microsoft.com/office/drawing/2017/decorative" val="1"/>
              </a:ext>
            </a:extLst>
          </p:cNvPr>
          <p:cNvSpPr/>
          <p:nvPr/>
        </p:nvSpPr>
        <p:spPr>
          <a:xfrm>
            <a:off x="7494480" y="4385190"/>
            <a:ext cx="1692514" cy="1864110"/>
          </a:xfrm>
          <a:prstGeom prst="rect">
            <a:avLst/>
          </a:prstGeom>
          <a:solidFill>
            <a:schemeClr val="accent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solidFill>
                <a:srgbClr val="012169"/>
              </a:solidFill>
              <a:latin typeface="Arial"/>
            </a:endParaRPr>
          </a:p>
        </p:txBody>
      </p:sp>
      <p:cxnSp>
        <p:nvCxnSpPr>
          <p:cNvPr id="24" name="Straight Arrow Connector 23">
            <a:extLst>
              <a:ext uri="{FF2B5EF4-FFF2-40B4-BE49-F238E27FC236}">
                <a16:creationId xmlns:a16="http://schemas.microsoft.com/office/drawing/2014/main" id="{F92EC9A0-A320-6BCE-9021-3EAD0364C910}"/>
              </a:ext>
              <a:ext uri="{C183D7F6-B498-43B3-948B-1728B52AA6E4}">
                <adec:decorative xmlns:adec="http://schemas.microsoft.com/office/drawing/2017/decorative" val="1"/>
              </a:ext>
            </a:extLst>
          </p:cNvPr>
          <p:cNvCxnSpPr>
            <a:cxnSpLocks/>
            <a:stCxn id="59" idx="2"/>
            <a:endCxn id="56" idx="0"/>
          </p:cNvCxnSpPr>
          <p:nvPr/>
        </p:nvCxnSpPr>
        <p:spPr>
          <a:xfrm>
            <a:off x="3770990" y="2702156"/>
            <a:ext cx="0" cy="506889"/>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33" name="Straight Arrow Connector 32">
            <a:extLst>
              <a:ext uri="{FF2B5EF4-FFF2-40B4-BE49-F238E27FC236}">
                <a16:creationId xmlns:a16="http://schemas.microsoft.com/office/drawing/2014/main" id="{4629F23C-049E-F7E0-2DC2-BADFF4866A2B}"/>
              </a:ext>
              <a:ext uri="{C183D7F6-B498-43B3-948B-1728B52AA6E4}">
                <adec:decorative xmlns:adec="http://schemas.microsoft.com/office/drawing/2017/decorative" val="1"/>
              </a:ext>
            </a:extLst>
          </p:cNvPr>
          <p:cNvCxnSpPr>
            <a:cxnSpLocks/>
            <a:stCxn id="25" idx="2"/>
            <a:endCxn id="20" idx="0"/>
          </p:cNvCxnSpPr>
          <p:nvPr/>
        </p:nvCxnSpPr>
        <p:spPr>
          <a:xfrm flipH="1">
            <a:off x="6096000" y="2718506"/>
            <a:ext cx="1170005" cy="493482"/>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35" name="Straight Arrow Connector 34">
            <a:extLst>
              <a:ext uri="{FF2B5EF4-FFF2-40B4-BE49-F238E27FC236}">
                <a16:creationId xmlns:a16="http://schemas.microsoft.com/office/drawing/2014/main" id="{BA89B761-C820-E24E-42E1-821DE36A2A73}"/>
              </a:ext>
              <a:ext uri="{C183D7F6-B498-43B3-948B-1728B52AA6E4}">
                <adec:decorative xmlns:adec="http://schemas.microsoft.com/office/drawing/2017/decorative" val="1"/>
              </a:ext>
            </a:extLst>
          </p:cNvPr>
          <p:cNvCxnSpPr>
            <a:cxnSpLocks/>
            <a:stCxn id="25" idx="2"/>
            <a:endCxn id="57" idx="0"/>
          </p:cNvCxnSpPr>
          <p:nvPr/>
        </p:nvCxnSpPr>
        <p:spPr>
          <a:xfrm>
            <a:off x="7266005" y="2718506"/>
            <a:ext cx="1074733" cy="494028"/>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25" name="TextBox 24">
            <a:extLst>
              <a:ext uri="{FF2B5EF4-FFF2-40B4-BE49-F238E27FC236}">
                <a16:creationId xmlns:a16="http://schemas.microsoft.com/office/drawing/2014/main" id="{4FAC98A1-DD77-8058-C2CE-422A50C89BB6}"/>
              </a:ext>
            </a:extLst>
          </p:cNvPr>
          <p:cNvSpPr txBox="1"/>
          <p:nvPr/>
        </p:nvSpPr>
        <p:spPr>
          <a:xfrm>
            <a:off x="5826134" y="1425844"/>
            <a:ext cx="2879741" cy="129266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MY" sz="2600" b="0" i="0" u="none" strike="noStrike" kern="1200" cap="none" spc="0" normalizeH="0" baseline="0" noProof="0" dirty="0">
                <a:ln>
                  <a:noFill/>
                </a:ln>
                <a:solidFill>
                  <a:srgbClr val="012169"/>
                </a:solidFill>
                <a:effectLst/>
                <a:uLnTx/>
                <a:uFillTx/>
                <a:latin typeface="Arial Black"/>
                <a:ea typeface="Open Sans SemiBold" panose="020B0706030804020204" pitchFamily="34" charset="0"/>
                <a:cs typeface="Open Sans SemiBold" panose="020B0706030804020204" pitchFamily="34" charset="0"/>
              </a:rPr>
              <a:t>Request-based reallocation opportunities</a:t>
            </a:r>
          </a:p>
        </p:txBody>
      </p:sp>
      <p:sp>
        <p:nvSpPr>
          <p:cNvPr id="62" name="TextBox 61">
            <a:extLst>
              <a:ext uri="{FF2B5EF4-FFF2-40B4-BE49-F238E27FC236}">
                <a16:creationId xmlns:a16="http://schemas.microsoft.com/office/drawing/2014/main" id="{10D389F0-9A5D-6D07-6F23-AB3FE3712E2D}"/>
              </a:ext>
            </a:extLst>
          </p:cNvPr>
          <p:cNvSpPr txBox="1"/>
          <p:nvPr/>
        </p:nvSpPr>
        <p:spPr>
          <a:xfrm>
            <a:off x="5153967" y="3274171"/>
            <a:ext cx="1884065" cy="892552"/>
          </a:xfrm>
          <a:prstGeom prst="rect">
            <a:avLst/>
          </a:prstGeom>
          <a:noFill/>
        </p:spPr>
        <p:txBody>
          <a:bodyPr wrap="square">
            <a:spAutoFit/>
          </a:bodyPr>
          <a:lstStyle/>
          <a:p>
            <a:pPr lvl="0" algn="ctr">
              <a:defRPr/>
            </a:pPr>
            <a:r>
              <a:rPr lang="en-MY" sz="2600" dirty="0">
                <a:solidFill>
                  <a:srgbClr val="FFFFFF"/>
                </a:solidFill>
              </a:rPr>
              <a:t>Quarter 3</a:t>
            </a:r>
          </a:p>
          <a:p>
            <a:pPr lvl="0" algn="ctr">
              <a:defRPr/>
            </a:pPr>
            <a:r>
              <a:rPr lang="en-MY" sz="2600" dirty="0">
                <a:solidFill>
                  <a:srgbClr val="FFFFFF"/>
                </a:solidFill>
              </a:rPr>
              <a:t>Apr-Jun</a:t>
            </a:r>
          </a:p>
        </p:txBody>
      </p:sp>
      <p:sp>
        <p:nvSpPr>
          <p:cNvPr id="13" name="TextBox 12">
            <a:extLst>
              <a:ext uri="{FF2B5EF4-FFF2-40B4-BE49-F238E27FC236}">
                <a16:creationId xmlns:a16="http://schemas.microsoft.com/office/drawing/2014/main" id="{2ED98D9B-E8B9-9326-70A3-81ED6E9304CD}"/>
              </a:ext>
            </a:extLst>
          </p:cNvPr>
          <p:cNvSpPr txBox="1"/>
          <p:nvPr/>
        </p:nvSpPr>
        <p:spPr>
          <a:xfrm>
            <a:off x="5285258" y="4439692"/>
            <a:ext cx="1621482" cy="1769715"/>
          </a:xfrm>
          <a:prstGeom prst="rect">
            <a:avLst/>
          </a:prstGeom>
          <a:noFill/>
        </p:spPr>
        <p:txBody>
          <a:bodyPr wrap="square">
            <a:spAutoFit/>
          </a:bodyPr>
          <a:lstStyle/>
          <a:p>
            <a:pPr algn="ctr"/>
            <a:r>
              <a:rPr lang="en-MY" dirty="0">
                <a:solidFill>
                  <a:srgbClr val="012169"/>
                </a:solidFill>
              </a:rPr>
              <a:t>Quarter 3 allocation: </a:t>
            </a:r>
          </a:p>
          <a:p>
            <a:pPr algn="ctr"/>
            <a:r>
              <a:rPr lang="en-MY" dirty="0">
                <a:solidFill>
                  <a:srgbClr val="012169"/>
                </a:solidFill>
              </a:rPr>
              <a:t>1/4 in April</a:t>
            </a:r>
          </a:p>
          <a:p>
            <a:pPr algn="ctr"/>
            <a:endParaRPr lang="en-MY" dirty="0">
              <a:solidFill>
                <a:srgbClr val="012169"/>
              </a:solidFill>
            </a:endParaRPr>
          </a:p>
          <a:p>
            <a:pPr algn="ctr"/>
            <a:r>
              <a:rPr lang="en-MY" dirty="0">
                <a:solidFill>
                  <a:srgbClr val="012169"/>
                </a:solidFill>
              </a:rPr>
              <a:t>April reallocation</a:t>
            </a:r>
          </a:p>
          <a:p>
            <a:pPr algn="ctr"/>
            <a:r>
              <a:rPr lang="en-MY" sz="100" dirty="0">
                <a:solidFill>
                  <a:srgbClr val="FFFFFF"/>
                </a:solidFill>
              </a:rPr>
              <a:t>and</a:t>
            </a:r>
          </a:p>
        </p:txBody>
      </p:sp>
      <p:sp>
        <p:nvSpPr>
          <p:cNvPr id="27" name="TextBox 26">
            <a:extLst>
              <a:ext uri="{FF2B5EF4-FFF2-40B4-BE49-F238E27FC236}">
                <a16:creationId xmlns:a16="http://schemas.microsoft.com/office/drawing/2014/main" id="{122D08DE-4F70-5116-DCE5-470166B940A1}"/>
              </a:ext>
            </a:extLst>
          </p:cNvPr>
          <p:cNvSpPr txBox="1"/>
          <p:nvPr/>
        </p:nvSpPr>
        <p:spPr>
          <a:xfrm>
            <a:off x="7266004" y="3275290"/>
            <a:ext cx="2149466" cy="89255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MY" sz="2600" b="0" i="0" u="none" strike="noStrike" kern="1200" cap="none" spc="0" normalizeH="0" baseline="0" noProof="0" dirty="0">
                <a:ln>
                  <a:noFill/>
                </a:ln>
                <a:solidFill>
                  <a:srgbClr val="FFFFFF"/>
                </a:solidFill>
                <a:effectLst/>
                <a:uLnTx/>
                <a:uFillTx/>
                <a:latin typeface="Arial"/>
                <a:ea typeface="+mn-ea"/>
                <a:cs typeface="+mn-cs"/>
              </a:rPr>
              <a:t>Quarter 4</a:t>
            </a:r>
          </a:p>
          <a:p>
            <a:pPr marL="0" marR="0" lvl="0" indent="0" algn="ctr" defTabSz="914400" rtl="0" eaLnBrk="1" fontAlgn="auto" latinLnBrk="0" hangingPunct="1">
              <a:lnSpc>
                <a:spcPct val="100000"/>
              </a:lnSpc>
              <a:spcBef>
                <a:spcPts val="0"/>
              </a:spcBef>
              <a:spcAft>
                <a:spcPts val="0"/>
              </a:spcAft>
              <a:buClrTx/>
              <a:buSzTx/>
              <a:buFontTx/>
              <a:buNone/>
              <a:tabLst/>
              <a:defRPr/>
            </a:pPr>
            <a:r>
              <a:rPr lang="en-MY" sz="2600" dirty="0">
                <a:solidFill>
                  <a:srgbClr val="FFFFFF"/>
                </a:solidFill>
                <a:latin typeface="Arial"/>
              </a:rPr>
              <a:t>Jul-Sep</a:t>
            </a:r>
            <a:endParaRPr kumimoji="0" lang="en-MY" sz="2600" b="0" i="0" u="none" strike="noStrike" kern="1200" cap="none" spc="0" normalizeH="0" baseline="0" noProof="0" dirty="0">
              <a:ln>
                <a:noFill/>
              </a:ln>
              <a:solidFill>
                <a:srgbClr val="FFFFFF"/>
              </a:solidFill>
              <a:effectLst/>
              <a:uLnTx/>
              <a:uFillTx/>
              <a:latin typeface="Arial"/>
              <a:ea typeface="+mn-ea"/>
              <a:cs typeface="+mn-cs"/>
            </a:endParaRPr>
          </a:p>
        </p:txBody>
      </p:sp>
      <p:sp>
        <p:nvSpPr>
          <p:cNvPr id="18" name="TextBox 17">
            <a:extLst>
              <a:ext uri="{FF2B5EF4-FFF2-40B4-BE49-F238E27FC236}">
                <a16:creationId xmlns:a16="http://schemas.microsoft.com/office/drawing/2014/main" id="{C9446D38-BE8A-4CE4-E268-912D6F5B61FB}"/>
              </a:ext>
            </a:extLst>
          </p:cNvPr>
          <p:cNvSpPr txBox="1"/>
          <p:nvPr/>
        </p:nvSpPr>
        <p:spPr>
          <a:xfrm>
            <a:off x="7519109" y="4439620"/>
            <a:ext cx="1621482" cy="1754326"/>
          </a:xfrm>
          <a:prstGeom prst="rect">
            <a:avLst/>
          </a:prstGeom>
          <a:noFill/>
        </p:spPr>
        <p:txBody>
          <a:bodyPr wrap="square">
            <a:spAutoFit/>
          </a:bodyPr>
          <a:lstStyle/>
          <a:p>
            <a:pPr algn="ctr"/>
            <a:r>
              <a:rPr lang="en-MY" dirty="0">
                <a:solidFill>
                  <a:srgbClr val="012169"/>
                </a:solidFill>
              </a:rPr>
              <a:t>Quarter 4 allocation: </a:t>
            </a:r>
          </a:p>
          <a:p>
            <a:pPr algn="ctr"/>
            <a:r>
              <a:rPr lang="en-MY" dirty="0">
                <a:solidFill>
                  <a:srgbClr val="012169"/>
                </a:solidFill>
              </a:rPr>
              <a:t>1/4 in July</a:t>
            </a:r>
          </a:p>
          <a:p>
            <a:pPr algn="ctr"/>
            <a:endParaRPr lang="en-MY" dirty="0">
              <a:solidFill>
                <a:srgbClr val="012169"/>
              </a:solidFill>
            </a:endParaRPr>
          </a:p>
          <a:p>
            <a:pPr algn="ctr"/>
            <a:r>
              <a:rPr lang="en-MY" dirty="0">
                <a:solidFill>
                  <a:srgbClr val="012169"/>
                </a:solidFill>
              </a:rPr>
              <a:t>July reallocation</a:t>
            </a:r>
            <a:endParaRPr lang="en-MY" dirty="0">
              <a:solidFill>
                <a:srgbClr val="012169"/>
              </a:solidFill>
              <a:latin typeface="Arial"/>
            </a:endParaRPr>
          </a:p>
        </p:txBody>
      </p:sp>
      <p:sp>
        <p:nvSpPr>
          <p:cNvPr id="53" name="TextBox 52">
            <a:extLst>
              <a:ext uri="{FF2B5EF4-FFF2-40B4-BE49-F238E27FC236}">
                <a16:creationId xmlns:a16="http://schemas.microsoft.com/office/drawing/2014/main" id="{D4F3DF9F-6A83-56B0-7651-FEDDA4673757}"/>
              </a:ext>
            </a:extLst>
          </p:cNvPr>
          <p:cNvSpPr txBox="1"/>
          <p:nvPr/>
        </p:nvSpPr>
        <p:spPr>
          <a:xfrm>
            <a:off x="9938956" y="3430950"/>
            <a:ext cx="1266934" cy="492443"/>
          </a:xfrm>
          <a:prstGeom prst="rect">
            <a:avLst/>
          </a:prstGeom>
          <a:noFill/>
        </p:spPr>
        <p:txBody>
          <a:bodyPr wrap="square">
            <a:spAutoFit/>
          </a:bodyPr>
          <a:lstStyle/>
          <a:p>
            <a:pPr lvl="0" algn="ctr">
              <a:defRPr/>
            </a:pPr>
            <a:r>
              <a:rPr lang="en-MY" sz="2600" dirty="0">
                <a:solidFill>
                  <a:srgbClr val="FFFFFF"/>
                </a:solidFill>
              </a:rPr>
              <a:t>August</a:t>
            </a:r>
          </a:p>
        </p:txBody>
      </p:sp>
      <p:sp>
        <p:nvSpPr>
          <p:cNvPr id="21" name="TextBox 20">
            <a:extLst>
              <a:ext uri="{FF2B5EF4-FFF2-40B4-BE49-F238E27FC236}">
                <a16:creationId xmlns:a16="http://schemas.microsoft.com/office/drawing/2014/main" id="{3C298B61-90A2-3939-DB68-D561D0E345E3}"/>
              </a:ext>
            </a:extLst>
          </p:cNvPr>
          <p:cNvSpPr txBox="1"/>
          <p:nvPr/>
        </p:nvSpPr>
        <p:spPr>
          <a:xfrm>
            <a:off x="9805558" y="4716618"/>
            <a:ext cx="1533730" cy="1200329"/>
          </a:xfrm>
          <a:prstGeom prst="rect">
            <a:avLst/>
          </a:prstGeom>
          <a:noFill/>
        </p:spPr>
        <p:txBody>
          <a:bodyPr wrap="square">
            <a:spAutoFit/>
          </a:bodyPr>
          <a:lstStyle/>
          <a:p>
            <a:pPr algn="ctr"/>
            <a:r>
              <a:rPr lang="en-MY" dirty="0">
                <a:solidFill>
                  <a:srgbClr val="012169"/>
                </a:solidFill>
              </a:rPr>
              <a:t>Build a funding formula for next year</a:t>
            </a:r>
          </a:p>
        </p:txBody>
      </p:sp>
    </p:spTree>
    <p:extLst>
      <p:ext uri="{BB962C8B-B14F-4D97-AF65-F5344CB8AC3E}">
        <p14:creationId xmlns:p14="http://schemas.microsoft.com/office/powerpoint/2010/main" val="16523327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95E7A-FD72-49A9-A9CA-CC3F56E52C58}"/>
              </a:ext>
            </a:extLst>
          </p:cNvPr>
          <p:cNvSpPr>
            <a:spLocks noGrp="1"/>
          </p:cNvSpPr>
          <p:nvPr>
            <p:ph type="title" idx="4294967295"/>
          </p:nvPr>
        </p:nvSpPr>
        <p:spPr>
          <a:xfrm>
            <a:off x="0" y="371475"/>
            <a:ext cx="12192000" cy="887413"/>
          </a:xfrm>
          <a:prstGeom prst="rect">
            <a:avLst/>
          </a:prstGeom>
        </p:spPr>
        <p:txBody>
          <a:bodyPr>
            <a:normAutofit/>
          </a:bodyPr>
          <a:lstStyle/>
          <a:p>
            <a:pPr algn="ctr"/>
            <a:r>
              <a:rPr lang="en-MY" sz="3600" dirty="0"/>
              <a:t>LA budget process</a:t>
            </a:r>
          </a:p>
        </p:txBody>
      </p:sp>
      <p:sp>
        <p:nvSpPr>
          <p:cNvPr id="114" name="Rectangle: Top Corners Rounded 113">
            <a:extLst>
              <a:ext uri="{FF2B5EF4-FFF2-40B4-BE49-F238E27FC236}">
                <a16:creationId xmlns:a16="http://schemas.microsoft.com/office/drawing/2014/main" id="{5B858BE1-9BB6-4A41-80DA-EE467E55A405}"/>
              </a:ext>
            </a:extLst>
          </p:cNvPr>
          <p:cNvSpPr/>
          <p:nvPr/>
        </p:nvSpPr>
        <p:spPr>
          <a:xfrm>
            <a:off x="762000" y="1885221"/>
            <a:ext cx="2438400" cy="573608"/>
          </a:xfrm>
          <a:prstGeom prst="round2Same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2600" dirty="0">
                <a:solidFill>
                  <a:schemeClr val="bg1"/>
                </a:solidFill>
                <a:latin typeface="+mj-lt"/>
              </a:rPr>
              <a:t>Step 01</a:t>
            </a:r>
          </a:p>
        </p:txBody>
      </p:sp>
      <p:sp>
        <p:nvSpPr>
          <p:cNvPr id="5" name="Rectangle 4">
            <a:extLst>
              <a:ext uri="{FF2B5EF4-FFF2-40B4-BE49-F238E27FC236}">
                <a16:creationId xmlns:a16="http://schemas.microsoft.com/office/drawing/2014/main" id="{6B7F02ED-CA1E-47C6-B393-B93733F76B8B}"/>
              </a:ext>
            </a:extLst>
          </p:cNvPr>
          <p:cNvSpPr/>
          <p:nvPr/>
        </p:nvSpPr>
        <p:spPr>
          <a:xfrm>
            <a:off x="762000" y="2458829"/>
            <a:ext cx="2438400" cy="3924042"/>
          </a:xfrm>
          <a:prstGeom prst="rect">
            <a:avLst/>
          </a:prstGeom>
          <a:solidFill>
            <a:schemeClr val="bg1">
              <a:lumMod val="7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MY" sz="2800" dirty="0">
                <a:solidFill>
                  <a:schemeClr val="tx1"/>
                </a:solidFill>
              </a:rPr>
              <a:t>Average the </a:t>
            </a:r>
            <a:r>
              <a:rPr lang="en-US" sz="2800" dirty="0">
                <a:solidFill>
                  <a:schemeClr val="tx1"/>
                </a:solidFill>
              </a:rPr>
              <a:t>prior year’s budget and the current year’s projected budget.</a:t>
            </a:r>
            <a:endParaRPr lang="en-MY" sz="2800" dirty="0">
              <a:solidFill>
                <a:schemeClr val="tx1"/>
              </a:solidFill>
            </a:endParaRPr>
          </a:p>
        </p:txBody>
      </p:sp>
      <p:sp>
        <p:nvSpPr>
          <p:cNvPr id="31" name="Rectangle: Top Corners Rounded 30">
            <a:extLst>
              <a:ext uri="{FF2B5EF4-FFF2-40B4-BE49-F238E27FC236}">
                <a16:creationId xmlns:a16="http://schemas.microsoft.com/office/drawing/2014/main" id="{B01A0E02-14A4-447E-A894-64024FE21F31}"/>
              </a:ext>
            </a:extLst>
          </p:cNvPr>
          <p:cNvSpPr/>
          <p:nvPr/>
        </p:nvSpPr>
        <p:spPr>
          <a:xfrm>
            <a:off x="3520440" y="1885221"/>
            <a:ext cx="2438400" cy="573608"/>
          </a:xfrm>
          <a:prstGeom prst="round2Same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2600" dirty="0">
                <a:solidFill>
                  <a:schemeClr val="bg1"/>
                </a:solidFill>
                <a:latin typeface="+mj-lt"/>
              </a:rPr>
              <a:t>Step 02</a:t>
            </a:r>
          </a:p>
        </p:txBody>
      </p:sp>
      <p:sp>
        <p:nvSpPr>
          <p:cNvPr id="30" name="Rectangle 29">
            <a:extLst>
              <a:ext uri="{FF2B5EF4-FFF2-40B4-BE49-F238E27FC236}">
                <a16:creationId xmlns:a16="http://schemas.microsoft.com/office/drawing/2014/main" id="{95EB7C54-FB97-4E7D-B9B9-2E6E5DDE4957}"/>
              </a:ext>
            </a:extLst>
          </p:cNvPr>
          <p:cNvSpPr/>
          <p:nvPr/>
        </p:nvSpPr>
        <p:spPr>
          <a:xfrm>
            <a:off x="3520440" y="2458829"/>
            <a:ext cx="2438400" cy="3924042"/>
          </a:xfrm>
          <a:prstGeom prst="rect">
            <a:avLst/>
          </a:prstGeom>
          <a:solidFill>
            <a:schemeClr val="bg1">
              <a:lumMod val="7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9063"/>
            <a:r>
              <a:rPr lang="en-US" sz="2800" dirty="0"/>
              <a:t>Calculate the April 1 to March 31 actual annual caseload. </a:t>
            </a:r>
          </a:p>
          <a:p>
            <a:pPr marL="119063"/>
            <a:endParaRPr lang="en-US" sz="2800" dirty="0"/>
          </a:p>
          <a:p>
            <a:pPr marL="285750" indent="-285750">
              <a:buFont typeface="Arial" panose="020B0604020202020204" pitchFamily="34" charset="0"/>
              <a:buChar char="•"/>
            </a:pPr>
            <a:endParaRPr lang="en-MY" sz="2600" dirty="0">
              <a:solidFill>
                <a:schemeClr val="tx1"/>
              </a:solidFill>
            </a:endParaRPr>
          </a:p>
        </p:txBody>
      </p:sp>
      <p:sp>
        <p:nvSpPr>
          <p:cNvPr id="33" name="Rectangle: Top Corners Rounded 32">
            <a:extLst>
              <a:ext uri="{FF2B5EF4-FFF2-40B4-BE49-F238E27FC236}">
                <a16:creationId xmlns:a16="http://schemas.microsoft.com/office/drawing/2014/main" id="{5D21E016-64CF-461D-A9CD-F28398038440}"/>
              </a:ext>
            </a:extLst>
          </p:cNvPr>
          <p:cNvSpPr/>
          <p:nvPr/>
        </p:nvSpPr>
        <p:spPr>
          <a:xfrm>
            <a:off x="6278880" y="1885221"/>
            <a:ext cx="2438400" cy="573608"/>
          </a:xfrm>
          <a:prstGeom prst="round2Same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2600">
                <a:solidFill>
                  <a:schemeClr val="bg1"/>
                </a:solidFill>
                <a:latin typeface="+mj-lt"/>
              </a:rPr>
              <a:t>Step 03</a:t>
            </a:r>
          </a:p>
        </p:txBody>
      </p:sp>
      <p:sp>
        <p:nvSpPr>
          <p:cNvPr id="32" name="Rectangle 31">
            <a:extLst>
              <a:ext uri="{FF2B5EF4-FFF2-40B4-BE49-F238E27FC236}">
                <a16:creationId xmlns:a16="http://schemas.microsoft.com/office/drawing/2014/main" id="{83CEE78E-A497-4D55-A21E-BE4F38DA404B}"/>
              </a:ext>
            </a:extLst>
          </p:cNvPr>
          <p:cNvSpPr/>
          <p:nvPr/>
        </p:nvSpPr>
        <p:spPr>
          <a:xfrm>
            <a:off x="6278880" y="2458829"/>
            <a:ext cx="2438400" cy="3924042"/>
          </a:xfrm>
          <a:prstGeom prst="rect">
            <a:avLst/>
          </a:prstGeom>
          <a:solidFill>
            <a:schemeClr val="bg1">
              <a:lumMod val="7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MY" sz="2800" dirty="0">
                <a:solidFill>
                  <a:schemeClr val="tx1"/>
                </a:solidFill>
              </a:rPr>
              <a:t>Use the RPP to apply a tiered budget adjustment.</a:t>
            </a:r>
          </a:p>
          <a:p>
            <a:pPr marL="174625"/>
            <a:endParaRPr lang="en-MY" sz="2800" dirty="0">
              <a:solidFill>
                <a:schemeClr val="tx1"/>
              </a:solidFill>
            </a:endParaRPr>
          </a:p>
          <a:p>
            <a:pPr marL="285750" indent="-285750">
              <a:buFont typeface="Arial" panose="020B0604020202020204" pitchFamily="34" charset="0"/>
              <a:buChar char="•"/>
            </a:pPr>
            <a:endParaRPr lang="en-MY" sz="2800" dirty="0">
              <a:solidFill>
                <a:schemeClr val="tx1"/>
              </a:solidFill>
            </a:endParaRPr>
          </a:p>
        </p:txBody>
      </p:sp>
      <p:sp>
        <p:nvSpPr>
          <p:cNvPr id="35" name="Rectangle: Top Corners Rounded 34">
            <a:extLst>
              <a:ext uri="{FF2B5EF4-FFF2-40B4-BE49-F238E27FC236}">
                <a16:creationId xmlns:a16="http://schemas.microsoft.com/office/drawing/2014/main" id="{137C66AE-E222-4E88-8ADB-077BB70D6FF6}"/>
              </a:ext>
            </a:extLst>
          </p:cNvPr>
          <p:cNvSpPr/>
          <p:nvPr/>
        </p:nvSpPr>
        <p:spPr>
          <a:xfrm>
            <a:off x="9037320" y="1885221"/>
            <a:ext cx="2438400" cy="573608"/>
          </a:xfrm>
          <a:prstGeom prst="round2Same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2600">
                <a:solidFill>
                  <a:schemeClr val="bg1"/>
                </a:solidFill>
                <a:latin typeface="+mj-lt"/>
              </a:rPr>
              <a:t>Step 04</a:t>
            </a:r>
          </a:p>
        </p:txBody>
      </p:sp>
      <p:sp>
        <p:nvSpPr>
          <p:cNvPr id="34" name="Rectangle 33">
            <a:extLst>
              <a:ext uri="{FF2B5EF4-FFF2-40B4-BE49-F238E27FC236}">
                <a16:creationId xmlns:a16="http://schemas.microsoft.com/office/drawing/2014/main" id="{D0682CEC-2AC4-45A0-A083-2FB707A69577}"/>
              </a:ext>
            </a:extLst>
          </p:cNvPr>
          <p:cNvSpPr/>
          <p:nvPr/>
        </p:nvSpPr>
        <p:spPr>
          <a:xfrm>
            <a:off x="9037320" y="2437151"/>
            <a:ext cx="2438400" cy="3924042"/>
          </a:xfrm>
          <a:prstGeom prst="rect">
            <a:avLst/>
          </a:prstGeom>
          <a:solidFill>
            <a:schemeClr val="bg1">
              <a:lumMod val="7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2575"/>
            <a:r>
              <a:rPr lang="en-MY" sz="2800" dirty="0">
                <a:solidFill>
                  <a:schemeClr val="tx1"/>
                </a:solidFill>
              </a:rPr>
              <a:t>Cap LA budgets at $50 RPP.</a:t>
            </a:r>
          </a:p>
          <a:p>
            <a:pPr marL="285750" indent="-285750">
              <a:buFont typeface="Arial" panose="020B0604020202020204" pitchFamily="34" charset="0"/>
              <a:buChar char="•"/>
            </a:pPr>
            <a:endParaRPr lang="en-MY" sz="2800" dirty="0">
              <a:solidFill>
                <a:schemeClr val="tx1"/>
              </a:solidFill>
            </a:endParaRPr>
          </a:p>
          <a:p>
            <a:pPr marL="285750" indent="-285750">
              <a:buFont typeface="Arial" panose="020B0604020202020204" pitchFamily="34" charset="0"/>
              <a:buChar char="•"/>
            </a:pPr>
            <a:endParaRPr lang="en-MY" sz="2800" dirty="0">
              <a:solidFill>
                <a:schemeClr val="tx1"/>
              </a:solidFill>
            </a:endParaRPr>
          </a:p>
          <a:p>
            <a:pPr marL="285750" indent="-285750">
              <a:buFont typeface="Arial" panose="020B0604020202020204" pitchFamily="34" charset="0"/>
              <a:buChar char="•"/>
            </a:pPr>
            <a:endParaRPr lang="en-MY" sz="2800" dirty="0">
              <a:solidFill>
                <a:schemeClr val="tx1"/>
              </a:solidFill>
            </a:endParaRPr>
          </a:p>
          <a:p>
            <a:pPr marL="285750" indent="-285750">
              <a:buFont typeface="Arial" panose="020B0604020202020204" pitchFamily="34" charset="0"/>
              <a:buChar char="•"/>
            </a:pPr>
            <a:endParaRPr lang="en-MY" sz="2800" dirty="0">
              <a:solidFill>
                <a:schemeClr val="tx1"/>
              </a:solidFill>
            </a:endParaRPr>
          </a:p>
        </p:txBody>
      </p:sp>
      <p:pic>
        <p:nvPicPr>
          <p:cNvPr id="4" name="Picture 3">
            <a:extLst>
              <a:ext uri="{FF2B5EF4-FFF2-40B4-BE49-F238E27FC236}">
                <a16:creationId xmlns:a16="http://schemas.microsoft.com/office/drawing/2014/main" id="{A983140F-83E5-E72C-3C74-2781B3AEAB47}"/>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94081" y="629556"/>
            <a:ext cx="614390" cy="614390"/>
          </a:xfrm>
          <a:prstGeom prst="rect">
            <a:avLst/>
          </a:prstGeom>
        </p:spPr>
      </p:pic>
      <p:sp>
        <p:nvSpPr>
          <p:cNvPr id="6" name="Rectangle 5">
            <a:extLst>
              <a:ext uri="{FF2B5EF4-FFF2-40B4-BE49-F238E27FC236}">
                <a16:creationId xmlns:a16="http://schemas.microsoft.com/office/drawing/2014/main" id="{D3C9E5E1-4B72-9AC8-3885-1E91F5C536D1}"/>
              </a:ext>
              <a:ext uri="{C183D7F6-B498-43B3-948B-1728B52AA6E4}">
                <adec:decorative xmlns:adec="http://schemas.microsoft.com/office/drawing/2017/decorative" val="1"/>
              </a:ext>
            </a:extLst>
          </p:cNvPr>
          <p:cNvSpPr/>
          <p:nvPr/>
        </p:nvSpPr>
        <p:spPr>
          <a:xfrm>
            <a:off x="0" y="6547038"/>
            <a:ext cx="12192000" cy="319839"/>
          </a:xfrm>
          <a:prstGeom prst="rect">
            <a:avLst/>
          </a:prstGeom>
          <a:gradFill flip="none" rotWithShape="1">
            <a:gsLst>
              <a:gs pos="100000">
                <a:schemeClr val="tx1"/>
              </a:gs>
              <a:gs pos="0">
                <a:schemeClr val="accent2"/>
              </a:gs>
            </a:gsLst>
            <a:lin ang="6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7" name="Rectangle 6">
            <a:extLst>
              <a:ext uri="{FF2B5EF4-FFF2-40B4-BE49-F238E27FC236}">
                <a16:creationId xmlns:a16="http://schemas.microsoft.com/office/drawing/2014/main" id="{48DBE908-C372-4FC3-8717-9E448483A610}"/>
              </a:ext>
              <a:ext uri="{C183D7F6-B498-43B3-948B-1728B52AA6E4}">
                <adec:decorative xmlns:adec="http://schemas.microsoft.com/office/drawing/2017/decorative" val="1"/>
              </a:ext>
            </a:extLst>
          </p:cNvPr>
          <p:cNvSpPr/>
          <p:nvPr/>
        </p:nvSpPr>
        <p:spPr>
          <a:xfrm>
            <a:off x="0" y="6486272"/>
            <a:ext cx="12192000" cy="596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pic>
        <p:nvPicPr>
          <p:cNvPr id="8" name="Picture 7">
            <a:extLst>
              <a:ext uri="{FF2B5EF4-FFF2-40B4-BE49-F238E27FC236}">
                <a16:creationId xmlns:a16="http://schemas.microsoft.com/office/drawing/2014/main" id="{AD1B2475-84C0-CD66-F2C5-C3D9868A57BD}"/>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1054" y="629556"/>
            <a:ext cx="656865" cy="665470"/>
          </a:xfrm>
          <a:prstGeom prst="rect">
            <a:avLst/>
          </a:prstGeom>
        </p:spPr>
      </p:pic>
    </p:spTree>
    <p:extLst>
      <p:ext uri="{BB962C8B-B14F-4D97-AF65-F5344CB8AC3E}">
        <p14:creationId xmlns:p14="http://schemas.microsoft.com/office/powerpoint/2010/main" val="13709155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66D996-9449-CF70-9902-145E560ED67E}"/>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80C74FE0-D475-37AA-2219-124E6E387E55}"/>
              </a:ext>
            </a:extLst>
          </p:cNvPr>
          <p:cNvSpPr txBox="1">
            <a:spLocks noGrp="1"/>
          </p:cNvSpPr>
          <p:nvPr>
            <p:ph type="title" idx="4294967295"/>
          </p:nvPr>
        </p:nvSpPr>
        <p:spPr>
          <a:xfrm>
            <a:off x="0" y="515938"/>
            <a:ext cx="12192000" cy="67786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3600" b="0" i="0" u="none" strike="noStrike" kern="1200" cap="none" spc="0" normalizeH="0" baseline="0" noProof="0" dirty="0">
                <a:ln>
                  <a:noFill/>
                </a:ln>
                <a:solidFill>
                  <a:schemeClr val="tx1"/>
                </a:solidFill>
                <a:effectLst/>
                <a:uLnTx/>
                <a:uFillTx/>
                <a:latin typeface="Arial Black" panose="020B0A04020102020204" pitchFamily="34" charset="0"/>
                <a:ea typeface="+mj-ea"/>
                <a:cs typeface="+mj-cs"/>
              </a:rPr>
              <a:t>In-kind reimbursement</a:t>
            </a:r>
          </a:p>
        </p:txBody>
      </p:sp>
      <p:sp>
        <p:nvSpPr>
          <p:cNvPr id="7" name="Subtitle 2">
            <a:extLst>
              <a:ext uri="{FF2B5EF4-FFF2-40B4-BE49-F238E27FC236}">
                <a16:creationId xmlns:a16="http://schemas.microsoft.com/office/drawing/2014/main" id="{2CD70F4A-3FEC-39CD-611F-60D0476035F4}"/>
              </a:ext>
            </a:extLst>
          </p:cNvPr>
          <p:cNvSpPr txBox="1">
            <a:spLocks/>
          </p:cNvSpPr>
          <p:nvPr/>
        </p:nvSpPr>
        <p:spPr>
          <a:xfrm>
            <a:off x="1524000" y="1051062"/>
            <a:ext cx="9144000" cy="4365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MY" sz="2600" dirty="0">
                <a:latin typeface="Arial" panose="020B0604020202020204" pitchFamily="34" charset="0"/>
                <a:cs typeface="Arial" panose="020B0604020202020204" pitchFamily="34" charset="0"/>
              </a:rPr>
              <a:t>WIC expenses above the initial budget</a:t>
            </a:r>
          </a:p>
        </p:txBody>
      </p:sp>
      <p:sp>
        <p:nvSpPr>
          <p:cNvPr id="11" name="TextBox 3">
            <a:extLst>
              <a:ext uri="{FF2B5EF4-FFF2-40B4-BE49-F238E27FC236}">
                <a16:creationId xmlns:a16="http://schemas.microsoft.com/office/drawing/2014/main" id="{884CDBB3-C913-2695-8E59-00EA64270DC8}"/>
              </a:ext>
            </a:extLst>
          </p:cNvPr>
          <p:cNvSpPr txBox="1"/>
          <p:nvPr/>
        </p:nvSpPr>
        <p:spPr>
          <a:xfrm>
            <a:off x="938213" y="1694718"/>
            <a:ext cx="10515599" cy="4093428"/>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fontAlgn="base">
              <a:buFont typeface="Arial" panose="020B0604020202020204" pitchFamily="34" charset="0"/>
              <a:buChar char="•"/>
            </a:pPr>
            <a:r>
              <a:rPr lang="en-US" sz="2600" dirty="0">
                <a:latin typeface="Arial" panose="020B0604020202020204" pitchFamily="34" charset="0"/>
                <a:cs typeface="Arial" panose="020B0604020202020204" pitchFamily="34" charset="0"/>
              </a:rPr>
              <a:t>LAs document all allowable WIC program costs.</a:t>
            </a:r>
          </a:p>
          <a:p>
            <a:pPr marL="742950" lvl="1" indent="-285750" fontAlgn="base">
              <a:buFont typeface="Arial" panose="020B0604020202020204" pitchFamily="34" charset="0"/>
              <a:buChar char="•"/>
            </a:pPr>
            <a:r>
              <a:rPr lang="en-US" sz="2600" dirty="0">
                <a:latin typeface="Arial" panose="020B0604020202020204" pitchFamily="34" charset="0"/>
                <a:cs typeface="Arial" panose="020B0604020202020204" pitchFamily="34" charset="0"/>
              </a:rPr>
              <a:t>If the cost is covered by the initial budget, it is claimed as an expense.</a:t>
            </a:r>
          </a:p>
          <a:p>
            <a:pPr marL="742950" lvl="1" indent="-285750" fontAlgn="base">
              <a:buFont typeface="Arial" panose="020B0604020202020204" pitchFamily="34" charset="0"/>
              <a:buChar char="•"/>
            </a:pPr>
            <a:r>
              <a:rPr lang="en-US" sz="2600" dirty="0">
                <a:latin typeface="Arial" panose="020B0604020202020204" pitchFamily="34" charset="0"/>
                <a:cs typeface="Arial" panose="020B0604020202020204" pitchFamily="34" charset="0"/>
              </a:rPr>
              <a:t>If the cost is paid from a non-WIC source or not in the original budget, it is documented as in-kind in the claim.</a:t>
            </a:r>
          </a:p>
          <a:p>
            <a:pPr marL="285750" indent="-285750" fontAlgn="base">
              <a:buFont typeface="Arial" panose="020B0604020202020204" pitchFamily="34" charset="0"/>
              <a:buChar char="•"/>
            </a:pPr>
            <a:r>
              <a:rPr lang="en-US" sz="2600" dirty="0">
                <a:latin typeface="Arial" panose="020B0604020202020204" pitchFamily="34" charset="0"/>
                <a:cs typeface="Arial" panose="020B0604020202020204" pitchFamily="34" charset="0"/>
              </a:rPr>
              <a:t>If additional federal funds are received, the SA may reimburse weighted portions of approved, documented, necessary WIC-allowable in-kind expenditures paid by non-WIC sources.</a:t>
            </a:r>
          </a:p>
          <a:p>
            <a:pPr marL="285750" indent="-285750" fontAlgn="base">
              <a:buFont typeface="Arial" panose="020B0604020202020204" pitchFamily="34" charset="0"/>
              <a:buChar char="•"/>
            </a:pPr>
            <a:r>
              <a:rPr lang="en-US" sz="2600" dirty="0">
                <a:latin typeface="Arial" panose="020B0604020202020204" pitchFamily="34" charset="0"/>
                <a:cs typeface="Arial" panose="020B0604020202020204" pitchFamily="34" charset="0"/>
              </a:rPr>
              <a:t>The in-kind reimbursement process is initiated by the SA. No contract amendment is required. </a:t>
            </a:r>
          </a:p>
        </p:txBody>
      </p:sp>
      <p:pic>
        <p:nvPicPr>
          <p:cNvPr id="13" name="Picture 12">
            <a:extLst>
              <a:ext uri="{FF2B5EF4-FFF2-40B4-BE49-F238E27FC236}">
                <a16:creationId xmlns:a16="http://schemas.microsoft.com/office/drawing/2014/main" id="{452ECD91-FB8D-662C-D38C-C8AADEA47AB9}"/>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46605" y="371728"/>
            <a:ext cx="614390" cy="614390"/>
          </a:xfrm>
          <a:prstGeom prst="rect">
            <a:avLst/>
          </a:prstGeom>
        </p:spPr>
      </p:pic>
      <p:sp>
        <p:nvSpPr>
          <p:cNvPr id="14" name="Rectangle 13">
            <a:extLst>
              <a:ext uri="{FF2B5EF4-FFF2-40B4-BE49-F238E27FC236}">
                <a16:creationId xmlns:a16="http://schemas.microsoft.com/office/drawing/2014/main" id="{489F1B70-FFCA-ADB2-F497-116EDC3D2CFD}"/>
              </a:ext>
              <a:ext uri="{C183D7F6-B498-43B3-948B-1728B52AA6E4}">
                <adec:decorative xmlns:adec="http://schemas.microsoft.com/office/drawing/2017/decorative" val="1"/>
              </a:ext>
            </a:extLst>
          </p:cNvPr>
          <p:cNvSpPr/>
          <p:nvPr/>
        </p:nvSpPr>
        <p:spPr>
          <a:xfrm>
            <a:off x="0" y="6547038"/>
            <a:ext cx="12192000" cy="319839"/>
          </a:xfrm>
          <a:prstGeom prst="rect">
            <a:avLst/>
          </a:prstGeom>
          <a:gradFill flip="none" rotWithShape="1">
            <a:gsLst>
              <a:gs pos="100000">
                <a:schemeClr val="tx1"/>
              </a:gs>
              <a:gs pos="0">
                <a:schemeClr val="accent2"/>
              </a:gs>
            </a:gsLst>
            <a:lin ang="6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15" name="Rectangle 14">
            <a:extLst>
              <a:ext uri="{FF2B5EF4-FFF2-40B4-BE49-F238E27FC236}">
                <a16:creationId xmlns:a16="http://schemas.microsoft.com/office/drawing/2014/main" id="{423C4A5D-27EE-B41A-5D9A-10FECB21C191}"/>
              </a:ext>
              <a:ext uri="{C183D7F6-B498-43B3-948B-1728B52AA6E4}">
                <adec:decorative xmlns:adec="http://schemas.microsoft.com/office/drawing/2017/decorative" val="1"/>
              </a:ext>
            </a:extLst>
          </p:cNvPr>
          <p:cNvSpPr/>
          <p:nvPr/>
        </p:nvSpPr>
        <p:spPr>
          <a:xfrm>
            <a:off x="0" y="6495699"/>
            <a:ext cx="12192000" cy="596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pic>
        <p:nvPicPr>
          <p:cNvPr id="2" name="Picture 1">
            <a:extLst>
              <a:ext uri="{FF2B5EF4-FFF2-40B4-BE49-F238E27FC236}">
                <a16:creationId xmlns:a16="http://schemas.microsoft.com/office/drawing/2014/main" id="{60D3A024-AD4E-2232-7704-7AC99039E525}"/>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2359" y="346188"/>
            <a:ext cx="656865" cy="665470"/>
          </a:xfrm>
          <a:prstGeom prst="rect">
            <a:avLst/>
          </a:prstGeom>
        </p:spPr>
      </p:pic>
    </p:spTree>
    <p:extLst>
      <p:ext uri="{BB962C8B-B14F-4D97-AF65-F5344CB8AC3E}">
        <p14:creationId xmlns:p14="http://schemas.microsoft.com/office/powerpoint/2010/main" val="16651307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46D4119-8D9B-A4BE-B8F7-0203CCFCBFDE}"/>
              </a:ext>
              <a:ext uri="{C183D7F6-B498-43B3-948B-1728B52AA6E4}">
                <adec:decorative xmlns:adec="http://schemas.microsoft.com/office/drawing/2017/decorative" val="1"/>
              </a:ext>
            </a:extLst>
          </p:cNvPr>
          <p:cNvSpPr/>
          <p:nvPr/>
        </p:nvSpPr>
        <p:spPr>
          <a:xfrm>
            <a:off x="508000" y="234209"/>
            <a:ext cx="11176000" cy="6151457"/>
          </a:xfrm>
          <a:prstGeom prst="rect">
            <a:avLst/>
          </a:prstGeom>
          <a:solidFill>
            <a:schemeClr val="bg1"/>
          </a:solidFill>
          <a:ln>
            <a:noFill/>
          </a:ln>
          <a:effectLst>
            <a:outerShdw blurRad="381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dirty="0">
              <a:ln>
                <a:noFill/>
              </a:ln>
              <a:solidFill>
                <a:srgbClr val="FFFFFF"/>
              </a:solidFill>
              <a:effectLst/>
              <a:uLnTx/>
              <a:uFillTx/>
              <a:latin typeface="Open Sans Light"/>
              <a:ea typeface="+mn-ea"/>
              <a:cs typeface="+mn-cs"/>
            </a:endParaRPr>
          </a:p>
        </p:txBody>
      </p:sp>
      <p:sp>
        <p:nvSpPr>
          <p:cNvPr id="4" name="Title 1">
            <a:extLst>
              <a:ext uri="{FF2B5EF4-FFF2-40B4-BE49-F238E27FC236}">
                <a16:creationId xmlns:a16="http://schemas.microsoft.com/office/drawing/2014/main" id="{7E028280-BFAB-9A5C-47A0-8F4073A7551F}"/>
              </a:ext>
            </a:extLst>
          </p:cNvPr>
          <p:cNvSpPr txBox="1">
            <a:spLocks noGrp="1"/>
          </p:cNvSpPr>
          <p:nvPr>
            <p:ph type="title" idx="4294967295"/>
          </p:nvPr>
        </p:nvSpPr>
        <p:spPr>
          <a:xfrm>
            <a:off x="0" y="515938"/>
            <a:ext cx="12192000" cy="5159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defRPr/>
            </a:pPr>
            <a:r>
              <a:rPr lang="en-US" sz="3600" dirty="0">
                <a:latin typeface="Arial Black" panose="020B0A04020102020204" pitchFamily="34" charset="0"/>
              </a:rPr>
              <a:t>WIC expenses reimbursed vs. </a:t>
            </a:r>
            <a:br>
              <a:rPr lang="en-US" sz="3600" dirty="0">
                <a:latin typeface="Arial Black" panose="020B0A04020102020204" pitchFamily="34" charset="0"/>
              </a:rPr>
            </a:br>
            <a:r>
              <a:rPr lang="en-US" sz="3600" dirty="0">
                <a:latin typeface="Arial Black" panose="020B0A04020102020204" pitchFamily="34" charset="0"/>
              </a:rPr>
              <a:t>in-kind remaining</a:t>
            </a:r>
            <a:endParaRPr kumimoji="0" lang="en-US" sz="3600" b="0" i="0" u="none" strike="noStrike" kern="1200" cap="none" spc="0" normalizeH="0" baseline="0" noProof="0" dirty="0">
              <a:ln>
                <a:noFill/>
              </a:ln>
              <a:solidFill>
                <a:schemeClr val="tx1"/>
              </a:solidFill>
              <a:effectLst/>
              <a:uLnTx/>
              <a:uFillTx/>
              <a:latin typeface="Arial Black" panose="020B0A04020102020204" pitchFamily="34" charset="0"/>
              <a:ea typeface="+mj-ea"/>
              <a:cs typeface="+mj-cs"/>
            </a:endParaRPr>
          </a:p>
        </p:txBody>
      </p:sp>
      <p:sp>
        <p:nvSpPr>
          <p:cNvPr id="5" name="Subtitle 2">
            <a:extLst>
              <a:ext uri="{FF2B5EF4-FFF2-40B4-BE49-F238E27FC236}">
                <a16:creationId xmlns:a16="http://schemas.microsoft.com/office/drawing/2014/main" id="{47F5BA42-1C9E-BBFE-2B4B-2F5895997526}"/>
              </a:ext>
              <a:ext uri="{C183D7F6-B498-43B3-948B-1728B52AA6E4}">
                <adec:decorative xmlns:adec="http://schemas.microsoft.com/office/drawing/2017/decorative" val="1"/>
              </a:ext>
            </a:extLst>
          </p:cNvPr>
          <p:cNvSpPr txBox="1">
            <a:spLocks/>
          </p:cNvSpPr>
          <p:nvPr/>
        </p:nvSpPr>
        <p:spPr>
          <a:xfrm>
            <a:off x="1524000" y="1051932"/>
            <a:ext cx="9144000" cy="3198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MY" sz="2600" dirty="0">
              <a:latin typeface="Arial" panose="020B0604020202020204" pitchFamily="34" charset="0"/>
              <a:cs typeface="Arial" panose="020B0604020202020204" pitchFamily="34" charset="0"/>
            </a:endParaRPr>
          </a:p>
        </p:txBody>
      </p:sp>
      <p:pic>
        <p:nvPicPr>
          <p:cNvPr id="15" name="Picture 14">
            <a:extLst>
              <a:ext uri="{FF2B5EF4-FFF2-40B4-BE49-F238E27FC236}">
                <a16:creationId xmlns:a16="http://schemas.microsoft.com/office/drawing/2014/main" id="{4210702D-7454-D0F2-BE6B-229051039969}"/>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94081" y="629556"/>
            <a:ext cx="614390" cy="614390"/>
          </a:xfrm>
          <a:prstGeom prst="rect">
            <a:avLst/>
          </a:prstGeom>
        </p:spPr>
      </p:pic>
      <p:sp>
        <p:nvSpPr>
          <p:cNvPr id="6" name="Rectangle 5">
            <a:extLst>
              <a:ext uri="{FF2B5EF4-FFF2-40B4-BE49-F238E27FC236}">
                <a16:creationId xmlns:a16="http://schemas.microsoft.com/office/drawing/2014/main" id="{2E992686-0CA6-CAB8-366F-B289219D9349}"/>
              </a:ext>
              <a:ext uri="{C183D7F6-B498-43B3-948B-1728B52AA6E4}">
                <adec:decorative xmlns:adec="http://schemas.microsoft.com/office/drawing/2017/decorative" val="1"/>
              </a:ext>
            </a:extLst>
          </p:cNvPr>
          <p:cNvSpPr/>
          <p:nvPr/>
        </p:nvSpPr>
        <p:spPr>
          <a:xfrm>
            <a:off x="0" y="6547038"/>
            <a:ext cx="12192000" cy="319839"/>
          </a:xfrm>
          <a:prstGeom prst="rect">
            <a:avLst/>
          </a:prstGeom>
          <a:gradFill flip="none" rotWithShape="1">
            <a:gsLst>
              <a:gs pos="100000">
                <a:schemeClr val="tx1"/>
              </a:gs>
              <a:gs pos="0">
                <a:schemeClr val="accent2"/>
              </a:gs>
            </a:gsLst>
            <a:lin ang="6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7" name="Rectangle 6">
            <a:extLst>
              <a:ext uri="{FF2B5EF4-FFF2-40B4-BE49-F238E27FC236}">
                <a16:creationId xmlns:a16="http://schemas.microsoft.com/office/drawing/2014/main" id="{67BDFF81-2043-DDCA-1778-6D24241C9C50}"/>
              </a:ext>
              <a:ext uri="{C183D7F6-B498-43B3-948B-1728B52AA6E4}">
                <adec:decorative xmlns:adec="http://schemas.microsoft.com/office/drawing/2017/decorative" val="1"/>
              </a:ext>
            </a:extLst>
          </p:cNvPr>
          <p:cNvSpPr/>
          <p:nvPr/>
        </p:nvSpPr>
        <p:spPr>
          <a:xfrm>
            <a:off x="0" y="6495699"/>
            <a:ext cx="12192000" cy="596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pic>
        <p:nvPicPr>
          <p:cNvPr id="8" name="Picture 7">
            <a:extLst>
              <a:ext uri="{FF2B5EF4-FFF2-40B4-BE49-F238E27FC236}">
                <a16:creationId xmlns:a16="http://schemas.microsoft.com/office/drawing/2014/main" id="{7009CAC7-D436-F62E-9D45-00DC6F60A68C}"/>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1054" y="629556"/>
            <a:ext cx="656865" cy="665470"/>
          </a:xfrm>
          <a:prstGeom prst="rect">
            <a:avLst/>
          </a:prstGeom>
        </p:spPr>
      </p:pic>
      <p:graphicFrame>
        <p:nvGraphicFramePr>
          <p:cNvPr id="9" name="Chart 8" descr="This table demonstrates that from federal fiscal year 2018 to 2025, the WIC state agency has provided an increase in reimbursment of WIC local agency WIC expenses and a decrease in the remaining in-kind amount.">
            <a:extLst>
              <a:ext uri="{FF2B5EF4-FFF2-40B4-BE49-F238E27FC236}">
                <a16:creationId xmlns:a16="http://schemas.microsoft.com/office/drawing/2014/main" id="{53BBA461-6DD7-5429-E7B5-3D85B038F03F}"/>
              </a:ext>
            </a:extLst>
          </p:cNvPr>
          <p:cNvGraphicFramePr/>
          <p:nvPr>
            <p:extLst>
              <p:ext uri="{D42A27DB-BD31-4B8C-83A1-F6EECF244321}">
                <p14:modId xmlns:p14="http://schemas.microsoft.com/office/powerpoint/2010/main" val="4239790748"/>
              </p:ext>
            </p:extLst>
          </p:nvPr>
        </p:nvGraphicFramePr>
        <p:xfrm>
          <a:off x="1114709" y="1481804"/>
          <a:ext cx="9908891" cy="4702405"/>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175806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8B7EE77-AE78-9223-83C1-71A59FD856AB}"/>
              </a:ext>
              <a:ext uri="{C183D7F6-B498-43B3-948B-1728B52AA6E4}">
                <adec:decorative xmlns:adec="http://schemas.microsoft.com/office/drawing/2017/decorative" val="1"/>
              </a:ext>
            </a:extLst>
          </p:cNvPr>
          <p:cNvSpPr/>
          <p:nvPr/>
        </p:nvSpPr>
        <p:spPr>
          <a:xfrm>
            <a:off x="508000" y="338119"/>
            <a:ext cx="11176000" cy="6151457"/>
          </a:xfrm>
          <a:prstGeom prst="rect">
            <a:avLst/>
          </a:prstGeom>
          <a:solidFill>
            <a:schemeClr val="bg1"/>
          </a:solidFill>
          <a:ln>
            <a:noFill/>
          </a:ln>
          <a:effectLst>
            <a:outerShdw blurRad="381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FFFFFF"/>
              </a:solidFill>
              <a:effectLst/>
              <a:uLnTx/>
              <a:uFillTx/>
              <a:latin typeface="Open Sans Light"/>
              <a:ea typeface="+mn-ea"/>
              <a:cs typeface="+mn-cs"/>
            </a:endParaRPr>
          </a:p>
        </p:txBody>
      </p:sp>
      <p:sp>
        <p:nvSpPr>
          <p:cNvPr id="4" name="Title 3">
            <a:extLst>
              <a:ext uri="{FF2B5EF4-FFF2-40B4-BE49-F238E27FC236}">
                <a16:creationId xmlns:a16="http://schemas.microsoft.com/office/drawing/2014/main" id="{F47E3BB2-1985-EBFE-DD5F-97D40815AB94}"/>
              </a:ext>
              <a:ext uri="{C183D7F6-B498-43B3-948B-1728B52AA6E4}">
                <adec:decorative xmlns:adec="http://schemas.microsoft.com/office/drawing/2017/decorative" val="0"/>
              </a:ext>
            </a:extLst>
          </p:cNvPr>
          <p:cNvSpPr>
            <a:spLocks noGrp="1"/>
          </p:cNvSpPr>
          <p:nvPr>
            <p:ph type="title" idx="4294967295"/>
          </p:nvPr>
        </p:nvSpPr>
        <p:spPr>
          <a:xfrm>
            <a:off x="0" y="338138"/>
            <a:ext cx="11176000" cy="482600"/>
          </a:xfrm>
          <a:prstGeom prst="rect">
            <a:avLst/>
          </a:prstGeom>
        </p:spPr>
        <p:txBody>
          <a:bodyPr anchor="b"/>
          <a:lstStyle/>
          <a:p>
            <a:pPr algn="ctr"/>
            <a:r>
              <a:rPr lang="en-US" sz="2400" dirty="0">
                <a:solidFill>
                  <a:schemeClr val="bg2"/>
                </a:solidFill>
              </a:rPr>
              <a:t>Photo Slide</a:t>
            </a:r>
          </a:p>
        </p:txBody>
      </p:sp>
      <p:pic>
        <p:nvPicPr>
          <p:cNvPr id="11" name="Picture 10">
            <a:extLst>
              <a:ext uri="{FF2B5EF4-FFF2-40B4-BE49-F238E27FC236}">
                <a16:creationId xmlns:a16="http://schemas.microsoft.com/office/drawing/2014/main" id="{C9873FC4-BCF8-CB39-07FA-E505ACAF1BEF}"/>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94081" y="629556"/>
            <a:ext cx="614390" cy="614390"/>
          </a:xfrm>
          <a:prstGeom prst="rect">
            <a:avLst/>
          </a:prstGeom>
        </p:spPr>
      </p:pic>
      <p:sp>
        <p:nvSpPr>
          <p:cNvPr id="5" name="Rectangle 4">
            <a:extLst>
              <a:ext uri="{FF2B5EF4-FFF2-40B4-BE49-F238E27FC236}">
                <a16:creationId xmlns:a16="http://schemas.microsoft.com/office/drawing/2014/main" id="{DCBBDB8A-4DB9-68A7-F6ED-A097F1F5D11C}"/>
              </a:ext>
              <a:ext uri="{C183D7F6-B498-43B3-948B-1728B52AA6E4}">
                <adec:decorative xmlns:adec="http://schemas.microsoft.com/office/drawing/2017/decorative" val="1"/>
              </a:ext>
            </a:extLst>
          </p:cNvPr>
          <p:cNvSpPr/>
          <p:nvPr/>
        </p:nvSpPr>
        <p:spPr>
          <a:xfrm>
            <a:off x="1803400" y="820325"/>
            <a:ext cx="8585199" cy="5187044"/>
          </a:xfrm>
          <a:prstGeom prst="rect">
            <a:avLst/>
          </a:prstGeom>
          <a:solidFill>
            <a:schemeClr val="bg1">
              <a:lumMod val="85000"/>
            </a:schemeClr>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E9A7B4C2-3947-1DA0-D668-3FF3B70AC971}"/>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1054" y="629556"/>
            <a:ext cx="656865" cy="665470"/>
          </a:xfrm>
          <a:prstGeom prst="rect">
            <a:avLst/>
          </a:prstGeom>
        </p:spPr>
      </p:pic>
      <p:pic>
        <p:nvPicPr>
          <p:cNvPr id="7" name="Picture 6">
            <a:hlinkClick r:id="rId5"/>
            <a:extLst>
              <a:ext uri="{FF2B5EF4-FFF2-40B4-BE49-F238E27FC236}">
                <a16:creationId xmlns:a16="http://schemas.microsoft.com/office/drawing/2014/main" id="{15BA8AD9-E79A-5FF8-E5E3-1E610973DCFB}"/>
              </a:ext>
            </a:extLst>
          </p:cNvPr>
          <p:cNvPicPr>
            <a:picLocks noChangeAspect="1"/>
          </p:cNvPicPr>
          <p:nvPr/>
        </p:nvPicPr>
        <p:blipFill>
          <a:blip r:embed="rId6"/>
          <a:stretch>
            <a:fillRect/>
          </a:stretch>
        </p:blipFill>
        <p:spPr>
          <a:xfrm>
            <a:off x="1702604" y="820324"/>
            <a:ext cx="8888736" cy="5187045"/>
          </a:xfrm>
          <a:prstGeom prst="rect">
            <a:avLst/>
          </a:prstGeom>
        </p:spPr>
      </p:pic>
    </p:spTree>
    <p:extLst>
      <p:ext uri="{BB962C8B-B14F-4D97-AF65-F5344CB8AC3E}">
        <p14:creationId xmlns:p14="http://schemas.microsoft.com/office/powerpoint/2010/main" val="3973641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107CD331-6A43-4FC7-8D2B-424971692039}"/>
              </a:ext>
              <a:ext uri="{C183D7F6-B498-43B3-948B-1728B52AA6E4}">
                <adec:decorative xmlns:adec="http://schemas.microsoft.com/office/drawing/2017/decorative" val="1"/>
              </a:ext>
            </a:extLst>
          </p:cNvPr>
          <p:cNvSpPr/>
          <p:nvPr/>
        </p:nvSpPr>
        <p:spPr>
          <a:xfrm>
            <a:off x="601026" y="678466"/>
            <a:ext cx="5524934" cy="552493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7" name="Oval 6">
            <a:extLst>
              <a:ext uri="{FF2B5EF4-FFF2-40B4-BE49-F238E27FC236}">
                <a16:creationId xmlns:a16="http://schemas.microsoft.com/office/drawing/2014/main" id="{889EF94B-22D4-4677-9F3C-17BCA38BBF64}"/>
              </a:ext>
              <a:ext uri="{C183D7F6-B498-43B3-948B-1728B52AA6E4}">
                <adec:decorative xmlns:adec="http://schemas.microsoft.com/office/drawing/2017/decorative" val="1"/>
              </a:ext>
            </a:extLst>
          </p:cNvPr>
          <p:cNvSpPr/>
          <p:nvPr/>
        </p:nvSpPr>
        <p:spPr>
          <a:xfrm>
            <a:off x="482245" y="644699"/>
            <a:ext cx="1809745" cy="1809745"/>
          </a:xfrm>
          <a:prstGeom prst="ellipse">
            <a:avLst/>
          </a:prstGeom>
          <a:gradFill>
            <a:gsLst>
              <a:gs pos="0">
                <a:schemeClr val="bg1">
                  <a:tint val="93000"/>
                  <a:satMod val="150000"/>
                  <a:shade val="98000"/>
                  <a:lumMod val="102000"/>
                </a:schemeClr>
              </a:gs>
              <a:gs pos="50000">
                <a:schemeClr val="bg1">
                  <a:tint val="98000"/>
                  <a:satMod val="130000"/>
                  <a:shade val="90000"/>
                  <a:lumMod val="103000"/>
                </a:schemeClr>
              </a:gs>
              <a:gs pos="100000">
                <a:schemeClr val="bg1">
                  <a:shade val="63000"/>
                  <a:satMod val="120000"/>
                </a:schemeClr>
              </a:gs>
            </a:gsLst>
            <a:lin ang="5400000" scaled="0"/>
          </a:gradFill>
          <a:ln>
            <a:noFill/>
          </a:ln>
          <a:effectLst>
            <a:outerShdw blurRad="381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6600" b="0" i="0" u="none" strike="noStrike" kern="1200" cap="none" spc="0" normalizeH="0" baseline="0" noProof="0">
              <a:ln>
                <a:noFill/>
              </a:ln>
              <a:solidFill>
                <a:srgbClr val="FFFFFF"/>
              </a:solidFill>
              <a:effectLst/>
              <a:uLnTx/>
              <a:uFillTx/>
              <a:latin typeface="Arial Black"/>
              <a:ea typeface="+mn-ea"/>
              <a:cs typeface="+mn-cs"/>
            </a:endParaRPr>
          </a:p>
        </p:txBody>
      </p:sp>
      <p:sp>
        <p:nvSpPr>
          <p:cNvPr id="2" name="Title 1"/>
          <p:cNvSpPr txBox="1">
            <a:spLocks noGrp="1"/>
          </p:cNvSpPr>
          <p:nvPr>
            <p:ph type="title" idx="4294967295"/>
          </p:nvPr>
        </p:nvSpPr>
        <p:spPr>
          <a:xfrm>
            <a:off x="571500" y="3025801"/>
            <a:ext cx="5524500" cy="830263"/>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FFFFFF"/>
                </a:solidFill>
                <a:effectLst/>
                <a:uLnTx/>
                <a:uFillTx/>
                <a:ea typeface="+mn-ea"/>
                <a:cs typeface="+mn-cs"/>
              </a:rPr>
              <a:t>Questions?</a:t>
            </a:r>
          </a:p>
        </p:txBody>
      </p:sp>
      <p:pic>
        <p:nvPicPr>
          <p:cNvPr id="8" name="Picture 7">
            <a:extLs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7576" y="678466"/>
            <a:ext cx="1599082" cy="1599082"/>
          </a:xfrm>
          <a:prstGeom prst="rect">
            <a:avLst/>
          </a:prstGeom>
        </p:spPr>
      </p:pic>
      <p:sp>
        <p:nvSpPr>
          <p:cNvPr id="6" name="Oval 5">
            <a:extLst>
              <a:ext uri="{FF2B5EF4-FFF2-40B4-BE49-F238E27FC236}">
                <a16:creationId xmlns:a16="http://schemas.microsoft.com/office/drawing/2014/main" id="{6D641786-405A-4AA8-9484-5BC7E77F03E1}"/>
              </a:ext>
              <a:ext uri="{C183D7F6-B498-43B3-948B-1728B52AA6E4}">
                <adec:decorative xmlns:adec="http://schemas.microsoft.com/office/drawing/2017/decorative" val="1"/>
              </a:ext>
            </a:extLst>
          </p:cNvPr>
          <p:cNvSpPr/>
          <p:nvPr/>
        </p:nvSpPr>
        <p:spPr>
          <a:xfrm>
            <a:off x="6411243" y="4215093"/>
            <a:ext cx="738038" cy="72808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10" name="Oval 9">
            <a:extLst>
              <a:ext uri="{FF2B5EF4-FFF2-40B4-BE49-F238E27FC236}">
                <a16:creationId xmlns:a16="http://schemas.microsoft.com/office/drawing/2014/main" id="{8D50AD2A-240C-44A0-9732-9034AF5389E5}"/>
              </a:ext>
              <a:ext uri="{C183D7F6-B498-43B3-948B-1728B52AA6E4}">
                <adec:decorative xmlns:adec="http://schemas.microsoft.com/office/drawing/2017/decorative" val="1"/>
              </a:ext>
            </a:extLst>
          </p:cNvPr>
          <p:cNvSpPr/>
          <p:nvPr/>
        </p:nvSpPr>
        <p:spPr>
          <a:xfrm>
            <a:off x="6411243" y="5379260"/>
            <a:ext cx="738038" cy="72808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11" name="TextBox 10">
            <a:extLst>
              <a:ext uri="{FF2B5EF4-FFF2-40B4-BE49-F238E27FC236}">
                <a16:creationId xmlns:a16="http://schemas.microsoft.com/office/drawing/2014/main" id="{8199822C-EEB9-4DC2-856A-197BE8CFC72B}"/>
              </a:ext>
            </a:extLst>
          </p:cNvPr>
          <p:cNvSpPr txBox="1"/>
          <p:nvPr/>
        </p:nvSpPr>
        <p:spPr>
          <a:xfrm>
            <a:off x="7241960" y="4332913"/>
            <a:ext cx="5130994" cy="492443"/>
          </a:xfrm>
          <a:prstGeom prst="rect">
            <a:avLst/>
          </a:prstGeom>
          <a:noFill/>
        </p:spPr>
        <p:txBody>
          <a:bodyPr wrap="square" rtlCol="0">
            <a:spAutoFit/>
          </a:bodyPr>
          <a:lstStyle/>
          <a:p>
            <a:r>
              <a:rPr lang="en-US" sz="2600" dirty="0"/>
              <a:t>WICOperations@health.mo.gov</a:t>
            </a:r>
            <a:endParaRPr lang="en-MY" sz="2600" dirty="0"/>
          </a:p>
        </p:txBody>
      </p:sp>
      <p:sp>
        <p:nvSpPr>
          <p:cNvPr id="13" name="TextBox 12">
            <a:extLst>
              <a:ext uri="{FF2B5EF4-FFF2-40B4-BE49-F238E27FC236}">
                <a16:creationId xmlns:a16="http://schemas.microsoft.com/office/drawing/2014/main" id="{A6B9FDDA-F042-43AE-A86B-DE6C8442F9D6}"/>
              </a:ext>
            </a:extLst>
          </p:cNvPr>
          <p:cNvSpPr txBox="1"/>
          <p:nvPr/>
        </p:nvSpPr>
        <p:spPr>
          <a:xfrm>
            <a:off x="7241960" y="5497080"/>
            <a:ext cx="2305733" cy="492443"/>
          </a:xfrm>
          <a:prstGeom prst="rect">
            <a:avLst/>
          </a:prstGeom>
          <a:noFill/>
        </p:spPr>
        <p:txBody>
          <a:bodyPr wrap="square" rtlCol="0">
            <a:spAutoFit/>
          </a:bodyPr>
          <a:lstStyle/>
          <a:p>
            <a:r>
              <a:rPr lang="en-US" sz="2600" dirty="0" err="1"/>
              <a:t>WIC.Mo.Gov</a:t>
            </a:r>
            <a:endParaRPr lang="en-MY" sz="2600" dirty="0"/>
          </a:p>
        </p:txBody>
      </p:sp>
      <p:pic>
        <p:nvPicPr>
          <p:cNvPr id="14" name="Graphic 16">
            <a:extLst>
              <a:ext uri="{FF2B5EF4-FFF2-40B4-BE49-F238E27FC236}">
                <a16:creationId xmlns:a16="http://schemas.microsoft.com/office/drawing/2014/main" id="{91815F3E-273B-4402-9CBF-CBD18FAC1B1B}"/>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03922" y="4282292"/>
            <a:ext cx="529548" cy="529548"/>
          </a:xfrm>
          <a:prstGeom prst="rect">
            <a:avLst/>
          </a:prstGeom>
        </p:spPr>
      </p:pic>
      <p:pic>
        <p:nvPicPr>
          <p:cNvPr id="16" name="Graphic 534">
            <a:extLst>
              <a:ext uri="{FF2B5EF4-FFF2-40B4-BE49-F238E27FC236}">
                <a16:creationId xmlns:a16="http://schemas.microsoft.com/office/drawing/2014/main" id="{CDD5FF0F-9C20-45F6-9BBE-76AF48F105DC}"/>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6492950" y="5460765"/>
            <a:ext cx="574624" cy="574629"/>
          </a:xfrm>
          <a:prstGeom prst="rect">
            <a:avLst/>
          </a:prstGeom>
        </p:spPr>
      </p:pic>
      <p:sp>
        <p:nvSpPr>
          <p:cNvPr id="20" name="Rectangle 19">
            <a:extLst>
              <a:ext uri="{FF2B5EF4-FFF2-40B4-BE49-F238E27FC236}">
                <a16:creationId xmlns:a16="http://schemas.microsoft.com/office/drawing/2014/main" id="{06B46672-D5CE-5378-EAD0-A55F8A97BAB7}"/>
              </a:ext>
              <a:ext uri="{C183D7F6-B498-43B3-948B-1728B52AA6E4}">
                <adec:decorative xmlns:adec="http://schemas.microsoft.com/office/drawing/2017/decorative" val="1"/>
              </a:ext>
            </a:extLst>
          </p:cNvPr>
          <p:cNvSpPr/>
          <p:nvPr/>
        </p:nvSpPr>
        <p:spPr>
          <a:xfrm>
            <a:off x="0" y="6547038"/>
            <a:ext cx="12192000" cy="319839"/>
          </a:xfrm>
          <a:prstGeom prst="rect">
            <a:avLst/>
          </a:prstGeom>
          <a:gradFill flip="none" rotWithShape="1">
            <a:gsLst>
              <a:gs pos="100000">
                <a:schemeClr val="tx1"/>
              </a:gs>
              <a:gs pos="0">
                <a:schemeClr val="accent2"/>
              </a:gs>
            </a:gsLst>
            <a:lin ang="6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21" name="Rectangle 20">
            <a:extLst>
              <a:ext uri="{FF2B5EF4-FFF2-40B4-BE49-F238E27FC236}">
                <a16:creationId xmlns:a16="http://schemas.microsoft.com/office/drawing/2014/main" id="{22A73E1C-A84B-CAFA-39C6-DE3412E9425B}"/>
              </a:ext>
              <a:ext uri="{C183D7F6-B498-43B3-948B-1728B52AA6E4}">
                <adec:decorative xmlns:adec="http://schemas.microsoft.com/office/drawing/2017/decorative" val="1"/>
              </a:ext>
            </a:extLst>
          </p:cNvPr>
          <p:cNvSpPr/>
          <p:nvPr/>
        </p:nvSpPr>
        <p:spPr>
          <a:xfrm>
            <a:off x="0" y="6495699"/>
            <a:ext cx="12192000" cy="596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pic>
        <p:nvPicPr>
          <p:cNvPr id="5" name="Picture 4">
            <a:extLst>
              <a:ext uri="{FF2B5EF4-FFF2-40B4-BE49-F238E27FC236}">
                <a16:creationId xmlns:a16="http://schemas.microsoft.com/office/drawing/2014/main" id="{FE89D1FF-13F5-66A9-0A09-E8E46553C82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363470" y="254045"/>
            <a:ext cx="2198391" cy="2227191"/>
          </a:xfrm>
          <a:prstGeom prst="rect">
            <a:avLst/>
          </a:prstGeom>
        </p:spPr>
      </p:pic>
    </p:spTree>
    <p:extLst>
      <p:ext uri="{BB962C8B-B14F-4D97-AF65-F5344CB8AC3E}">
        <p14:creationId xmlns:p14="http://schemas.microsoft.com/office/powerpoint/2010/main" val="35424009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pic>
        <p:nvPicPr>
          <p:cNvPr id="6" name="Picture 5">
            <a:extLs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b="4973"/>
          <a:stretch/>
        </p:blipFill>
        <p:spPr>
          <a:xfrm>
            <a:off x="-7622" y="335491"/>
            <a:ext cx="12199621" cy="6522510"/>
          </a:xfrm>
          <a:prstGeom prst="rect">
            <a:avLst/>
          </a:prstGeom>
        </p:spPr>
      </p:pic>
      <p:sp>
        <p:nvSpPr>
          <p:cNvPr id="2" name="Title 1">
            <a:extLst>
              <a:ext uri="{FF2B5EF4-FFF2-40B4-BE49-F238E27FC236}">
                <a16:creationId xmlns:a16="http://schemas.microsoft.com/office/drawing/2014/main" id="{872C9641-AA73-2DA5-1C8E-72270B8D196E}"/>
              </a:ext>
            </a:extLst>
          </p:cNvPr>
          <p:cNvSpPr>
            <a:spLocks noGrp="1"/>
          </p:cNvSpPr>
          <p:nvPr>
            <p:ph type="title" idx="4294967295"/>
          </p:nvPr>
        </p:nvSpPr>
        <p:spPr>
          <a:xfrm>
            <a:off x="0" y="-1325563"/>
            <a:ext cx="12192000" cy="1325563"/>
          </a:xfrm>
          <a:prstGeom prst="rect">
            <a:avLst/>
          </a:prstGeom>
        </p:spPr>
        <p:txBody>
          <a:bodyPr anchor="b"/>
          <a:lstStyle/>
          <a:p>
            <a:pPr algn="ctr"/>
            <a:r>
              <a:rPr lang="en-US" dirty="0"/>
              <a:t>Closing slide</a:t>
            </a:r>
          </a:p>
        </p:txBody>
      </p:sp>
      <p:pic>
        <p:nvPicPr>
          <p:cNvPr id="5" name="Picture 4" descr="Missouri Women Infants and Children (WIC) logo">
            <a:extLst>
              <a:ext uri="{FF2B5EF4-FFF2-40B4-BE49-F238E27FC236}">
                <a16:creationId xmlns:a16="http://schemas.microsoft.com/office/drawing/2014/main" id="{142BFCBA-1F46-CE3B-DAA0-DCFD53FAA1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91888" y="1166035"/>
            <a:ext cx="3934224" cy="3985764"/>
          </a:xfrm>
          <a:prstGeom prst="rect">
            <a:avLst/>
          </a:prstGeom>
        </p:spPr>
      </p:pic>
      <p:pic>
        <p:nvPicPr>
          <p:cNvPr id="3" name="Picture 2" descr="Missouri Department of Health and Senior Services Logo">
            <a:extLst>
              <a:ext uri="{FF2B5EF4-FFF2-40B4-BE49-F238E27FC236}">
                <a16:creationId xmlns:a16="http://schemas.microsoft.com/office/drawing/2014/main" id="{E6D40631-EA84-0A32-2FD1-34982FAFFE34}"/>
              </a:ext>
              <a:ext uri="{C183D7F6-B498-43B3-948B-1728B52AA6E4}">
                <adec:decorative xmlns:adec="http://schemas.microsoft.com/office/drawing/2017/decorative" val="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87022" y="771827"/>
            <a:ext cx="4774181" cy="4774181"/>
          </a:xfrm>
          <a:prstGeom prst="rect">
            <a:avLst/>
          </a:prstGeom>
        </p:spPr>
      </p:pic>
    </p:spTree>
    <p:extLst>
      <p:ext uri="{BB962C8B-B14F-4D97-AF65-F5344CB8AC3E}">
        <p14:creationId xmlns:p14="http://schemas.microsoft.com/office/powerpoint/2010/main" val="3590310182"/>
      </p:ext>
    </p:extLst>
  </p:cSld>
  <p:clrMapOvr>
    <a:masterClrMapping/>
  </p:clrMapOvr>
</p:sld>
</file>

<file path=ppt/theme/theme1.xml><?xml version="1.0" encoding="utf-8"?>
<a:theme xmlns:a="http://schemas.openxmlformats.org/drawingml/2006/main" name="DHSS Theme">
  <a:themeElements>
    <a:clrScheme name="WICNS-DHSS">
      <a:dk1>
        <a:srgbClr val="FFFFFF"/>
      </a:dk1>
      <a:lt1>
        <a:srgbClr val="012169"/>
      </a:lt1>
      <a:dk2>
        <a:srgbClr val="FFFFFF"/>
      </a:dk2>
      <a:lt2>
        <a:srgbClr val="012169"/>
      </a:lt2>
      <a:accent1>
        <a:srgbClr val="E35205"/>
      </a:accent1>
      <a:accent2>
        <a:srgbClr val="4A7729"/>
      </a:accent2>
      <a:accent3>
        <a:srgbClr val="F2A900"/>
      </a:accent3>
      <a:accent4>
        <a:srgbClr val="E35205"/>
      </a:accent4>
      <a:accent5>
        <a:srgbClr val="4A7729"/>
      </a:accent5>
      <a:accent6>
        <a:srgbClr val="F2A900"/>
      </a:accent6>
      <a:hlink>
        <a:srgbClr val="00818A"/>
      </a:hlink>
      <a:folHlink>
        <a:srgbClr val="9EA2A2"/>
      </a:folHlink>
    </a:clrScheme>
    <a:fontScheme name="DHSS - Arial">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a:spAutoFit/>
      </a:bodyPr>
      <a:lstStyle>
        <a:defPPr algn="l">
          <a:defRPr sz="1600" b="1" dirty="0">
            <a:latin typeface="Arial" panose="020B0604020202020204" pitchFamily="34" charset="0"/>
            <a:ea typeface="Open Sans SemiBold" panose="020B0706030804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DHSS Theme" id="{A660AE28-A27B-4D8D-BC69-3E0F74D28358}" vid="{6C68BCD6-4752-4D80-9052-5239886605E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162860</TotalTime>
  <Words>656</Words>
  <Application>Microsoft Office PowerPoint</Application>
  <PresentationFormat>Widescreen</PresentationFormat>
  <Paragraphs>92</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Arial Black</vt:lpstr>
      <vt:lpstr>Calibri</vt:lpstr>
      <vt:lpstr>Open Sans Light</vt:lpstr>
      <vt:lpstr>DHSS Theme</vt:lpstr>
      <vt:lpstr>Title slide</vt:lpstr>
      <vt:lpstr>LPHA All-In Meeting</vt:lpstr>
      <vt:lpstr>Points of interest</vt:lpstr>
      <vt:lpstr>WIC Local Agency Portal</vt:lpstr>
      <vt:lpstr>Onboarding guides</vt:lpstr>
      <vt:lpstr>WIC federal funding allocations</vt:lpstr>
      <vt:lpstr>LA budget process</vt:lpstr>
      <vt:lpstr>In-kind reimbursement</vt:lpstr>
      <vt:lpstr>WIC expenses reimbursed vs.  in-kind remaining</vt:lpstr>
      <vt:lpstr>Photo Slide</vt:lpstr>
      <vt:lpstr>Questions?</vt:lpstr>
      <vt:lpstr>Closing slide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OPI Picks (Light) (ADA)</dc:title>
  <dc:creator>DHSS Office of Public Information</dc:creator>
  <cp:lastModifiedBy>Oesterly, Angie</cp:lastModifiedBy>
  <cp:revision>1378</cp:revision>
  <cp:lastPrinted>2026-07-08T15:50:36Z</cp:lastPrinted>
  <dcterms:created xsi:type="dcterms:W3CDTF">2019-07-08T12:17:13Z</dcterms:created>
  <dcterms:modified xsi:type="dcterms:W3CDTF">2026-08-03T15:56:53Z</dcterms:modified>
</cp:coreProperties>
</file>