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72" r:id="rId3"/>
    <p:sldId id="261" r:id="rId4"/>
    <p:sldId id="262" r:id="rId5"/>
    <p:sldId id="265" r:id="rId6"/>
    <p:sldId id="266" r:id="rId7"/>
    <p:sldId id="264" r:id="rId8"/>
    <p:sldId id="273" r:id="rId9"/>
    <p:sldId id="274" r:id="rId10"/>
    <p:sldId id="275" r:id="rId11"/>
    <p:sldId id="276" r:id="rId12"/>
    <p:sldId id="277" r:id="rId13"/>
    <p:sldId id="278" r:id="rId14"/>
    <p:sldId id="258" r:id="rId15"/>
    <p:sldId id="257" r:id="rId16"/>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042" autoAdjust="0"/>
    <p:restoredTop sz="94660"/>
  </p:normalViewPr>
  <p:slideViewPr>
    <p:cSldViewPr>
      <p:cViewPr varScale="1">
        <p:scale>
          <a:sx n="78" d="100"/>
          <a:sy n="78" d="100"/>
        </p:scale>
        <p:origin x="115"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036E60C1-692A-4DF0-AC1A-A3B75D8B3E09}" type="datetimeFigureOut">
              <a:rPr lang="en-US" smtClean="0"/>
              <a:t>2/9/2024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B1A74857-052C-4C10-8AC3-EB818EB3A927}" type="slidenum">
              <a:rPr lang="en-US" smtClean="0"/>
              <a:t>‹#›</a:t>
            </a:fld>
            <a:endParaRPr lang="en-US"/>
          </a:p>
        </p:txBody>
      </p:sp>
    </p:spTree>
    <p:extLst>
      <p:ext uri="{BB962C8B-B14F-4D97-AF65-F5344CB8AC3E}">
        <p14:creationId xmlns:p14="http://schemas.microsoft.com/office/powerpoint/2010/main" val="1211286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A74857-052C-4C10-8AC3-EB818EB3A927}" type="slidenum">
              <a:rPr lang="en-US" smtClean="0"/>
              <a:t>2</a:t>
            </a:fld>
            <a:endParaRPr lang="en-US"/>
          </a:p>
        </p:txBody>
      </p:sp>
    </p:spTree>
    <p:extLst>
      <p:ext uri="{BB962C8B-B14F-4D97-AF65-F5344CB8AC3E}">
        <p14:creationId xmlns:p14="http://schemas.microsoft.com/office/powerpoint/2010/main" val="2563633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A74857-052C-4C10-8AC3-EB818EB3A927}" type="slidenum">
              <a:rPr lang="en-US" smtClean="0"/>
              <a:t>11</a:t>
            </a:fld>
            <a:endParaRPr lang="en-US"/>
          </a:p>
        </p:txBody>
      </p:sp>
    </p:spTree>
    <p:extLst>
      <p:ext uri="{BB962C8B-B14F-4D97-AF65-F5344CB8AC3E}">
        <p14:creationId xmlns:p14="http://schemas.microsoft.com/office/powerpoint/2010/main" val="2731339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2/9/2024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2/9/2024</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615695"/>
            <a:ext cx="12184379" cy="6242300"/>
            <a:chOff x="0" y="615695"/>
            <a:chExt cx="12184379" cy="6242300"/>
          </a:xfrm>
        </p:grpSpPr>
        <p:pic>
          <p:nvPicPr>
            <p:cNvPr id="3" name="object 3"/>
            <p:cNvPicPr/>
            <p:nvPr/>
          </p:nvPicPr>
          <p:blipFill>
            <a:blip r:embed="rId2" cstate="print"/>
            <a:stretch>
              <a:fillRect/>
            </a:stretch>
          </p:blipFill>
          <p:spPr>
            <a:xfrm>
              <a:off x="0" y="615695"/>
              <a:ext cx="12184379" cy="6242300"/>
            </a:xfrm>
            <a:prstGeom prst="rect">
              <a:avLst/>
            </a:prstGeom>
          </p:spPr>
        </p:pic>
        <p:pic>
          <p:nvPicPr>
            <p:cNvPr id="4" name="object 4"/>
            <p:cNvPicPr/>
            <p:nvPr/>
          </p:nvPicPr>
          <p:blipFill>
            <a:blip r:embed="rId3" cstate="print"/>
            <a:stretch>
              <a:fillRect/>
            </a:stretch>
          </p:blipFill>
          <p:spPr>
            <a:xfrm>
              <a:off x="3564889" y="4048328"/>
              <a:ext cx="5302885" cy="489508"/>
            </a:xfrm>
            <a:prstGeom prst="rect">
              <a:avLst/>
            </a:prstGeom>
          </p:spPr>
        </p:pic>
        <p:pic>
          <p:nvPicPr>
            <p:cNvPr id="5" name="object 5"/>
            <p:cNvPicPr/>
            <p:nvPr/>
          </p:nvPicPr>
          <p:blipFill>
            <a:blip r:embed="rId4" cstate="print"/>
            <a:stretch>
              <a:fillRect/>
            </a:stretch>
          </p:blipFill>
          <p:spPr>
            <a:xfrm>
              <a:off x="3899026" y="4475734"/>
              <a:ext cx="4626863" cy="489204"/>
            </a:xfrm>
            <a:prstGeom prst="rect">
              <a:avLst/>
            </a:prstGeom>
          </p:spPr>
        </p:pic>
        <p:pic>
          <p:nvPicPr>
            <p:cNvPr id="7" name="object 7"/>
            <p:cNvPicPr/>
            <p:nvPr/>
          </p:nvPicPr>
          <p:blipFill>
            <a:blip r:embed="rId5" cstate="print"/>
            <a:stretch>
              <a:fillRect/>
            </a:stretch>
          </p:blipFill>
          <p:spPr>
            <a:xfrm>
              <a:off x="2731008" y="1476755"/>
              <a:ext cx="6729983" cy="2692908"/>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4674-9F99-21C0-6270-3CAF3113B485}"/>
              </a:ext>
            </a:extLst>
          </p:cNvPr>
          <p:cNvSpPr>
            <a:spLocks noGrp="1"/>
          </p:cNvSpPr>
          <p:nvPr>
            <p:ph type="title"/>
          </p:nvPr>
        </p:nvSpPr>
        <p:spPr>
          <a:xfrm>
            <a:off x="609600" y="274320"/>
            <a:ext cx="10972800" cy="430887"/>
          </a:xfrm>
        </p:spPr>
        <p:txBody>
          <a:bodyPr/>
          <a:lstStyle/>
          <a:p>
            <a:r>
              <a:rPr kumimoji="0" lang="en-US" sz="2800" b="0" i="1" u="none" strike="noStrike" kern="0" cap="none" spc="0" normalizeH="0" baseline="0" noProof="0" dirty="0">
                <a:ln>
                  <a:noFill/>
                </a:ln>
                <a:solidFill>
                  <a:srgbClr val="1F497D">
                    <a:lumMod val="75000"/>
                  </a:srgbClr>
                </a:solidFill>
                <a:effectLst/>
                <a:uLnTx/>
                <a:uFillTx/>
                <a:latin typeface="Calibri"/>
                <a:ea typeface="+mj-ea"/>
                <a:cs typeface="+mj-cs"/>
              </a:rPr>
              <a:t>Frequently Asked Questions</a:t>
            </a:r>
            <a:endParaRPr lang="en-US" dirty="0"/>
          </a:p>
        </p:txBody>
      </p:sp>
      <p:sp>
        <p:nvSpPr>
          <p:cNvPr id="3" name="Text Placeholder 2">
            <a:extLst>
              <a:ext uri="{FF2B5EF4-FFF2-40B4-BE49-F238E27FC236}">
                <a16:creationId xmlns:a16="http://schemas.microsoft.com/office/drawing/2014/main" id="{C3EEDDF2-AE3F-540F-5026-0DAA50B34636}"/>
              </a:ext>
            </a:extLst>
          </p:cNvPr>
          <p:cNvSpPr>
            <a:spLocks noGrp="1"/>
          </p:cNvSpPr>
          <p:nvPr>
            <p:ph type="body" idx="1"/>
          </p:nvPr>
        </p:nvSpPr>
        <p:spPr>
          <a:xfrm>
            <a:off x="609600" y="1577340"/>
            <a:ext cx="10972800" cy="4154984"/>
          </a:xfrm>
        </p:spPr>
        <p:txBody>
          <a:bodyPr/>
          <a:lstStyle/>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We have had certain continual job postings for years as they are positions we are constantly trying to hire for.  Do we put the job posting date even if it was posted 3 years ago? </a:t>
            </a:r>
            <a:r>
              <a:rPr lang="en-US" i="1" dirty="0"/>
              <a:t>Yes, try to input the date of the original job posting if known.  There is a contextual information box at the end of the survey where you can comment on this situation.</a:t>
            </a:r>
          </a:p>
          <a:p>
            <a:endParaRPr lang="en-US" b="1" dirty="0"/>
          </a:p>
          <a:p>
            <a:pPr marL="285750" indent="-285750">
              <a:buFont typeface="Arial" panose="020B0604020202020204" pitchFamily="34" charset="0"/>
              <a:buChar char="•"/>
            </a:pPr>
            <a:r>
              <a:rPr lang="en-US" b="1" dirty="0"/>
              <a:t>How do I count a new hire that had their job position posted this reporting period but they do not start until the next reporting period? </a:t>
            </a:r>
            <a:r>
              <a:rPr lang="en-US" i="1" dirty="0"/>
              <a:t>You would not count them as only new hires that began working during the reporting period should be counted in each assessment report (every 6 months).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We had an existing staff member that became PHIG funded this reporting period. How do we count this staff member? </a:t>
            </a:r>
            <a:r>
              <a:rPr lang="en-US" i="1" dirty="0"/>
              <a:t>You would count in both the Existing Staff Numbers tab and the New Hires tab.  You would list them under the Existing Staff Numbers tab and select their funding source as it existed on Day 1 of the reporting period.  You would also list them under the New Hires tab as a new hire and select PHIG funded as well as input the date they started under PHIG funds.</a:t>
            </a:r>
          </a:p>
        </p:txBody>
      </p:sp>
    </p:spTree>
    <p:extLst>
      <p:ext uri="{BB962C8B-B14F-4D97-AF65-F5344CB8AC3E}">
        <p14:creationId xmlns:p14="http://schemas.microsoft.com/office/powerpoint/2010/main" val="1685618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96050-6D90-006D-6AEF-A06B9FB1DBB0}"/>
              </a:ext>
            </a:extLst>
          </p:cNvPr>
          <p:cNvSpPr>
            <a:spLocks noGrp="1"/>
          </p:cNvSpPr>
          <p:nvPr>
            <p:ph type="title"/>
          </p:nvPr>
        </p:nvSpPr>
        <p:spPr>
          <a:xfrm>
            <a:off x="609600" y="274320"/>
            <a:ext cx="10972800" cy="430887"/>
          </a:xfrm>
        </p:spPr>
        <p:txBody>
          <a:bodyPr/>
          <a:lstStyle/>
          <a:p>
            <a:r>
              <a:rPr kumimoji="0" lang="en-US" sz="2800" b="0" i="1" u="none" strike="noStrike" kern="0" cap="none" spc="0" normalizeH="0" baseline="0" noProof="0" dirty="0">
                <a:ln>
                  <a:noFill/>
                </a:ln>
                <a:solidFill>
                  <a:srgbClr val="1F497D">
                    <a:lumMod val="75000"/>
                  </a:srgbClr>
                </a:solidFill>
                <a:effectLst/>
                <a:uLnTx/>
                <a:uFillTx/>
                <a:latin typeface="Calibri"/>
                <a:ea typeface="+mj-ea"/>
                <a:cs typeface="+mj-cs"/>
              </a:rPr>
              <a:t>Frequently Asked Questions</a:t>
            </a:r>
            <a:endParaRPr lang="en-US" dirty="0"/>
          </a:p>
        </p:txBody>
      </p:sp>
      <p:sp>
        <p:nvSpPr>
          <p:cNvPr id="3" name="Text Placeholder 2">
            <a:extLst>
              <a:ext uri="{FF2B5EF4-FFF2-40B4-BE49-F238E27FC236}">
                <a16:creationId xmlns:a16="http://schemas.microsoft.com/office/drawing/2014/main" id="{A346236B-AF35-46AD-0C85-5087B967F68D}"/>
              </a:ext>
            </a:extLst>
          </p:cNvPr>
          <p:cNvSpPr>
            <a:spLocks noGrp="1"/>
          </p:cNvSpPr>
          <p:nvPr>
            <p:ph type="body" idx="1"/>
          </p:nvPr>
        </p:nvSpPr>
        <p:spPr>
          <a:xfrm>
            <a:off x="609600" y="1577340"/>
            <a:ext cx="10972800" cy="5539978"/>
          </a:xfrm>
        </p:spPr>
        <p:txBody>
          <a:bodyPr/>
          <a:lstStyle/>
          <a:p>
            <a:pPr marL="285750" indent="-285750">
              <a:buFont typeface="Arial" panose="020B0604020202020204" pitchFamily="34" charset="0"/>
              <a:buChar char="•"/>
            </a:pPr>
            <a:r>
              <a:rPr lang="en-US" b="1" dirty="0"/>
              <a:t>Do you have a CDC definition for a temporary/contract staff member? </a:t>
            </a:r>
            <a:r>
              <a:rPr lang="en-US" i="1" dirty="0"/>
              <a:t>The following definition for temporary/contract staff was provided by CDC for reporting under the Public Health Infrastructure Grant</a:t>
            </a:r>
            <a:r>
              <a:rPr lang="en-US" dirty="0"/>
              <a:t>: </a:t>
            </a:r>
          </a:p>
          <a:p>
            <a:pPr marL="285750" indent="-285750">
              <a:buFont typeface="Arial" panose="020B0604020202020204" pitchFamily="34" charset="0"/>
              <a:buChar char="•"/>
            </a:pPr>
            <a:endParaRPr lang="en-US" sz="1800" b="1" i="0" u="none" strike="noStrike" baseline="0" dirty="0">
              <a:solidFill>
                <a:srgbClr val="000000"/>
              </a:solidFill>
              <a:latin typeface="Gadugi" panose="020B0502040204020203" pitchFamily="34" charset="0"/>
            </a:endParaRPr>
          </a:p>
          <a:p>
            <a:pPr marL="285750"/>
            <a:r>
              <a:rPr lang="en-US" sz="1800" b="1" i="1" u="none" strike="noStrike" baseline="0" dirty="0">
                <a:solidFill>
                  <a:srgbClr val="000000"/>
                </a:solidFill>
                <a:latin typeface="Gadugi" panose="020B0502040204020203" pitchFamily="34" charset="0"/>
              </a:rPr>
              <a:t>“Temporary/contract staff: </a:t>
            </a:r>
            <a:r>
              <a:rPr lang="en-US" sz="1800" b="0" i="1" u="none" strike="noStrike" baseline="0" dirty="0">
                <a:solidFill>
                  <a:srgbClr val="000000"/>
                </a:solidFill>
                <a:latin typeface="Gadugi" panose="020B0502040204020203" pitchFamily="34" charset="0"/>
              </a:rPr>
              <a:t>Temporary/contract staff have a defined duration of employment. Temporary/contract staff are not typically eligible for benefits through the government agency. Includes limited-term employees (LTEs).”</a:t>
            </a:r>
            <a:r>
              <a:rPr lang="en-US" sz="1800" b="0" i="0" u="none" strike="noStrike" baseline="0" dirty="0">
                <a:solidFill>
                  <a:srgbClr val="000000"/>
                </a:solidFill>
                <a:latin typeface="Gadugi" panose="020B0502040204020203" pitchFamily="34" charset="0"/>
              </a:rPr>
              <a:t>	</a:t>
            </a:r>
          </a:p>
          <a:p>
            <a:pPr marL="285750"/>
            <a:endParaRPr lang="en-US" dirty="0">
              <a:solidFill>
                <a:srgbClr val="000000"/>
              </a:solidFill>
              <a:latin typeface="Gadugi" panose="020B0502040204020203" pitchFamily="34" charset="0"/>
            </a:endParaRPr>
          </a:p>
          <a:p>
            <a:pPr marL="285750"/>
            <a:r>
              <a:rPr lang="en-US" sz="1600" b="1" u="sng" dirty="0">
                <a:solidFill>
                  <a:srgbClr val="000000"/>
                </a:solidFill>
                <a:latin typeface="Gadugi" panose="020B0502040204020203" pitchFamily="34" charset="0"/>
              </a:rPr>
              <a:t>Example 1</a:t>
            </a:r>
            <a:r>
              <a:rPr lang="en-US" sz="1600" b="1" dirty="0">
                <a:solidFill>
                  <a:srgbClr val="000000"/>
                </a:solidFill>
                <a:latin typeface="Gadugi" panose="020B0502040204020203" pitchFamily="34" charset="0"/>
              </a:rPr>
              <a:t>: We have hired an employee on a 2 year contract.  We hope to keep them on longer and renew their contract at the end of 2 years.  Do we report them in the assessment as a permanent or temporary/contract employee?</a:t>
            </a:r>
            <a:r>
              <a:rPr lang="en-US" sz="1600" dirty="0">
                <a:solidFill>
                  <a:srgbClr val="000000"/>
                </a:solidFill>
                <a:latin typeface="Gadugi" panose="020B0502040204020203" pitchFamily="34" charset="0"/>
              </a:rPr>
              <a:t>  </a:t>
            </a:r>
            <a:r>
              <a:rPr lang="en-US" sz="1600" i="1" dirty="0">
                <a:solidFill>
                  <a:srgbClr val="000000"/>
                </a:solidFill>
                <a:latin typeface="Gadugi" panose="020B0502040204020203" pitchFamily="34" charset="0"/>
              </a:rPr>
              <a:t>Report them as a temporary employee as they have a defined duration of employment (2 years).</a:t>
            </a:r>
          </a:p>
          <a:p>
            <a:pPr marL="285750"/>
            <a:endParaRPr lang="en-US" sz="1600" b="0" i="0" u="none" strike="noStrike" baseline="0" dirty="0">
              <a:solidFill>
                <a:srgbClr val="000000"/>
              </a:solidFill>
              <a:latin typeface="Gadugi" panose="020B0502040204020203" pitchFamily="34" charset="0"/>
            </a:endParaRPr>
          </a:p>
          <a:p>
            <a:pPr marL="285750"/>
            <a:r>
              <a:rPr lang="en-US" sz="1600" b="1" u="sng" dirty="0">
                <a:solidFill>
                  <a:srgbClr val="000000"/>
                </a:solidFill>
                <a:latin typeface="Gadugi" panose="020B0502040204020203" pitchFamily="34" charset="0"/>
              </a:rPr>
              <a:t>Example 2</a:t>
            </a:r>
            <a:r>
              <a:rPr lang="en-US" sz="1600" b="1" dirty="0">
                <a:solidFill>
                  <a:srgbClr val="000000"/>
                </a:solidFill>
                <a:latin typeface="Gadugi" panose="020B0502040204020203" pitchFamily="34" charset="0"/>
              </a:rPr>
              <a:t>:  We have hired a new staff using PHIG funds.  We have told them that once PHIG funding ceases, our ability to keep them on as a staff member depends on if new funding becomes available.  We have hired them as a regular staff member with the same benefits granted to other staff and they have no written contract or written internal designation as a temporary/contract employee.  Do we report them as a permanent or temporary employee in the PHIG assessment?</a:t>
            </a:r>
            <a:r>
              <a:rPr lang="en-US" sz="1600" dirty="0">
                <a:solidFill>
                  <a:srgbClr val="000000"/>
                </a:solidFill>
                <a:latin typeface="Gadugi" panose="020B0502040204020203" pitchFamily="34" charset="0"/>
              </a:rPr>
              <a:t>   Report them as a permanent staff member as there is no defined duration of employment (it’s ambiguous).</a:t>
            </a:r>
            <a:endParaRPr lang="en-US" sz="1600" b="0" i="0" u="none" strike="noStrike" baseline="0" dirty="0">
              <a:solidFill>
                <a:srgbClr val="000000"/>
              </a:solidFill>
              <a:latin typeface="Gadugi" panose="020B0502040204020203" pitchFamily="34" charset="0"/>
            </a:endParaRPr>
          </a:p>
          <a:p>
            <a:pPr marL="285750"/>
            <a:endParaRPr lang="en-US" dirty="0">
              <a:solidFill>
                <a:srgbClr val="000000"/>
              </a:solidFill>
              <a:latin typeface="Gadugi" panose="020B0502040204020203" pitchFamily="34" charset="0"/>
            </a:endParaRPr>
          </a:p>
          <a:p>
            <a:pPr marL="285750"/>
            <a:endParaRPr lang="en-US" dirty="0">
              <a:solidFill>
                <a:srgbClr val="000000"/>
              </a:solidFill>
              <a:latin typeface="Gadugi" panose="020B0502040204020203" pitchFamily="34" charset="0"/>
            </a:endParaRPr>
          </a:p>
          <a:p>
            <a:pPr indent="285750">
              <a:buFont typeface="Arial" panose="020B0604020202020204" pitchFamily="34" charset="0"/>
              <a:buChar char="•"/>
            </a:pPr>
            <a:endParaRPr lang="en-US" sz="1800" b="0" i="0" u="none" strike="noStrike" baseline="0" dirty="0">
              <a:solidFill>
                <a:srgbClr val="000000"/>
              </a:solidFill>
              <a:latin typeface="Gadugi" panose="020B0502040204020203" pitchFamily="34" charset="0"/>
            </a:endParaRP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082312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7380-EDF0-502B-BB97-F7FD541C076F}"/>
              </a:ext>
            </a:extLst>
          </p:cNvPr>
          <p:cNvSpPr>
            <a:spLocks noGrp="1"/>
          </p:cNvSpPr>
          <p:nvPr>
            <p:ph type="title"/>
          </p:nvPr>
        </p:nvSpPr>
        <p:spPr>
          <a:xfrm>
            <a:off x="609600" y="274320"/>
            <a:ext cx="10972800" cy="430887"/>
          </a:xfrm>
        </p:spPr>
        <p:txBody>
          <a:bodyPr/>
          <a:lstStyle/>
          <a:p>
            <a:r>
              <a:rPr kumimoji="0" lang="en-US" sz="2800" b="0" i="1" u="none" strike="noStrike" kern="0" cap="none" spc="0" normalizeH="0" baseline="0" noProof="0" dirty="0">
                <a:ln>
                  <a:noFill/>
                </a:ln>
                <a:solidFill>
                  <a:srgbClr val="1F497D">
                    <a:lumMod val="75000"/>
                  </a:srgbClr>
                </a:solidFill>
                <a:effectLst/>
                <a:uLnTx/>
                <a:uFillTx/>
                <a:latin typeface="Calibri"/>
                <a:ea typeface="+mj-ea"/>
                <a:cs typeface="+mj-cs"/>
              </a:rPr>
              <a:t>Frequently Asked Questions</a:t>
            </a:r>
            <a:endParaRPr lang="en-US" dirty="0"/>
          </a:p>
        </p:txBody>
      </p:sp>
      <p:sp>
        <p:nvSpPr>
          <p:cNvPr id="3" name="Text Placeholder 2">
            <a:extLst>
              <a:ext uri="{FF2B5EF4-FFF2-40B4-BE49-F238E27FC236}">
                <a16:creationId xmlns:a16="http://schemas.microsoft.com/office/drawing/2014/main" id="{0363C186-5D82-28FE-1F94-FABD500A08FC}"/>
              </a:ext>
            </a:extLst>
          </p:cNvPr>
          <p:cNvSpPr>
            <a:spLocks noGrp="1"/>
          </p:cNvSpPr>
          <p:nvPr>
            <p:ph type="body" idx="1"/>
          </p:nvPr>
        </p:nvSpPr>
        <p:spPr>
          <a:xfrm>
            <a:off x="609600" y="1577340"/>
            <a:ext cx="10972800" cy="3046988"/>
          </a:xfrm>
        </p:spPr>
        <p:txBody>
          <a:bodyPr/>
          <a:lstStyle/>
          <a:p>
            <a:pPr marL="285750" indent="-285750">
              <a:buFont typeface="Arial" panose="020B0604020202020204" pitchFamily="34" charset="0"/>
              <a:buChar char="•"/>
            </a:pPr>
            <a:r>
              <a:rPr lang="en-US" b="1" dirty="0"/>
              <a:t>We are paying staff with incentive money that is routed into their salary paycheck.  The incentive stipends are spread out over a year.  Do we count the staff member as being PHIG funded when their regular salary outside of the incentive is not PHIG funded?  </a:t>
            </a:r>
            <a:r>
              <a:rPr lang="en-US" dirty="0"/>
              <a:t>You would not count the staff member as PHIG funded, but rather funded by an “other” source.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Where do we count WIC breastfeeding counselors at in the Existing Staff Numbers tab?</a:t>
            </a:r>
            <a:r>
              <a:rPr lang="en-US" dirty="0"/>
              <a:t>  They can be counted und the Job Category, “Behavioral Health and Social Services Staff” and under the Job Title, “Counselor” or “Other”.  Use same designation for counting WIC breastfeeding counselors as new hires under the New Hires tab.</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30844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1A28C-740D-E671-4633-CDD7918E8B9D}"/>
              </a:ext>
            </a:extLst>
          </p:cNvPr>
          <p:cNvSpPr>
            <a:spLocks noGrp="1"/>
          </p:cNvSpPr>
          <p:nvPr>
            <p:ph type="title"/>
          </p:nvPr>
        </p:nvSpPr>
        <p:spPr>
          <a:xfrm>
            <a:off x="609600" y="274320"/>
            <a:ext cx="10972800" cy="430887"/>
          </a:xfrm>
        </p:spPr>
        <p:txBody>
          <a:bodyPr/>
          <a:lstStyle/>
          <a:p>
            <a:r>
              <a:rPr kumimoji="0" lang="en-US" sz="2800" b="0" i="1" u="none" strike="noStrike" kern="0" cap="none" spc="0" normalizeH="0" baseline="0" noProof="0" dirty="0">
                <a:ln>
                  <a:noFill/>
                </a:ln>
                <a:solidFill>
                  <a:srgbClr val="1F497D">
                    <a:lumMod val="75000"/>
                  </a:srgbClr>
                </a:solidFill>
                <a:effectLst/>
                <a:uLnTx/>
                <a:uFillTx/>
                <a:latin typeface="Calibri"/>
                <a:ea typeface="+mj-ea"/>
                <a:cs typeface="+mj-cs"/>
              </a:rPr>
              <a:t>Frequently Asked Questions</a:t>
            </a:r>
            <a:endParaRPr lang="en-US" dirty="0"/>
          </a:p>
        </p:txBody>
      </p:sp>
      <p:sp>
        <p:nvSpPr>
          <p:cNvPr id="3" name="Text Placeholder 2">
            <a:extLst>
              <a:ext uri="{FF2B5EF4-FFF2-40B4-BE49-F238E27FC236}">
                <a16:creationId xmlns:a16="http://schemas.microsoft.com/office/drawing/2014/main" id="{1BF1ECCC-10BD-F24E-E4C5-2C104B06160B}"/>
              </a:ext>
            </a:extLst>
          </p:cNvPr>
          <p:cNvSpPr>
            <a:spLocks noGrp="1"/>
          </p:cNvSpPr>
          <p:nvPr>
            <p:ph type="body" idx="1"/>
          </p:nvPr>
        </p:nvSpPr>
        <p:spPr>
          <a:xfrm>
            <a:off x="609600" y="1577340"/>
            <a:ext cx="11430000" cy="6271260"/>
          </a:xfrm>
        </p:spPr>
        <p:txBody>
          <a:bodyPr/>
          <a:lstStyle/>
          <a:p>
            <a:pPr marL="285750" indent="-285750">
              <a:buFont typeface="Arial" panose="020B0604020202020204" pitchFamily="34" charset="0"/>
              <a:buChar char="•"/>
            </a:pPr>
            <a:r>
              <a:rPr lang="en-US" b="1" dirty="0"/>
              <a:t>When I try to use the optional PHIG LPHA Assessment Template Tool in Excel, I am unable to select a Job Title from the drop down selection in the New Hires tab. </a:t>
            </a:r>
            <a:r>
              <a:rPr lang="en-US" dirty="0"/>
              <a:t> </a:t>
            </a:r>
          </a:p>
          <a:p>
            <a:pPr marL="742950" lvl="1" indent="-285750">
              <a:buFont typeface="Arial" panose="020B0604020202020204" pitchFamily="34" charset="0"/>
              <a:buChar char="•"/>
            </a:pPr>
            <a:r>
              <a:rPr lang="en-US" dirty="0"/>
              <a:t>First, make sure you have removed excel document from protected view by clicking “Enable Editing” at the top of the spreadsheet.</a:t>
            </a:r>
          </a:p>
          <a:p>
            <a:pPr marL="742950" lvl="1" indent="-285750">
              <a:buFont typeface="Arial" panose="020B0604020202020204" pitchFamily="34" charset="0"/>
              <a:buChar char="•"/>
            </a:pPr>
            <a:r>
              <a:rPr lang="en-US" dirty="0"/>
              <a:t>Within the New Hires tab, make sure you have selected a category in the Job Category column (column B).  You will not be able to select a Job Title in column C if a Job Category is not selected.</a:t>
            </a:r>
          </a:p>
          <a:p>
            <a:pPr marL="742950" lvl="1" indent="-285750">
              <a:buFont typeface="Arial" panose="020B0604020202020204" pitchFamily="34" charset="0"/>
              <a:buChar char="•"/>
            </a:pPr>
            <a:r>
              <a:rPr lang="en-US" dirty="0"/>
              <a:t>If you have selected a Job Category and still do not see any selections under the respective Job Title cell, make sure you have scrolled up on the cell to see all available choices:</a:t>
            </a:r>
          </a:p>
          <a:p>
            <a:pPr lvl="2"/>
            <a:r>
              <a:rPr lang="en-US" dirty="0"/>
              <a:t>	</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a:p>
          <a:p>
            <a:pPr lvl="1"/>
            <a:endParaRPr lang="en-US" dirty="0"/>
          </a:p>
        </p:txBody>
      </p:sp>
      <p:pic>
        <p:nvPicPr>
          <p:cNvPr id="7" name="Picture 6">
            <a:extLst>
              <a:ext uri="{FF2B5EF4-FFF2-40B4-BE49-F238E27FC236}">
                <a16:creationId xmlns:a16="http://schemas.microsoft.com/office/drawing/2014/main" id="{A244E5AF-4199-4192-E3CD-BFD1178EA30F}"/>
              </a:ext>
            </a:extLst>
          </p:cNvPr>
          <p:cNvPicPr>
            <a:picLocks noChangeAspect="1"/>
          </p:cNvPicPr>
          <p:nvPr/>
        </p:nvPicPr>
        <p:blipFill>
          <a:blip r:embed="rId2"/>
          <a:stretch>
            <a:fillRect/>
          </a:stretch>
        </p:blipFill>
        <p:spPr>
          <a:xfrm>
            <a:off x="1676400" y="3962400"/>
            <a:ext cx="6049085" cy="3109913"/>
          </a:xfrm>
          <a:prstGeom prst="rect">
            <a:avLst/>
          </a:prstGeom>
        </p:spPr>
      </p:pic>
      <p:sp>
        <p:nvSpPr>
          <p:cNvPr id="8" name="Oval 7">
            <a:extLst>
              <a:ext uri="{FF2B5EF4-FFF2-40B4-BE49-F238E27FC236}">
                <a16:creationId xmlns:a16="http://schemas.microsoft.com/office/drawing/2014/main" id="{6C788433-39F7-27C5-DD22-A37326A84E0C}"/>
              </a:ext>
            </a:extLst>
          </p:cNvPr>
          <p:cNvSpPr/>
          <p:nvPr/>
        </p:nvSpPr>
        <p:spPr>
          <a:xfrm>
            <a:off x="6705600" y="5222404"/>
            <a:ext cx="609600" cy="990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0125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04316" y="262127"/>
            <a:ext cx="6026150" cy="5941060"/>
            <a:chOff x="1004316" y="262127"/>
            <a:chExt cx="6026150" cy="5941060"/>
          </a:xfrm>
        </p:grpSpPr>
        <p:sp>
          <p:nvSpPr>
            <p:cNvPr id="3" name="object 3"/>
            <p:cNvSpPr/>
            <p:nvPr/>
          </p:nvSpPr>
          <p:spPr>
            <a:xfrm>
              <a:off x="1505712" y="678179"/>
              <a:ext cx="5524500" cy="5524500"/>
            </a:xfrm>
            <a:custGeom>
              <a:avLst/>
              <a:gdLst/>
              <a:ahLst/>
              <a:cxnLst/>
              <a:rect l="l" t="t" r="r" b="b"/>
              <a:pathLst>
                <a:path w="5524500" h="5524500">
                  <a:moveTo>
                    <a:pt x="2762250" y="0"/>
                  </a:moveTo>
                  <a:lnTo>
                    <a:pt x="2713662" y="418"/>
                  </a:lnTo>
                  <a:lnTo>
                    <a:pt x="2665277" y="1670"/>
                  </a:lnTo>
                  <a:lnTo>
                    <a:pt x="2617102" y="3748"/>
                  </a:lnTo>
                  <a:lnTo>
                    <a:pt x="2569144" y="6645"/>
                  </a:lnTo>
                  <a:lnTo>
                    <a:pt x="2521409" y="10354"/>
                  </a:lnTo>
                  <a:lnTo>
                    <a:pt x="2473904" y="14869"/>
                  </a:lnTo>
                  <a:lnTo>
                    <a:pt x="2426637" y="20183"/>
                  </a:lnTo>
                  <a:lnTo>
                    <a:pt x="2379614" y="26288"/>
                  </a:lnTo>
                  <a:lnTo>
                    <a:pt x="2332841" y="33179"/>
                  </a:lnTo>
                  <a:lnTo>
                    <a:pt x="2286327" y="40848"/>
                  </a:lnTo>
                  <a:lnTo>
                    <a:pt x="2240077" y="49288"/>
                  </a:lnTo>
                  <a:lnTo>
                    <a:pt x="2194098" y="58492"/>
                  </a:lnTo>
                  <a:lnTo>
                    <a:pt x="2148398" y="68454"/>
                  </a:lnTo>
                  <a:lnTo>
                    <a:pt x="2102982" y="79167"/>
                  </a:lnTo>
                  <a:lnTo>
                    <a:pt x="2057859" y="90624"/>
                  </a:lnTo>
                  <a:lnTo>
                    <a:pt x="2013035" y="102818"/>
                  </a:lnTo>
                  <a:lnTo>
                    <a:pt x="1968516" y="115742"/>
                  </a:lnTo>
                  <a:lnTo>
                    <a:pt x="1924310" y="129389"/>
                  </a:lnTo>
                  <a:lnTo>
                    <a:pt x="1880423" y="143753"/>
                  </a:lnTo>
                  <a:lnTo>
                    <a:pt x="1836862" y="158827"/>
                  </a:lnTo>
                  <a:lnTo>
                    <a:pt x="1793634" y="174603"/>
                  </a:lnTo>
                  <a:lnTo>
                    <a:pt x="1750747" y="191076"/>
                  </a:lnTo>
                  <a:lnTo>
                    <a:pt x="1708206" y="208237"/>
                  </a:lnTo>
                  <a:lnTo>
                    <a:pt x="1666018" y="226081"/>
                  </a:lnTo>
                  <a:lnTo>
                    <a:pt x="1624192" y="244600"/>
                  </a:lnTo>
                  <a:lnTo>
                    <a:pt x="1582732" y="263788"/>
                  </a:lnTo>
                  <a:lnTo>
                    <a:pt x="1541646" y="283638"/>
                  </a:lnTo>
                  <a:lnTo>
                    <a:pt x="1500942" y="304143"/>
                  </a:lnTo>
                  <a:lnTo>
                    <a:pt x="1460625" y="325295"/>
                  </a:lnTo>
                  <a:lnTo>
                    <a:pt x="1420703" y="347089"/>
                  </a:lnTo>
                  <a:lnTo>
                    <a:pt x="1381183" y="369517"/>
                  </a:lnTo>
                  <a:lnTo>
                    <a:pt x="1342071" y="392573"/>
                  </a:lnTo>
                  <a:lnTo>
                    <a:pt x="1303374" y="416249"/>
                  </a:lnTo>
                  <a:lnTo>
                    <a:pt x="1265099" y="440539"/>
                  </a:lnTo>
                  <a:lnTo>
                    <a:pt x="1227254" y="465437"/>
                  </a:lnTo>
                  <a:lnTo>
                    <a:pt x="1189844" y="490934"/>
                  </a:lnTo>
                  <a:lnTo>
                    <a:pt x="1152876" y="517024"/>
                  </a:lnTo>
                  <a:lnTo>
                    <a:pt x="1116358" y="543701"/>
                  </a:lnTo>
                  <a:lnTo>
                    <a:pt x="1080297" y="570958"/>
                  </a:lnTo>
                  <a:lnTo>
                    <a:pt x="1044698" y="598787"/>
                  </a:lnTo>
                  <a:lnTo>
                    <a:pt x="1009570" y="627182"/>
                  </a:lnTo>
                  <a:lnTo>
                    <a:pt x="974918" y="656136"/>
                  </a:lnTo>
                  <a:lnTo>
                    <a:pt x="940750" y="685643"/>
                  </a:lnTo>
                  <a:lnTo>
                    <a:pt x="907073" y="715694"/>
                  </a:lnTo>
                  <a:lnTo>
                    <a:pt x="873893" y="746285"/>
                  </a:lnTo>
                  <a:lnTo>
                    <a:pt x="841218" y="777406"/>
                  </a:lnTo>
                  <a:lnTo>
                    <a:pt x="809053" y="809053"/>
                  </a:lnTo>
                  <a:lnTo>
                    <a:pt x="777406" y="841218"/>
                  </a:lnTo>
                  <a:lnTo>
                    <a:pt x="746285" y="873893"/>
                  </a:lnTo>
                  <a:lnTo>
                    <a:pt x="715694" y="907073"/>
                  </a:lnTo>
                  <a:lnTo>
                    <a:pt x="685643" y="940750"/>
                  </a:lnTo>
                  <a:lnTo>
                    <a:pt x="656136" y="974918"/>
                  </a:lnTo>
                  <a:lnTo>
                    <a:pt x="627182" y="1009570"/>
                  </a:lnTo>
                  <a:lnTo>
                    <a:pt x="598787" y="1044698"/>
                  </a:lnTo>
                  <a:lnTo>
                    <a:pt x="570958" y="1080297"/>
                  </a:lnTo>
                  <a:lnTo>
                    <a:pt x="543701" y="1116358"/>
                  </a:lnTo>
                  <a:lnTo>
                    <a:pt x="517024" y="1152876"/>
                  </a:lnTo>
                  <a:lnTo>
                    <a:pt x="490934" y="1189844"/>
                  </a:lnTo>
                  <a:lnTo>
                    <a:pt x="465437" y="1227254"/>
                  </a:lnTo>
                  <a:lnTo>
                    <a:pt x="440539" y="1265099"/>
                  </a:lnTo>
                  <a:lnTo>
                    <a:pt x="416249" y="1303374"/>
                  </a:lnTo>
                  <a:lnTo>
                    <a:pt x="392573" y="1342071"/>
                  </a:lnTo>
                  <a:lnTo>
                    <a:pt x="369517" y="1381183"/>
                  </a:lnTo>
                  <a:lnTo>
                    <a:pt x="347089" y="1420703"/>
                  </a:lnTo>
                  <a:lnTo>
                    <a:pt x="325295" y="1460625"/>
                  </a:lnTo>
                  <a:lnTo>
                    <a:pt x="304143" y="1500942"/>
                  </a:lnTo>
                  <a:lnTo>
                    <a:pt x="283638" y="1541646"/>
                  </a:lnTo>
                  <a:lnTo>
                    <a:pt x="263788" y="1582732"/>
                  </a:lnTo>
                  <a:lnTo>
                    <a:pt x="244600" y="1624192"/>
                  </a:lnTo>
                  <a:lnTo>
                    <a:pt x="226081" y="1666018"/>
                  </a:lnTo>
                  <a:lnTo>
                    <a:pt x="208237" y="1708206"/>
                  </a:lnTo>
                  <a:lnTo>
                    <a:pt x="191076" y="1750747"/>
                  </a:lnTo>
                  <a:lnTo>
                    <a:pt x="174603" y="1793634"/>
                  </a:lnTo>
                  <a:lnTo>
                    <a:pt x="158827" y="1836862"/>
                  </a:lnTo>
                  <a:lnTo>
                    <a:pt x="143753" y="1880423"/>
                  </a:lnTo>
                  <a:lnTo>
                    <a:pt x="129389" y="1924310"/>
                  </a:lnTo>
                  <a:lnTo>
                    <a:pt x="115742" y="1968516"/>
                  </a:lnTo>
                  <a:lnTo>
                    <a:pt x="102818" y="2013035"/>
                  </a:lnTo>
                  <a:lnTo>
                    <a:pt x="90624" y="2057859"/>
                  </a:lnTo>
                  <a:lnTo>
                    <a:pt x="79167" y="2102982"/>
                  </a:lnTo>
                  <a:lnTo>
                    <a:pt x="68454" y="2148398"/>
                  </a:lnTo>
                  <a:lnTo>
                    <a:pt x="58492" y="2194098"/>
                  </a:lnTo>
                  <a:lnTo>
                    <a:pt x="49288" y="2240077"/>
                  </a:lnTo>
                  <a:lnTo>
                    <a:pt x="40848" y="2286327"/>
                  </a:lnTo>
                  <a:lnTo>
                    <a:pt x="33179" y="2332841"/>
                  </a:lnTo>
                  <a:lnTo>
                    <a:pt x="26288" y="2379614"/>
                  </a:lnTo>
                  <a:lnTo>
                    <a:pt x="20183" y="2426637"/>
                  </a:lnTo>
                  <a:lnTo>
                    <a:pt x="14869" y="2473904"/>
                  </a:lnTo>
                  <a:lnTo>
                    <a:pt x="10354" y="2521409"/>
                  </a:lnTo>
                  <a:lnTo>
                    <a:pt x="6645" y="2569144"/>
                  </a:lnTo>
                  <a:lnTo>
                    <a:pt x="3748" y="2617102"/>
                  </a:lnTo>
                  <a:lnTo>
                    <a:pt x="1670" y="2665277"/>
                  </a:lnTo>
                  <a:lnTo>
                    <a:pt x="418" y="2713662"/>
                  </a:lnTo>
                  <a:lnTo>
                    <a:pt x="0" y="2762250"/>
                  </a:lnTo>
                  <a:lnTo>
                    <a:pt x="418" y="2810837"/>
                  </a:lnTo>
                  <a:lnTo>
                    <a:pt x="1670" y="2859222"/>
                  </a:lnTo>
                  <a:lnTo>
                    <a:pt x="3748" y="2907397"/>
                  </a:lnTo>
                  <a:lnTo>
                    <a:pt x="6645" y="2955355"/>
                  </a:lnTo>
                  <a:lnTo>
                    <a:pt x="10354" y="3003090"/>
                  </a:lnTo>
                  <a:lnTo>
                    <a:pt x="14869" y="3050595"/>
                  </a:lnTo>
                  <a:lnTo>
                    <a:pt x="20183" y="3097862"/>
                  </a:lnTo>
                  <a:lnTo>
                    <a:pt x="26288" y="3144885"/>
                  </a:lnTo>
                  <a:lnTo>
                    <a:pt x="33179" y="3191658"/>
                  </a:lnTo>
                  <a:lnTo>
                    <a:pt x="40848" y="3238172"/>
                  </a:lnTo>
                  <a:lnTo>
                    <a:pt x="49288" y="3284422"/>
                  </a:lnTo>
                  <a:lnTo>
                    <a:pt x="58492" y="3330401"/>
                  </a:lnTo>
                  <a:lnTo>
                    <a:pt x="68454" y="3376101"/>
                  </a:lnTo>
                  <a:lnTo>
                    <a:pt x="79167" y="3421517"/>
                  </a:lnTo>
                  <a:lnTo>
                    <a:pt x="90624" y="3466640"/>
                  </a:lnTo>
                  <a:lnTo>
                    <a:pt x="102818" y="3511464"/>
                  </a:lnTo>
                  <a:lnTo>
                    <a:pt x="115742" y="3555983"/>
                  </a:lnTo>
                  <a:lnTo>
                    <a:pt x="129389" y="3600189"/>
                  </a:lnTo>
                  <a:lnTo>
                    <a:pt x="143753" y="3644076"/>
                  </a:lnTo>
                  <a:lnTo>
                    <a:pt x="158827" y="3687637"/>
                  </a:lnTo>
                  <a:lnTo>
                    <a:pt x="174603" y="3730865"/>
                  </a:lnTo>
                  <a:lnTo>
                    <a:pt x="191076" y="3773752"/>
                  </a:lnTo>
                  <a:lnTo>
                    <a:pt x="208237" y="3816293"/>
                  </a:lnTo>
                  <a:lnTo>
                    <a:pt x="226081" y="3858481"/>
                  </a:lnTo>
                  <a:lnTo>
                    <a:pt x="244600" y="3900307"/>
                  </a:lnTo>
                  <a:lnTo>
                    <a:pt x="263788" y="3941767"/>
                  </a:lnTo>
                  <a:lnTo>
                    <a:pt x="283638" y="3982853"/>
                  </a:lnTo>
                  <a:lnTo>
                    <a:pt x="304143" y="4023557"/>
                  </a:lnTo>
                  <a:lnTo>
                    <a:pt x="325295" y="4063874"/>
                  </a:lnTo>
                  <a:lnTo>
                    <a:pt x="347089" y="4103796"/>
                  </a:lnTo>
                  <a:lnTo>
                    <a:pt x="369517" y="4143316"/>
                  </a:lnTo>
                  <a:lnTo>
                    <a:pt x="392573" y="4182428"/>
                  </a:lnTo>
                  <a:lnTo>
                    <a:pt x="416249" y="4221125"/>
                  </a:lnTo>
                  <a:lnTo>
                    <a:pt x="440539" y="4259400"/>
                  </a:lnTo>
                  <a:lnTo>
                    <a:pt x="465437" y="4297245"/>
                  </a:lnTo>
                  <a:lnTo>
                    <a:pt x="490934" y="4334655"/>
                  </a:lnTo>
                  <a:lnTo>
                    <a:pt x="517024" y="4371623"/>
                  </a:lnTo>
                  <a:lnTo>
                    <a:pt x="543701" y="4408141"/>
                  </a:lnTo>
                  <a:lnTo>
                    <a:pt x="570958" y="4444202"/>
                  </a:lnTo>
                  <a:lnTo>
                    <a:pt x="598787" y="4479801"/>
                  </a:lnTo>
                  <a:lnTo>
                    <a:pt x="627182" y="4514929"/>
                  </a:lnTo>
                  <a:lnTo>
                    <a:pt x="656136" y="4549581"/>
                  </a:lnTo>
                  <a:lnTo>
                    <a:pt x="685643" y="4583749"/>
                  </a:lnTo>
                  <a:lnTo>
                    <a:pt x="715694" y="4617426"/>
                  </a:lnTo>
                  <a:lnTo>
                    <a:pt x="746285" y="4650606"/>
                  </a:lnTo>
                  <a:lnTo>
                    <a:pt x="777406" y="4683281"/>
                  </a:lnTo>
                  <a:lnTo>
                    <a:pt x="809053" y="4715446"/>
                  </a:lnTo>
                  <a:lnTo>
                    <a:pt x="841218" y="4747093"/>
                  </a:lnTo>
                  <a:lnTo>
                    <a:pt x="873893" y="4778214"/>
                  </a:lnTo>
                  <a:lnTo>
                    <a:pt x="907073" y="4808805"/>
                  </a:lnTo>
                  <a:lnTo>
                    <a:pt x="940750" y="4838856"/>
                  </a:lnTo>
                  <a:lnTo>
                    <a:pt x="974918" y="4868363"/>
                  </a:lnTo>
                  <a:lnTo>
                    <a:pt x="1009570" y="4897317"/>
                  </a:lnTo>
                  <a:lnTo>
                    <a:pt x="1044698" y="4925712"/>
                  </a:lnTo>
                  <a:lnTo>
                    <a:pt x="1080297" y="4953541"/>
                  </a:lnTo>
                  <a:lnTo>
                    <a:pt x="1116358" y="4980798"/>
                  </a:lnTo>
                  <a:lnTo>
                    <a:pt x="1152876" y="5007475"/>
                  </a:lnTo>
                  <a:lnTo>
                    <a:pt x="1189844" y="5033565"/>
                  </a:lnTo>
                  <a:lnTo>
                    <a:pt x="1227254" y="5059062"/>
                  </a:lnTo>
                  <a:lnTo>
                    <a:pt x="1265099" y="5083960"/>
                  </a:lnTo>
                  <a:lnTo>
                    <a:pt x="1303374" y="5108250"/>
                  </a:lnTo>
                  <a:lnTo>
                    <a:pt x="1342071" y="5131926"/>
                  </a:lnTo>
                  <a:lnTo>
                    <a:pt x="1381183" y="5154982"/>
                  </a:lnTo>
                  <a:lnTo>
                    <a:pt x="1420703" y="5177410"/>
                  </a:lnTo>
                  <a:lnTo>
                    <a:pt x="1460625" y="5199204"/>
                  </a:lnTo>
                  <a:lnTo>
                    <a:pt x="1500942" y="5220356"/>
                  </a:lnTo>
                  <a:lnTo>
                    <a:pt x="1541646" y="5240861"/>
                  </a:lnTo>
                  <a:lnTo>
                    <a:pt x="1582732" y="5260711"/>
                  </a:lnTo>
                  <a:lnTo>
                    <a:pt x="1624192" y="5279899"/>
                  </a:lnTo>
                  <a:lnTo>
                    <a:pt x="1666018" y="5298418"/>
                  </a:lnTo>
                  <a:lnTo>
                    <a:pt x="1708206" y="5316262"/>
                  </a:lnTo>
                  <a:lnTo>
                    <a:pt x="1750747" y="5333423"/>
                  </a:lnTo>
                  <a:lnTo>
                    <a:pt x="1793634" y="5349896"/>
                  </a:lnTo>
                  <a:lnTo>
                    <a:pt x="1836862" y="5365672"/>
                  </a:lnTo>
                  <a:lnTo>
                    <a:pt x="1880423" y="5380746"/>
                  </a:lnTo>
                  <a:lnTo>
                    <a:pt x="1924310" y="5395110"/>
                  </a:lnTo>
                  <a:lnTo>
                    <a:pt x="1968516" y="5408757"/>
                  </a:lnTo>
                  <a:lnTo>
                    <a:pt x="2013035" y="5421681"/>
                  </a:lnTo>
                  <a:lnTo>
                    <a:pt x="2057859" y="5433875"/>
                  </a:lnTo>
                  <a:lnTo>
                    <a:pt x="2102982" y="5445332"/>
                  </a:lnTo>
                  <a:lnTo>
                    <a:pt x="2148398" y="5456045"/>
                  </a:lnTo>
                  <a:lnTo>
                    <a:pt x="2194098" y="5466007"/>
                  </a:lnTo>
                  <a:lnTo>
                    <a:pt x="2240077" y="5475211"/>
                  </a:lnTo>
                  <a:lnTo>
                    <a:pt x="2286327" y="5483651"/>
                  </a:lnTo>
                  <a:lnTo>
                    <a:pt x="2332841" y="5491320"/>
                  </a:lnTo>
                  <a:lnTo>
                    <a:pt x="2379614" y="5498211"/>
                  </a:lnTo>
                  <a:lnTo>
                    <a:pt x="2426637" y="5504316"/>
                  </a:lnTo>
                  <a:lnTo>
                    <a:pt x="2473904" y="5509630"/>
                  </a:lnTo>
                  <a:lnTo>
                    <a:pt x="2521409" y="5514145"/>
                  </a:lnTo>
                  <a:lnTo>
                    <a:pt x="2569144" y="5517854"/>
                  </a:lnTo>
                  <a:lnTo>
                    <a:pt x="2617102" y="5520751"/>
                  </a:lnTo>
                  <a:lnTo>
                    <a:pt x="2665277" y="5522829"/>
                  </a:lnTo>
                  <a:lnTo>
                    <a:pt x="2713662" y="5524081"/>
                  </a:lnTo>
                  <a:lnTo>
                    <a:pt x="2762250" y="5524500"/>
                  </a:lnTo>
                  <a:lnTo>
                    <a:pt x="2810837" y="5524081"/>
                  </a:lnTo>
                  <a:lnTo>
                    <a:pt x="2859222" y="5522829"/>
                  </a:lnTo>
                  <a:lnTo>
                    <a:pt x="2907397" y="5520751"/>
                  </a:lnTo>
                  <a:lnTo>
                    <a:pt x="2955355" y="5517854"/>
                  </a:lnTo>
                  <a:lnTo>
                    <a:pt x="3003090" y="5514145"/>
                  </a:lnTo>
                  <a:lnTo>
                    <a:pt x="3050595" y="5509630"/>
                  </a:lnTo>
                  <a:lnTo>
                    <a:pt x="3097862" y="5504316"/>
                  </a:lnTo>
                  <a:lnTo>
                    <a:pt x="3144885" y="5498211"/>
                  </a:lnTo>
                  <a:lnTo>
                    <a:pt x="3191658" y="5491320"/>
                  </a:lnTo>
                  <a:lnTo>
                    <a:pt x="3238172" y="5483651"/>
                  </a:lnTo>
                  <a:lnTo>
                    <a:pt x="3284422" y="5475211"/>
                  </a:lnTo>
                  <a:lnTo>
                    <a:pt x="3330401" y="5466007"/>
                  </a:lnTo>
                  <a:lnTo>
                    <a:pt x="3376101" y="5456045"/>
                  </a:lnTo>
                  <a:lnTo>
                    <a:pt x="3421517" y="5445332"/>
                  </a:lnTo>
                  <a:lnTo>
                    <a:pt x="3466640" y="5433875"/>
                  </a:lnTo>
                  <a:lnTo>
                    <a:pt x="3511464" y="5421681"/>
                  </a:lnTo>
                  <a:lnTo>
                    <a:pt x="3555983" y="5408757"/>
                  </a:lnTo>
                  <a:lnTo>
                    <a:pt x="3600189" y="5395110"/>
                  </a:lnTo>
                  <a:lnTo>
                    <a:pt x="3644076" y="5380746"/>
                  </a:lnTo>
                  <a:lnTo>
                    <a:pt x="3687637" y="5365672"/>
                  </a:lnTo>
                  <a:lnTo>
                    <a:pt x="3730865" y="5349896"/>
                  </a:lnTo>
                  <a:lnTo>
                    <a:pt x="3773752" y="5333423"/>
                  </a:lnTo>
                  <a:lnTo>
                    <a:pt x="3816293" y="5316262"/>
                  </a:lnTo>
                  <a:lnTo>
                    <a:pt x="3858481" y="5298418"/>
                  </a:lnTo>
                  <a:lnTo>
                    <a:pt x="3900307" y="5279899"/>
                  </a:lnTo>
                  <a:lnTo>
                    <a:pt x="3941767" y="5260711"/>
                  </a:lnTo>
                  <a:lnTo>
                    <a:pt x="3982853" y="5240861"/>
                  </a:lnTo>
                  <a:lnTo>
                    <a:pt x="4023557" y="5220356"/>
                  </a:lnTo>
                  <a:lnTo>
                    <a:pt x="4063874" y="5199204"/>
                  </a:lnTo>
                  <a:lnTo>
                    <a:pt x="4103796" y="5177410"/>
                  </a:lnTo>
                  <a:lnTo>
                    <a:pt x="4143316" y="5154982"/>
                  </a:lnTo>
                  <a:lnTo>
                    <a:pt x="4182428" y="5131926"/>
                  </a:lnTo>
                  <a:lnTo>
                    <a:pt x="4221125" y="5108250"/>
                  </a:lnTo>
                  <a:lnTo>
                    <a:pt x="4259400" y="5083960"/>
                  </a:lnTo>
                  <a:lnTo>
                    <a:pt x="4297245" y="5059062"/>
                  </a:lnTo>
                  <a:lnTo>
                    <a:pt x="4334655" y="5033565"/>
                  </a:lnTo>
                  <a:lnTo>
                    <a:pt x="4371623" y="5007475"/>
                  </a:lnTo>
                  <a:lnTo>
                    <a:pt x="4408141" y="4980798"/>
                  </a:lnTo>
                  <a:lnTo>
                    <a:pt x="4444202" y="4953541"/>
                  </a:lnTo>
                  <a:lnTo>
                    <a:pt x="4479801" y="4925712"/>
                  </a:lnTo>
                  <a:lnTo>
                    <a:pt x="4514929" y="4897317"/>
                  </a:lnTo>
                  <a:lnTo>
                    <a:pt x="4549581" y="4868363"/>
                  </a:lnTo>
                  <a:lnTo>
                    <a:pt x="4583749" y="4838856"/>
                  </a:lnTo>
                  <a:lnTo>
                    <a:pt x="4617426" y="4808805"/>
                  </a:lnTo>
                  <a:lnTo>
                    <a:pt x="4650606" y="4778214"/>
                  </a:lnTo>
                  <a:lnTo>
                    <a:pt x="4683281" y="4747093"/>
                  </a:lnTo>
                  <a:lnTo>
                    <a:pt x="4715446" y="4715446"/>
                  </a:lnTo>
                  <a:lnTo>
                    <a:pt x="4747093" y="4683281"/>
                  </a:lnTo>
                  <a:lnTo>
                    <a:pt x="4778214" y="4650606"/>
                  </a:lnTo>
                  <a:lnTo>
                    <a:pt x="4808805" y="4617426"/>
                  </a:lnTo>
                  <a:lnTo>
                    <a:pt x="4838856" y="4583749"/>
                  </a:lnTo>
                  <a:lnTo>
                    <a:pt x="4868363" y="4549581"/>
                  </a:lnTo>
                  <a:lnTo>
                    <a:pt x="4897317" y="4514929"/>
                  </a:lnTo>
                  <a:lnTo>
                    <a:pt x="4925712" y="4479801"/>
                  </a:lnTo>
                  <a:lnTo>
                    <a:pt x="4953541" y="4444202"/>
                  </a:lnTo>
                  <a:lnTo>
                    <a:pt x="4980798" y="4408141"/>
                  </a:lnTo>
                  <a:lnTo>
                    <a:pt x="5007475" y="4371623"/>
                  </a:lnTo>
                  <a:lnTo>
                    <a:pt x="5033565" y="4334655"/>
                  </a:lnTo>
                  <a:lnTo>
                    <a:pt x="5059062" y="4297245"/>
                  </a:lnTo>
                  <a:lnTo>
                    <a:pt x="5083960" y="4259400"/>
                  </a:lnTo>
                  <a:lnTo>
                    <a:pt x="5108250" y="4221125"/>
                  </a:lnTo>
                  <a:lnTo>
                    <a:pt x="5131926" y="4182428"/>
                  </a:lnTo>
                  <a:lnTo>
                    <a:pt x="5154982" y="4143316"/>
                  </a:lnTo>
                  <a:lnTo>
                    <a:pt x="5177410" y="4103796"/>
                  </a:lnTo>
                  <a:lnTo>
                    <a:pt x="5199204" y="4063874"/>
                  </a:lnTo>
                  <a:lnTo>
                    <a:pt x="5220356" y="4023557"/>
                  </a:lnTo>
                  <a:lnTo>
                    <a:pt x="5240861" y="3982853"/>
                  </a:lnTo>
                  <a:lnTo>
                    <a:pt x="5260711" y="3941767"/>
                  </a:lnTo>
                  <a:lnTo>
                    <a:pt x="5279899" y="3900307"/>
                  </a:lnTo>
                  <a:lnTo>
                    <a:pt x="5298418" y="3858481"/>
                  </a:lnTo>
                  <a:lnTo>
                    <a:pt x="5316262" y="3816293"/>
                  </a:lnTo>
                  <a:lnTo>
                    <a:pt x="5333423" y="3773752"/>
                  </a:lnTo>
                  <a:lnTo>
                    <a:pt x="5349896" y="3730865"/>
                  </a:lnTo>
                  <a:lnTo>
                    <a:pt x="5365672" y="3687637"/>
                  </a:lnTo>
                  <a:lnTo>
                    <a:pt x="5380746" y="3644076"/>
                  </a:lnTo>
                  <a:lnTo>
                    <a:pt x="5395110" y="3600189"/>
                  </a:lnTo>
                  <a:lnTo>
                    <a:pt x="5408757" y="3555983"/>
                  </a:lnTo>
                  <a:lnTo>
                    <a:pt x="5421681" y="3511464"/>
                  </a:lnTo>
                  <a:lnTo>
                    <a:pt x="5433875" y="3466640"/>
                  </a:lnTo>
                  <a:lnTo>
                    <a:pt x="5445332" y="3421517"/>
                  </a:lnTo>
                  <a:lnTo>
                    <a:pt x="5456045" y="3376101"/>
                  </a:lnTo>
                  <a:lnTo>
                    <a:pt x="5466007" y="3330401"/>
                  </a:lnTo>
                  <a:lnTo>
                    <a:pt x="5475211" y="3284422"/>
                  </a:lnTo>
                  <a:lnTo>
                    <a:pt x="5483651" y="3238172"/>
                  </a:lnTo>
                  <a:lnTo>
                    <a:pt x="5491320" y="3191658"/>
                  </a:lnTo>
                  <a:lnTo>
                    <a:pt x="5498211" y="3144885"/>
                  </a:lnTo>
                  <a:lnTo>
                    <a:pt x="5504316" y="3097862"/>
                  </a:lnTo>
                  <a:lnTo>
                    <a:pt x="5509630" y="3050595"/>
                  </a:lnTo>
                  <a:lnTo>
                    <a:pt x="5514145" y="3003090"/>
                  </a:lnTo>
                  <a:lnTo>
                    <a:pt x="5517854" y="2955355"/>
                  </a:lnTo>
                  <a:lnTo>
                    <a:pt x="5520751" y="2907397"/>
                  </a:lnTo>
                  <a:lnTo>
                    <a:pt x="5522829" y="2859222"/>
                  </a:lnTo>
                  <a:lnTo>
                    <a:pt x="5524081" y="2810837"/>
                  </a:lnTo>
                  <a:lnTo>
                    <a:pt x="5524499" y="2762250"/>
                  </a:lnTo>
                  <a:lnTo>
                    <a:pt x="5524081" y="2713662"/>
                  </a:lnTo>
                  <a:lnTo>
                    <a:pt x="5522829" y="2665277"/>
                  </a:lnTo>
                  <a:lnTo>
                    <a:pt x="5520751" y="2617102"/>
                  </a:lnTo>
                  <a:lnTo>
                    <a:pt x="5517854" y="2569144"/>
                  </a:lnTo>
                  <a:lnTo>
                    <a:pt x="5514145" y="2521409"/>
                  </a:lnTo>
                  <a:lnTo>
                    <a:pt x="5509630" y="2473904"/>
                  </a:lnTo>
                  <a:lnTo>
                    <a:pt x="5504316" y="2426637"/>
                  </a:lnTo>
                  <a:lnTo>
                    <a:pt x="5498211" y="2379614"/>
                  </a:lnTo>
                  <a:lnTo>
                    <a:pt x="5491320" y="2332841"/>
                  </a:lnTo>
                  <a:lnTo>
                    <a:pt x="5483651" y="2286327"/>
                  </a:lnTo>
                  <a:lnTo>
                    <a:pt x="5475211" y="2240077"/>
                  </a:lnTo>
                  <a:lnTo>
                    <a:pt x="5466007" y="2194098"/>
                  </a:lnTo>
                  <a:lnTo>
                    <a:pt x="5456045" y="2148398"/>
                  </a:lnTo>
                  <a:lnTo>
                    <a:pt x="5445332" y="2102982"/>
                  </a:lnTo>
                  <a:lnTo>
                    <a:pt x="5433875" y="2057859"/>
                  </a:lnTo>
                  <a:lnTo>
                    <a:pt x="5421681" y="2013035"/>
                  </a:lnTo>
                  <a:lnTo>
                    <a:pt x="5408757" y="1968516"/>
                  </a:lnTo>
                  <a:lnTo>
                    <a:pt x="5395110" y="1924310"/>
                  </a:lnTo>
                  <a:lnTo>
                    <a:pt x="5380746" y="1880423"/>
                  </a:lnTo>
                  <a:lnTo>
                    <a:pt x="5365672" y="1836862"/>
                  </a:lnTo>
                  <a:lnTo>
                    <a:pt x="5349896" y="1793634"/>
                  </a:lnTo>
                  <a:lnTo>
                    <a:pt x="5333423" y="1750747"/>
                  </a:lnTo>
                  <a:lnTo>
                    <a:pt x="5316262" y="1708206"/>
                  </a:lnTo>
                  <a:lnTo>
                    <a:pt x="5298418" y="1666018"/>
                  </a:lnTo>
                  <a:lnTo>
                    <a:pt x="5279899" y="1624192"/>
                  </a:lnTo>
                  <a:lnTo>
                    <a:pt x="5260711" y="1582732"/>
                  </a:lnTo>
                  <a:lnTo>
                    <a:pt x="5240861" y="1541646"/>
                  </a:lnTo>
                  <a:lnTo>
                    <a:pt x="5220356" y="1500942"/>
                  </a:lnTo>
                  <a:lnTo>
                    <a:pt x="5199204" y="1460625"/>
                  </a:lnTo>
                  <a:lnTo>
                    <a:pt x="5177410" y="1420703"/>
                  </a:lnTo>
                  <a:lnTo>
                    <a:pt x="5154982" y="1381183"/>
                  </a:lnTo>
                  <a:lnTo>
                    <a:pt x="5131926" y="1342071"/>
                  </a:lnTo>
                  <a:lnTo>
                    <a:pt x="5108250" y="1303374"/>
                  </a:lnTo>
                  <a:lnTo>
                    <a:pt x="5083960" y="1265099"/>
                  </a:lnTo>
                  <a:lnTo>
                    <a:pt x="5059062" y="1227254"/>
                  </a:lnTo>
                  <a:lnTo>
                    <a:pt x="5033565" y="1189844"/>
                  </a:lnTo>
                  <a:lnTo>
                    <a:pt x="5007475" y="1152876"/>
                  </a:lnTo>
                  <a:lnTo>
                    <a:pt x="4980798" y="1116358"/>
                  </a:lnTo>
                  <a:lnTo>
                    <a:pt x="4953541" y="1080297"/>
                  </a:lnTo>
                  <a:lnTo>
                    <a:pt x="4925712" y="1044698"/>
                  </a:lnTo>
                  <a:lnTo>
                    <a:pt x="4897317" y="1009570"/>
                  </a:lnTo>
                  <a:lnTo>
                    <a:pt x="4868363" y="974918"/>
                  </a:lnTo>
                  <a:lnTo>
                    <a:pt x="4838856" y="940750"/>
                  </a:lnTo>
                  <a:lnTo>
                    <a:pt x="4808805" y="907073"/>
                  </a:lnTo>
                  <a:lnTo>
                    <a:pt x="4778214" y="873893"/>
                  </a:lnTo>
                  <a:lnTo>
                    <a:pt x="4747093" y="841218"/>
                  </a:lnTo>
                  <a:lnTo>
                    <a:pt x="4715446" y="809053"/>
                  </a:lnTo>
                  <a:lnTo>
                    <a:pt x="4683281" y="777406"/>
                  </a:lnTo>
                  <a:lnTo>
                    <a:pt x="4650606" y="746285"/>
                  </a:lnTo>
                  <a:lnTo>
                    <a:pt x="4617426" y="715694"/>
                  </a:lnTo>
                  <a:lnTo>
                    <a:pt x="4583749" y="685643"/>
                  </a:lnTo>
                  <a:lnTo>
                    <a:pt x="4549581" y="656136"/>
                  </a:lnTo>
                  <a:lnTo>
                    <a:pt x="4514929" y="627182"/>
                  </a:lnTo>
                  <a:lnTo>
                    <a:pt x="4479801" y="598787"/>
                  </a:lnTo>
                  <a:lnTo>
                    <a:pt x="4444202" y="570958"/>
                  </a:lnTo>
                  <a:lnTo>
                    <a:pt x="4408141" y="543701"/>
                  </a:lnTo>
                  <a:lnTo>
                    <a:pt x="4371623" y="517024"/>
                  </a:lnTo>
                  <a:lnTo>
                    <a:pt x="4334655" y="490934"/>
                  </a:lnTo>
                  <a:lnTo>
                    <a:pt x="4297245" y="465437"/>
                  </a:lnTo>
                  <a:lnTo>
                    <a:pt x="4259400" y="440539"/>
                  </a:lnTo>
                  <a:lnTo>
                    <a:pt x="4221125" y="416249"/>
                  </a:lnTo>
                  <a:lnTo>
                    <a:pt x="4182428" y="392573"/>
                  </a:lnTo>
                  <a:lnTo>
                    <a:pt x="4143316" y="369517"/>
                  </a:lnTo>
                  <a:lnTo>
                    <a:pt x="4103796" y="347089"/>
                  </a:lnTo>
                  <a:lnTo>
                    <a:pt x="4063874" y="325295"/>
                  </a:lnTo>
                  <a:lnTo>
                    <a:pt x="4023557" y="304143"/>
                  </a:lnTo>
                  <a:lnTo>
                    <a:pt x="3982853" y="283638"/>
                  </a:lnTo>
                  <a:lnTo>
                    <a:pt x="3941767" y="263788"/>
                  </a:lnTo>
                  <a:lnTo>
                    <a:pt x="3900307" y="244600"/>
                  </a:lnTo>
                  <a:lnTo>
                    <a:pt x="3858481" y="226081"/>
                  </a:lnTo>
                  <a:lnTo>
                    <a:pt x="3816293" y="208237"/>
                  </a:lnTo>
                  <a:lnTo>
                    <a:pt x="3773752" y="191076"/>
                  </a:lnTo>
                  <a:lnTo>
                    <a:pt x="3730865" y="174603"/>
                  </a:lnTo>
                  <a:lnTo>
                    <a:pt x="3687637" y="158827"/>
                  </a:lnTo>
                  <a:lnTo>
                    <a:pt x="3644076" y="143753"/>
                  </a:lnTo>
                  <a:lnTo>
                    <a:pt x="3600189" y="129389"/>
                  </a:lnTo>
                  <a:lnTo>
                    <a:pt x="3555983" y="115742"/>
                  </a:lnTo>
                  <a:lnTo>
                    <a:pt x="3511464" y="102818"/>
                  </a:lnTo>
                  <a:lnTo>
                    <a:pt x="3466640" y="90624"/>
                  </a:lnTo>
                  <a:lnTo>
                    <a:pt x="3421517" y="79167"/>
                  </a:lnTo>
                  <a:lnTo>
                    <a:pt x="3376101" y="68454"/>
                  </a:lnTo>
                  <a:lnTo>
                    <a:pt x="3330401" y="58492"/>
                  </a:lnTo>
                  <a:lnTo>
                    <a:pt x="3284422" y="49288"/>
                  </a:lnTo>
                  <a:lnTo>
                    <a:pt x="3238172" y="40848"/>
                  </a:lnTo>
                  <a:lnTo>
                    <a:pt x="3191658" y="33179"/>
                  </a:lnTo>
                  <a:lnTo>
                    <a:pt x="3144885" y="26288"/>
                  </a:lnTo>
                  <a:lnTo>
                    <a:pt x="3097862" y="20183"/>
                  </a:lnTo>
                  <a:lnTo>
                    <a:pt x="3050595" y="14869"/>
                  </a:lnTo>
                  <a:lnTo>
                    <a:pt x="3003090" y="10354"/>
                  </a:lnTo>
                  <a:lnTo>
                    <a:pt x="2955355" y="6645"/>
                  </a:lnTo>
                  <a:lnTo>
                    <a:pt x="2907397" y="3748"/>
                  </a:lnTo>
                  <a:lnTo>
                    <a:pt x="2859222" y="1670"/>
                  </a:lnTo>
                  <a:lnTo>
                    <a:pt x="2810837" y="418"/>
                  </a:lnTo>
                  <a:lnTo>
                    <a:pt x="2762250" y="0"/>
                  </a:lnTo>
                  <a:close/>
                </a:path>
              </a:pathLst>
            </a:custGeom>
            <a:solidFill>
              <a:srgbClr val="008B94"/>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1004316" y="262127"/>
              <a:ext cx="2548763" cy="2550287"/>
            </a:xfrm>
            <a:prstGeom prst="rect">
              <a:avLst/>
            </a:prstGeom>
          </p:spPr>
        </p:pic>
        <p:pic>
          <p:nvPicPr>
            <p:cNvPr id="5" name="object 5"/>
            <p:cNvPicPr/>
            <p:nvPr/>
          </p:nvPicPr>
          <p:blipFill>
            <a:blip r:embed="rId3" cstate="print"/>
            <a:stretch>
              <a:fillRect/>
            </a:stretch>
          </p:blipFill>
          <p:spPr>
            <a:xfrm>
              <a:off x="1386840" y="644652"/>
              <a:ext cx="1808988" cy="1810512"/>
            </a:xfrm>
            <a:prstGeom prst="rect">
              <a:avLst/>
            </a:prstGeom>
          </p:spPr>
        </p:pic>
        <p:pic>
          <p:nvPicPr>
            <p:cNvPr id="6" name="object 6"/>
            <p:cNvPicPr/>
            <p:nvPr/>
          </p:nvPicPr>
          <p:blipFill>
            <a:blip r:embed="rId4" cstate="print"/>
            <a:stretch>
              <a:fillRect/>
            </a:stretch>
          </p:blipFill>
          <p:spPr>
            <a:xfrm>
              <a:off x="2276855" y="2986785"/>
              <a:ext cx="4615434" cy="839724"/>
            </a:xfrm>
            <a:prstGeom prst="rect">
              <a:avLst/>
            </a:prstGeom>
          </p:spPr>
        </p:pic>
        <p:pic>
          <p:nvPicPr>
            <p:cNvPr id="7" name="object 7"/>
            <p:cNvPicPr/>
            <p:nvPr/>
          </p:nvPicPr>
          <p:blipFill>
            <a:blip r:embed="rId5" cstate="print"/>
            <a:stretch>
              <a:fillRect/>
            </a:stretch>
          </p:blipFill>
          <p:spPr>
            <a:xfrm>
              <a:off x="1491996" y="678179"/>
              <a:ext cx="1598676" cy="1598676"/>
            </a:xfrm>
            <a:prstGeom prst="rect">
              <a:avLst/>
            </a:prstGeom>
          </p:spPr>
        </p:pic>
      </p:grpSp>
      <p:sp>
        <p:nvSpPr>
          <p:cNvPr id="8" name="object 8"/>
          <p:cNvSpPr/>
          <p:nvPr/>
        </p:nvSpPr>
        <p:spPr>
          <a:xfrm>
            <a:off x="7941564" y="4114800"/>
            <a:ext cx="433070" cy="433070"/>
          </a:xfrm>
          <a:custGeom>
            <a:avLst/>
            <a:gdLst/>
            <a:ahLst/>
            <a:cxnLst/>
            <a:rect l="l" t="t" r="r" b="b"/>
            <a:pathLst>
              <a:path w="433070" h="433070">
                <a:moveTo>
                  <a:pt x="216407" y="0"/>
                </a:moveTo>
                <a:lnTo>
                  <a:pt x="166791" y="5716"/>
                </a:lnTo>
                <a:lnTo>
                  <a:pt x="121242" y="21998"/>
                </a:lnTo>
                <a:lnTo>
                  <a:pt x="81060" y="47546"/>
                </a:lnTo>
                <a:lnTo>
                  <a:pt x="47546" y="81060"/>
                </a:lnTo>
                <a:lnTo>
                  <a:pt x="21998" y="121242"/>
                </a:lnTo>
                <a:lnTo>
                  <a:pt x="5716" y="166791"/>
                </a:lnTo>
                <a:lnTo>
                  <a:pt x="0" y="216407"/>
                </a:lnTo>
                <a:lnTo>
                  <a:pt x="5716" y="266024"/>
                </a:lnTo>
                <a:lnTo>
                  <a:pt x="21998" y="311573"/>
                </a:lnTo>
                <a:lnTo>
                  <a:pt x="47546" y="351755"/>
                </a:lnTo>
                <a:lnTo>
                  <a:pt x="81060" y="385269"/>
                </a:lnTo>
                <a:lnTo>
                  <a:pt x="121242" y="410817"/>
                </a:lnTo>
                <a:lnTo>
                  <a:pt x="166791" y="427099"/>
                </a:lnTo>
                <a:lnTo>
                  <a:pt x="216407" y="432816"/>
                </a:lnTo>
                <a:lnTo>
                  <a:pt x="266024" y="427099"/>
                </a:lnTo>
                <a:lnTo>
                  <a:pt x="311573" y="410817"/>
                </a:lnTo>
                <a:lnTo>
                  <a:pt x="351755" y="385269"/>
                </a:lnTo>
                <a:lnTo>
                  <a:pt x="385269" y="351755"/>
                </a:lnTo>
                <a:lnTo>
                  <a:pt x="410817" y="311573"/>
                </a:lnTo>
                <a:lnTo>
                  <a:pt x="427099" y="266024"/>
                </a:lnTo>
                <a:lnTo>
                  <a:pt x="432815" y="216407"/>
                </a:lnTo>
                <a:lnTo>
                  <a:pt x="427099" y="166791"/>
                </a:lnTo>
                <a:lnTo>
                  <a:pt x="410817" y="121242"/>
                </a:lnTo>
                <a:lnTo>
                  <a:pt x="385269" y="81060"/>
                </a:lnTo>
                <a:lnTo>
                  <a:pt x="351755" y="47546"/>
                </a:lnTo>
                <a:lnTo>
                  <a:pt x="311573" y="21998"/>
                </a:lnTo>
                <a:lnTo>
                  <a:pt x="266024" y="5716"/>
                </a:lnTo>
                <a:lnTo>
                  <a:pt x="216407" y="0"/>
                </a:lnTo>
                <a:close/>
              </a:path>
            </a:pathLst>
          </a:custGeom>
          <a:solidFill>
            <a:srgbClr val="E25204"/>
          </a:solidFill>
        </p:spPr>
        <p:txBody>
          <a:bodyPr wrap="square" lIns="0" tIns="0" rIns="0" bIns="0" rtlCol="0"/>
          <a:lstStyle/>
          <a:p>
            <a:endParaRPr dirty="0"/>
          </a:p>
        </p:txBody>
      </p:sp>
      <p:pic>
        <p:nvPicPr>
          <p:cNvPr id="14" name="object 14"/>
          <p:cNvPicPr/>
          <p:nvPr/>
        </p:nvPicPr>
        <p:blipFill>
          <a:blip r:embed="rId6" cstate="print"/>
          <a:stretch>
            <a:fillRect/>
          </a:stretch>
        </p:blipFill>
        <p:spPr>
          <a:xfrm>
            <a:off x="8068056" y="4241291"/>
            <a:ext cx="179831" cy="179831"/>
          </a:xfrm>
          <a:prstGeom prst="rect">
            <a:avLst/>
          </a:prstGeom>
        </p:spPr>
      </p:pic>
      <p:pic>
        <p:nvPicPr>
          <p:cNvPr id="15" name="object 15"/>
          <p:cNvPicPr/>
          <p:nvPr/>
        </p:nvPicPr>
        <p:blipFill>
          <a:blip r:embed="rId7" cstate="print"/>
          <a:stretch>
            <a:fillRect/>
          </a:stretch>
        </p:blipFill>
        <p:spPr>
          <a:xfrm>
            <a:off x="8068056" y="4963667"/>
            <a:ext cx="179831" cy="179831"/>
          </a:xfrm>
          <a:prstGeom prst="rect">
            <a:avLst/>
          </a:prstGeom>
        </p:spPr>
      </p:pic>
      <p:sp>
        <p:nvSpPr>
          <p:cNvPr id="17" name="TextBox 16"/>
          <p:cNvSpPr txBox="1"/>
          <p:nvPr/>
        </p:nvSpPr>
        <p:spPr>
          <a:xfrm>
            <a:off x="8686800" y="4114800"/>
            <a:ext cx="3124200" cy="369332"/>
          </a:xfrm>
          <a:prstGeom prst="rect">
            <a:avLst/>
          </a:prstGeom>
          <a:noFill/>
        </p:spPr>
        <p:txBody>
          <a:bodyPr wrap="square" rtlCol="0">
            <a:spAutoFit/>
          </a:bodyPr>
          <a:lstStyle/>
          <a:p>
            <a:r>
              <a:rPr lang="en-US" dirty="0"/>
              <a:t>travis.fisher@health.mo.gov</a:t>
            </a:r>
          </a:p>
        </p:txBody>
      </p:sp>
      <p:sp>
        <p:nvSpPr>
          <p:cNvPr id="10" name="TextBox 9">
            <a:extLst>
              <a:ext uri="{FF2B5EF4-FFF2-40B4-BE49-F238E27FC236}">
                <a16:creationId xmlns:a16="http://schemas.microsoft.com/office/drawing/2014/main" id="{73873C90-553C-21E4-6A8B-969D1015B1A5}"/>
              </a:ext>
            </a:extLst>
          </p:cNvPr>
          <p:cNvSpPr txBox="1"/>
          <p:nvPr/>
        </p:nvSpPr>
        <p:spPr>
          <a:xfrm>
            <a:off x="7772400" y="533400"/>
            <a:ext cx="4419600" cy="2031325"/>
          </a:xfrm>
          <a:prstGeom prst="rect">
            <a:avLst/>
          </a:prstGeom>
          <a:noFill/>
        </p:spPr>
        <p:txBody>
          <a:bodyPr wrap="square" rtlCol="0">
            <a:spAutoFit/>
          </a:bodyPr>
          <a:lstStyle/>
          <a:p>
            <a:r>
              <a:rPr lang="en-US" sz="1400" dirty="0">
                <a:effectLst/>
                <a:latin typeface="Calibri" panose="020F0502020204030204" pitchFamily="34" charset="0"/>
                <a:ea typeface="Calibri" panose="020F0502020204030204" pitchFamily="34" charset="0"/>
              </a:rPr>
              <a:t>This work is supported by funds made available from the Centers for Disease Control and Prevention (CDC) of the U.S. Department of Health and Human Services (HHS), National Center for STLT Public Health Infrastructure and Workforce, through OE22-2203: Strengthening U.S. Public Health Infrastructure, Workforce, and Data Systems grant. The contents are those of the author(s) and do not necessarily represent the official views of, nor an endorsement, by CDC/HHS, or the U.S. Government.</a:t>
            </a:r>
            <a:endParaRPr lang="en-US" sz="1400" dirty="0">
              <a:solidFill>
                <a:schemeClr val="tx2">
                  <a:lumMod val="50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48055" y="5141976"/>
            <a:ext cx="11291570" cy="1259205"/>
            <a:chOff x="448055" y="5141976"/>
            <a:chExt cx="11291570" cy="1259205"/>
          </a:xfrm>
        </p:grpSpPr>
        <p:sp>
          <p:nvSpPr>
            <p:cNvPr id="3" name="object 3"/>
            <p:cNvSpPr/>
            <p:nvPr/>
          </p:nvSpPr>
          <p:spPr>
            <a:xfrm>
              <a:off x="448055" y="5141976"/>
              <a:ext cx="11291570" cy="1259205"/>
            </a:xfrm>
            <a:custGeom>
              <a:avLst/>
              <a:gdLst/>
              <a:ahLst/>
              <a:cxnLst/>
              <a:rect l="l" t="t" r="r" b="b"/>
              <a:pathLst>
                <a:path w="11291570" h="1259204">
                  <a:moveTo>
                    <a:pt x="11291316" y="0"/>
                  </a:moveTo>
                  <a:lnTo>
                    <a:pt x="0" y="0"/>
                  </a:lnTo>
                  <a:lnTo>
                    <a:pt x="0" y="1258824"/>
                  </a:lnTo>
                  <a:lnTo>
                    <a:pt x="11291316" y="1258824"/>
                  </a:lnTo>
                  <a:lnTo>
                    <a:pt x="11291316" y="0"/>
                  </a:lnTo>
                  <a:close/>
                </a:path>
              </a:pathLst>
            </a:custGeom>
            <a:solidFill>
              <a:srgbClr val="E25204"/>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3761232" y="5284317"/>
              <a:ext cx="5120386" cy="946708"/>
            </a:xfrm>
            <a:prstGeom prst="rect">
              <a:avLst/>
            </a:prstGeom>
          </p:spPr>
        </p:pic>
      </p:grpSp>
      <p:pic>
        <p:nvPicPr>
          <p:cNvPr id="5" name="object 5"/>
          <p:cNvPicPr/>
          <p:nvPr/>
        </p:nvPicPr>
        <p:blipFill>
          <a:blip r:embed="rId3" cstate="print"/>
          <a:stretch>
            <a:fillRect/>
          </a:stretch>
        </p:blipFill>
        <p:spPr>
          <a:xfrm>
            <a:off x="4102608" y="623316"/>
            <a:ext cx="3986784" cy="398830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07996"/>
          </a:xfrm>
        </p:spPr>
        <p:txBody>
          <a:bodyPr/>
          <a:lstStyle/>
          <a:p>
            <a:r>
              <a:rPr lang="en-US" sz="3600" dirty="0">
                <a:solidFill>
                  <a:srgbClr val="1F497D">
                    <a:lumMod val="50000"/>
                  </a:srgbClr>
                </a:solidFill>
              </a:rPr>
              <a:t>Public Health Infrastructure Grant LPHA Evaluation Meeting-2.6.24</a:t>
            </a:r>
            <a:endParaRPr lang="en-US" dirty="0"/>
          </a:p>
        </p:txBody>
      </p:sp>
      <p:sp>
        <p:nvSpPr>
          <p:cNvPr id="3" name="Text Placeholder 2"/>
          <p:cNvSpPr>
            <a:spLocks noGrp="1"/>
          </p:cNvSpPr>
          <p:nvPr>
            <p:ph type="body" idx="1"/>
          </p:nvPr>
        </p:nvSpPr>
        <p:spPr>
          <a:xfrm>
            <a:off x="609600" y="1577340"/>
            <a:ext cx="10972800" cy="8125301"/>
          </a:xfrm>
        </p:spPr>
        <p:txBody>
          <a:bodyPr/>
          <a:lstStyle/>
          <a:p>
            <a:r>
              <a:rPr lang="en-US" sz="2400" dirty="0">
                <a:solidFill>
                  <a:schemeClr val="tx2">
                    <a:lumMod val="50000"/>
                  </a:schemeClr>
                </a:solidFill>
              </a:rPr>
              <a:t>Agenda</a:t>
            </a:r>
          </a:p>
          <a:p>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PHIG Evaluation Updates</a:t>
            </a:r>
          </a:p>
          <a:p>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PHIG LPHA Evaluation Assessment Template Tool Review</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Frequently Asked Questions</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a:solidFill>
                  <a:schemeClr val="tx2">
                    <a:lumMod val="50000"/>
                  </a:schemeClr>
                </a:solidFill>
              </a:rPr>
              <a:t>Additional Questions/Concerns</a:t>
            </a:r>
          </a:p>
          <a:p>
            <a:pPr marL="285750" indent="-285750">
              <a:buFont typeface="Arial" panose="020B0604020202020204" pitchFamily="34" charset="0"/>
              <a:buChar char="•"/>
            </a:pPr>
            <a:endParaRPr lang="en-US" sz="2400" dirty="0">
              <a:solidFill>
                <a:schemeClr val="tx2">
                  <a:lumMod val="50000"/>
                </a:schemeClr>
              </a:solidFill>
            </a:endParaRPr>
          </a:p>
          <a:p>
            <a:r>
              <a:rPr lang="en-US" sz="2400" dirty="0">
                <a:solidFill>
                  <a:schemeClr val="tx2">
                    <a:lumMod val="50000"/>
                  </a:schemeClr>
                </a:solidFill>
              </a:rPr>
              <a:t>*</a:t>
            </a:r>
            <a:r>
              <a:rPr lang="en-US" sz="2400" i="1" dirty="0">
                <a:solidFill>
                  <a:schemeClr val="tx2">
                    <a:lumMod val="50000"/>
                  </a:schemeClr>
                </a:solidFill>
              </a:rPr>
              <a:t>This meeting is being recorded and the PowerPoint and Webex recording will be available on the LPHA Resources site: https://health.mo.gov/living/healthcondiseases/communicable/novel-coronavirus-lpha/.</a:t>
            </a:r>
          </a:p>
          <a:p>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p:txBody>
      </p:sp>
    </p:spTree>
    <p:extLst>
      <p:ext uri="{BB962C8B-B14F-4D97-AF65-F5344CB8AC3E}">
        <p14:creationId xmlns:p14="http://schemas.microsoft.com/office/powerpoint/2010/main" val="821820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553998"/>
          </a:xfrm>
        </p:spPr>
        <p:txBody>
          <a:bodyPr/>
          <a:lstStyle/>
          <a:p>
            <a:pPr algn="ctr"/>
            <a:r>
              <a:rPr lang="en-US" sz="3600" dirty="0">
                <a:solidFill>
                  <a:schemeClr val="tx2">
                    <a:lumMod val="50000"/>
                  </a:schemeClr>
                </a:solidFill>
              </a:rPr>
              <a:t>Public Health Infrastructure Grant Evaluation</a:t>
            </a:r>
          </a:p>
        </p:txBody>
      </p:sp>
      <p:sp>
        <p:nvSpPr>
          <p:cNvPr id="3" name="Text Placeholder 2"/>
          <p:cNvSpPr>
            <a:spLocks noGrp="1"/>
          </p:cNvSpPr>
          <p:nvPr>
            <p:ph type="body" idx="1"/>
          </p:nvPr>
        </p:nvSpPr>
        <p:spPr>
          <a:xfrm>
            <a:off x="609600" y="1577340"/>
            <a:ext cx="10972800" cy="4431983"/>
          </a:xfrm>
        </p:spPr>
        <p:txBody>
          <a:bodyPr/>
          <a:lstStyle/>
          <a:p>
            <a:r>
              <a:rPr lang="en-US" sz="2400" dirty="0"/>
              <a:t>In effort to meet the Public Health Infrastructure Grant (PHIG) evaluation standards of the CDC as well as gather valuable information for PHIG funded awardee deliverables to improve overall public health in Missouri, the Department of Health and Senior Services has partnered with the </a:t>
            </a:r>
            <a:r>
              <a:rPr lang="en-US" sz="2400" b="1" i="1" dirty="0"/>
              <a:t>University of Missouri Health Behavior Risk Research Center of the School of Medicine  </a:t>
            </a:r>
            <a:r>
              <a:rPr lang="en-US" sz="2400" dirty="0"/>
              <a:t>to design and implement the evaluation for the PHIG in Missouri.  </a:t>
            </a:r>
          </a:p>
          <a:p>
            <a:endParaRPr lang="en-US" sz="2400" dirty="0"/>
          </a:p>
          <a:p>
            <a:r>
              <a:rPr lang="en-US" sz="2400" dirty="0"/>
              <a:t>There are 2 separate pieces for evaluation of the PHIG that will be administered:</a:t>
            </a:r>
          </a:p>
          <a:p>
            <a:endParaRPr lang="en-US" sz="2400" dirty="0"/>
          </a:p>
          <a:p>
            <a:pPr marL="285750" indent="-285750">
              <a:buFont typeface="Arial" panose="020B0604020202020204" pitchFamily="34" charset="0"/>
              <a:buChar char="•"/>
            </a:pPr>
            <a:r>
              <a:rPr lang="en-US" sz="2400" b="1" dirty="0"/>
              <a:t>The PHIG Evaluation Monitoring Assessment</a:t>
            </a:r>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a:t>The PHIG Public Health Workforce Needs Survey</a:t>
            </a:r>
          </a:p>
        </p:txBody>
      </p:sp>
    </p:spTree>
    <p:extLst>
      <p:ext uri="{BB962C8B-B14F-4D97-AF65-F5344CB8AC3E}">
        <p14:creationId xmlns:p14="http://schemas.microsoft.com/office/powerpoint/2010/main" val="3736708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chemeClr val="tx2">
                    <a:lumMod val="50000"/>
                  </a:schemeClr>
                </a:solidFill>
              </a:rPr>
              <a:t>PHIG Evaluation Monitoring Assessment</a:t>
            </a:r>
          </a:p>
        </p:txBody>
      </p:sp>
      <p:sp>
        <p:nvSpPr>
          <p:cNvPr id="3" name="Text Placeholder 2"/>
          <p:cNvSpPr>
            <a:spLocks noGrp="1"/>
          </p:cNvSpPr>
          <p:nvPr>
            <p:ph type="body" idx="1"/>
          </p:nvPr>
        </p:nvSpPr>
        <p:spPr>
          <a:xfrm>
            <a:off x="609600" y="1577340"/>
            <a:ext cx="10972800" cy="3662541"/>
          </a:xfrm>
        </p:spPr>
        <p:txBody>
          <a:bodyPr/>
          <a:lstStyle/>
          <a:p>
            <a:pPr marL="285750" indent="-285750">
              <a:buFont typeface="Arial" panose="020B0604020202020204" pitchFamily="34" charset="0"/>
              <a:buChar char="•"/>
            </a:pPr>
            <a:r>
              <a:rPr lang="en-US" sz="2000" dirty="0"/>
              <a:t>The PHIG Evaluation Monitoring Assessment will be sent out to LPHA Administrators/Directors via an email that contains a link to the assessment in Redcap.</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Redcap link to the assessment will also be available on the DHSS LPHA Resources page under the Public Health Infrastructure Grant/Contract Information dropdown section.  *</a:t>
            </a:r>
            <a:r>
              <a:rPr lang="en-US" sz="2000" b="1" dirty="0"/>
              <a:t>This will be available very soon</a:t>
            </a:r>
            <a:r>
              <a:rPr lang="en-US" sz="2000" dirty="0"/>
              <a: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first assessment report from LPHAs will be due </a:t>
            </a:r>
            <a:r>
              <a:rPr lang="en-US" sz="2000" b="1" dirty="0"/>
              <a:t>July 15, 2024 </a:t>
            </a:r>
            <a:r>
              <a:rPr lang="en-US" sz="2000" dirty="0"/>
              <a:t>and will seek to capture LPHA data from 12/1/23 to 5/31/24.   *If an LPHA PHIG contract did not become finally executed until after the start of the reporting period (12/1/23) we ask that the LPHA begin reporting from the day the contract received final execution.</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386939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984885"/>
          </a:xfrm>
        </p:spPr>
        <p:txBody>
          <a:bodyPr/>
          <a:lstStyle/>
          <a:p>
            <a:r>
              <a:rPr lang="en-US" sz="3200" i="1" dirty="0">
                <a:solidFill>
                  <a:srgbClr val="1F497D">
                    <a:lumMod val="50000"/>
                  </a:srgbClr>
                </a:solidFill>
              </a:rPr>
              <a:t>PHIG Evaluation Monitoring Assessment Reporting Period</a:t>
            </a:r>
            <a:br>
              <a:rPr lang="en-US" sz="3200" i="1" dirty="0">
                <a:solidFill>
                  <a:srgbClr val="1F497D">
                    <a:lumMod val="50000"/>
                  </a:srgbClr>
                </a:solidFill>
              </a:rPr>
            </a:br>
            <a:r>
              <a:rPr lang="en-US" sz="3200" dirty="0">
                <a:solidFill>
                  <a:srgbClr val="1F497D">
                    <a:lumMod val="50000"/>
                  </a:srgbClr>
                </a:solidFill>
              </a:rPr>
              <a:t>-</a:t>
            </a:r>
            <a:r>
              <a:rPr lang="en-US" sz="2800" dirty="0">
                <a:solidFill>
                  <a:srgbClr val="1F497D">
                    <a:lumMod val="50000"/>
                  </a:srgbClr>
                </a:solidFill>
              </a:rPr>
              <a:t>Monitoring Assessment Report Timeline</a:t>
            </a:r>
            <a:endParaRPr lang="en-US" dirty="0"/>
          </a:p>
        </p:txBody>
      </p:sp>
      <p:sp>
        <p:nvSpPr>
          <p:cNvPr id="3" name="Text Placeholder 2"/>
          <p:cNvSpPr>
            <a:spLocks noGrp="1"/>
          </p:cNvSpPr>
          <p:nvPr>
            <p:ph type="body" idx="1"/>
          </p:nvPr>
        </p:nvSpPr>
        <p:spPr>
          <a:xfrm>
            <a:off x="609600" y="1577340"/>
            <a:ext cx="10972800" cy="830997"/>
          </a:xfrm>
        </p:spPr>
        <p:txBody>
          <a:bodyPr/>
          <a:lstStyle/>
          <a:p>
            <a:r>
              <a:rPr lang="en-US" dirty="0"/>
              <a:t>The initial reporting period for LPHAs for the PHIG Evaluation Monitoring Assessment has shifted:</a:t>
            </a:r>
          </a:p>
          <a:p>
            <a:endParaRPr lang="en-US" dirty="0"/>
          </a:p>
          <a:p>
            <a:endParaRPr lang="en-US" dirty="0"/>
          </a:p>
        </p:txBody>
      </p:sp>
      <p:graphicFrame>
        <p:nvGraphicFramePr>
          <p:cNvPr id="5" name="Table 4">
            <a:extLst>
              <a:ext uri="{FF2B5EF4-FFF2-40B4-BE49-F238E27FC236}">
                <a16:creationId xmlns:a16="http://schemas.microsoft.com/office/drawing/2014/main" id="{9D26700C-F96E-7CF7-6FE7-057F51304449}"/>
              </a:ext>
            </a:extLst>
          </p:cNvPr>
          <p:cNvGraphicFramePr>
            <a:graphicFrameLocks noGrp="1"/>
          </p:cNvGraphicFramePr>
          <p:nvPr>
            <p:extLst>
              <p:ext uri="{D42A27DB-BD31-4B8C-83A1-F6EECF244321}">
                <p14:modId xmlns:p14="http://schemas.microsoft.com/office/powerpoint/2010/main" val="725518270"/>
              </p:ext>
            </p:extLst>
          </p:nvPr>
        </p:nvGraphicFramePr>
        <p:xfrm>
          <a:off x="533400" y="2098440"/>
          <a:ext cx="10591800" cy="4407960"/>
        </p:xfrm>
        <a:graphic>
          <a:graphicData uri="http://schemas.openxmlformats.org/drawingml/2006/table">
            <a:tbl>
              <a:tblPr/>
              <a:tblGrid>
                <a:gridCol w="2482352">
                  <a:extLst>
                    <a:ext uri="{9D8B030D-6E8A-4147-A177-3AD203B41FA5}">
                      <a16:colId xmlns:a16="http://schemas.microsoft.com/office/drawing/2014/main" val="3792370209"/>
                    </a:ext>
                  </a:extLst>
                </a:gridCol>
                <a:gridCol w="2296647">
                  <a:extLst>
                    <a:ext uri="{9D8B030D-6E8A-4147-A177-3AD203B41FA5}">
                      <a16:colId xmlns:a16="http://schemas.microsoft.com/office/drawing/2014/main" val="3145954213"/>
                    </a:ext>
                  </a:extLst>
                </a:gridCol>
                <a:gridCol w="3472904">
                  <a:extLst>
                    <a:ext uri="{9D8B030D-6E8A-4147-A177-3AD203B41FA5}">
                      <a16:colId xmlns:a16="http://schemas.microsoft.com/office/drawing/2014/main" val="3083455761"/>
                    </a:ext>
                  </a:extLst>
                </a:gridCol>
                <a:gridCol w="2339897">
                  <a:extLst>
                    <a:ext uri="{9D8B030D-6E8A-4147-A177-3AD203B41FA5}">
                      <a16:colId xmlns:a16="http://schemas.microsoft.com/office/drawing/2014/main" val="3346387730"/>
                    </a:ext>
                  </a:extLst>
                </a:gridCol>
              </a:tblGrid>
              <a:tr h="424270">
                <a:tc>
                  <a:txBody>
                    <a:bodyPr/>
                    <a:lstStyle/>
                    <a:p>
                      <a:pPr marL="359410" marR="353060" algn="ctr" eaLnBrk="0" hangingPunct="0">
                        <a:lnSpc>
                          <a:spcPts val="1360"/>
                        </a:lnSpc>
                        <a:spcBef>
                          <a:spcPts val="0"/>
                        </a:spcBef>
                        <a:spcAft>
                          <a:spcPts val="0"/>
                        </a:spcAft>
                      </a:pPr>
                      <a:r>
                        <a:rPr lang="en-US" sz="1400" b="1" spc="-20"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tc>
                  <a:txBody>
                    <a:bodyPr/>
                    <a:lstStyle/>
                    <a:p>
                      <a:pPr marL="422910" marR="419735" algn="ctr" eaLnBrk="0" hangingPunct="0">
                        <a:lnSpc>
                          <a:spcPts val="1360"/>
                        </a:lnSpc>
                        <a:spcBef>
                          <a:spcPts val="0"/>
                        </a:spcBef>
                        <a:spcAft>
                          <a:spcPts val="0"/>
                        </a:spcAft>
                      </a:pPr>
                      <a:r>
                        <a:rPr lang="en-US" sz="14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Reporting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tc>
                  <a:txBody>
                    <a:bodyPr/>
                    <a:lstStyle/>
                    <a:p>
                      <a:pPr marL="274955" marR="274320" algn="ctr" eaLnBrk="0" hangingPunct="0">
                        <a:lnSpc>
                          <a:spcPts val="1360"/>
                        </a:lnSpc>
                        <a:spcBef>
                          <a:spcPts val="0"/>
                        </a:spcBef>
                        <a:spcAft>
                          <a:spcPts val="0"/>
                        </a:spcAft>
                      </a:pPr>
                      <a:r>
                        <a:rPr lang="en-US" sz="1400" b="1" spc="-20" dirty="0">
                          <a:solidFill>
                            <a:srgbClr val="000000"/>
                          </a:solidFill>
                          <a:effectLst/>
                          <a:latin typeface="Gadugi" panose="020B0502040204020203" pitchFamily="34" charset="0"/>
                          <a:ea typeface="Calibri" panose="020F0502020204030204" pitchFamily="34" charset="0"/>
                          <a:cs typeface="Gadugi" panose="020B0502040204020203" pitchFamily="34" charset="0"/>
                        </a:rPr>
                        <a:t>Dates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tc>
                  <a:txBody>
                    <a:bodyPr/>
                    <a:lstStyle/>
                    <a:p>
                      <a:pPr marL="274955" marR="274320" algn="ctr" eaLnBrk="0" hangingPunct="0">
                        <a:lnSpc>
                          <a:spcPts val="1360"/>
                        </a:lnSpc>
                        <a:spcBef>
                          <a:spcPts val="0"/>
                        </a:spcBef>
                        <a:spcAft>
                          <a:spcPts val="0"/>
                        </a:spcAft>
                      </a:pPr>
                      <a:r>
                        <a:rPr lang="en-US" sz="1400" b="1" spc="-20" dirty="0">
                          <a:solidFill>
                            <a:srgbClr val="000000"/>
                          </a:solidFill>
                          <a:effectLst/>
                          <a:latin typeface="Gadugi" panose="020B0502040204020203" pitchFamily="34" charset="0"/>
                          <a:ea typeface="Calibri" panose="020F0502020204030204" pitchFamily="34" charset="0"/>
                          <a:cs typeface="Gadugi" panose="020B0502040204020203" pitchFamily="34" charset="0"/>
                        </a:rPr>
                        <a:t>LPHA Assessment Submission 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3"/>
                    </a:solidFill>
                  </a:tcPr>
                </a:tc>
                <a:extLst>
                  <a:ext uri="{0D108BD9-81ED-4DB2-BD59-A6C34878D82A}">
                    <a16:rowId xmlns:a16="http://schemas.microsoft.com/office/drawing/2014/main" val="3625862448"/>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12/1/2022-5/31/2023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rowSpan="2">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NA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147244650"/>
                  </a:ext>
                </a:extLst>
              </a:tr>
              <a:tr h="398369">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2</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6/1/2023-11/30/2023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vMerge="1">
                  <a:txBody>
                    <a:bodyPr/>
                    <a:lstStyle/>
                    <a:p>
                      <a:endParaRPr lang="en-US"/>
                    </a:p>
                  </a:txBody>
                  <a:tcPr/>
                </a:tc>
                <a:extLst>
                  <a:ext uri="{0D108BD9-81ED-4DB2-BD59-A6C34878D82A}">
                    <a16:rowId xmlns:a16="http://schemas.microsoft.com/office/drawing/2014/main" val="335509006"/>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3</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12/1/2023 – 5/31/2024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7/15/2024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085095476"/>
                  </a:ext>
                </a:extLst>
              </a:tr>
              <a:tr h="398369">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4</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6/1/2024 – 11/30/2024</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1/15/2025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651700715"/>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12/1/2024 – 5/31/2025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7/15/2025</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113664189"/>
                  </a:ext>
                </a:extLst>
              </a:tr>
              <a:tr h="398369">
                <a:tc vMerge="1">
                  <a:txBody>
                    <a:bodyPr/>
                    <a:lstStyle/>
                    <a:p>
                      <a:endParaRPr lang="en-US"/>
                    </a:p>
                  </a:txBody>
                  <a:tcPr/>
                </a:tc>
                <a:tc>
                  <a:txBody>
                    <a:bodyPr/>
                    <a:lstStyle/>
                    <a:p>
                      <a:pPr marL="2540" marR="0" algn="ctr" eaLnBrk="0" hangingPunct="0">
                        <a:lnSpc>
                          <a:spcPts val="1360"/>
                        </a:lnSpc>
                        <a:spcBef>
                          <a:spcPts val="15"/>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15"/>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6/1/2025 – 11/30/2025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15"/>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1/15/2026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501623574"/>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12/1/2025 – 5/31/2026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7/15/2026</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4172482608"/>
                  </a:ext>
                </a:extLst>
              </a:tr>
              <a:tr h="398369">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6/1/2026 – 11/30/2026</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1/15/2027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069169977"/>
                  </a:ext>
                </a:extLst>
              </a:tr>
              <a:tr h="398369">
                <a:tc rowSpan="2">
                  <a:txBody>
                    <a:bodyPr/>
                    <a:lstStyle/>
                    <a:p>
                      <a:pPr marL="307975" marR="0" eaLnBrk="0" hangingPunct="0">
                        <a:lnSpc>
                          <a:spcPct val="10700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Year 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540" marR="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9</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12/1/2026 – 5/31/2027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7/15/2027</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2503440586"/>
                  </a:ext>
                </a:extLst>
              </a:tr>
              <a:tr h="398369">
                <a:tc vMerge="1">
                  <a:txBody>
                    <a:bodyPr/>
                    <a:lstStyle/>
                    <a:p>
                      <a:endParaRPr lang="en-US"/>
                    </a:p>
                  </a:txBody>
                  <a:tcPr/>
                </a:tc>
                <a:tc>
                  <a:txBody>
                    <a:bodyPr/>
                    <a:lstStyle/>
                    <a:p>
                      <a:pPr marL="422910" marR="419735" algn="ctr" eaLnBrk="0" hangingPunct="0">
                        <a:lnSpc>
                          <a:spcPts val="1360"/>
                        </a:lnSpc>
                        <a:spcBef>
                          <a:spcPts val="0"/>
                        </a:spcBef>
                        <a:spcAft>
                          <a:spcPts val="0"/>
                        </a:spcAft>
                      </a:pPr>
                      <a:r>
                        <a:rPr lang="en-US" sz="1800" b="1" spc="-30" dirty="0">
                          <a:solidFill>
                            <a:srgbClr val="000000"/>
                          </a:solidFill>
                          <a:effectLst/>
                          <a:latin typeface="Gadugi" panose="020B0502040204020203" pitchFamily="34" charset="0"/>
                          <a:ea typeface="Calibri" panose="020F0502020204030204" pitchFamily="34" charset="0"/>
                          <a:cs typeface="Gadugi" panose="020B0502040204020203" pitchFamily="34" charset="0"/>
                        </a:rPr>
                        <a:t>10</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6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6/1/2027 – 11/30/2027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tc>
                  <a:txBody>
                    <a:bodyPr/>
                    <a:lstStyle/>
                    <a:p>
                      <a:pPr marL="274955" marR="274320" algn="ctr" eaLnBrk="0" hangingPunct="0">
                        <a:lnSpc>
                          <a:spcPts val="1360"/>
                        </a:lnSpc>
                        <a:spcBef>
                          <a:spcPts val="0"/>
                        </a:spcBef>
                        <a:spcAft>
                          <a:spcPts val="0"/>
                        </a:spcAft>
                      </a:pPr>
                      <a:r>
                        <a:rPr lang="en-US" sz="1800" b="1" dirty="0">
                          <a:solidFill>
                            <a:srgbClr val="000000"/>
                          </a:solidFill>
                          <a:effectLst/>
                          <a:latin typeface="Gadugi" panose="020B0502040204020203" pitchFamily="34" charset="0"/>
                          <a:ea typeface="Calibri" panose="020F0502020204030204" pitchFamily="34" charset="0"/>
                          <a:cs typeface="Gadugi" panose="020B0502040204020203" pitchFamily="34" charset="0"/>
                        </a:rPr>
                        <a:t>1/15/2028</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362807369"/>
                  </a:ext>
                </a:extLst>
              </a:tr>
            </a:tbl>
          </a:graphicData>
        </a:graphic>
      </p:graphicFrame>
    </p:spTree>
    <p:extLst>
      <p:ext uri="{BB962C8B-B14F-4D97-AF65-F5344CB8AC3E}">
        <p14:creationId xmlns:p14="http://schemas.microsoft.com/office/powerpoint/2010/main" val="386161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3847207"/>
          </a:xfrm>
        </p:spPr>
        <p:txBody>
          <a:bodyPr/>
          <a:lstStyle/>
          <a:p>
            <a:r>
              <a:rPr lang="en-US" dirty="0"/>
              <a:t>The PHIG Evaluation Monitoring Assessment will cover 4 topics under the </a:t>
            </a:r>
            <a:r>
              <a:rPr lang="en-US" i="1" dirty="0"/>
              <a:t>Workforce </a:t>
            </a:r>
            <a:r>
              <a:rPr lang="en-US" dirty="0"/>
              <a:t>and </a:t>
            </a:r>
            <a:r>
              <a:rPr lang="en-US" i="1" dirty="0"/>
              <a:t>Foundational Capabilities Strategies</a:t>
            </a:r>
            <a:r>
              <a:rPr lang="en-US" dirty="0"/>
              <a:t> (*</a:t>
            </a:r>
            <a:r>
              <a:rPr lang="en-US" i="1" dirty="0"/>
              <a:t>Data Modernization Strategy </a:t>
            </a:r>
            <a:r>
              <a:rPr lang="en-US" dirty="0"/>
              <a:t>is not included in the assessment currently).</a:t>
            </a:r>
          </a:p>
          <a:p>
            <a:endParaRPr lang="en-US" dirty="0"/>
          </a:p>
          <a:p>
            <a:endParaRPr lang="en-US" dirty="0"/>
          </a:p>
          <a:p>
            <a:pPr marL="342900" indent="-342900">
              <a:lnSpc>
                <a:spcPct val="200000"/>
              </a:lnSpc>
              <a:buAutoNum type="arabicPeriod"/>
            </a:pPr>
            <a:r>
              <a:rPr lang="en-US" sz="2000" b="1" dirty="0"/>
              <a:t>Hiring</a:t>
            </a:r>
          </a:p>
          <a:p>
            <a:pPr marL="342900" indent="-342900">
              <a:lnSpc>
                <a:spcPct val="200000"/>
              </a:lnSpc>
              <a:buAutoNum type="arabicPeriod"/>
            </a:pPr>
            <a:r>
              <a:rPr lang="en-US" sz="2000" b="1" dirty="0"/>
              <a:t>Retention</a:t>
            </a:r>
          </a:p>
          <a:p>
            <a:pPr marL="342900" indent="-342900">
              <a:lnSpc>
                <a:spcPct val="200000"/>
              </a:lnSpc>
              <a:buAutoNum type="arabicPeriod"/>
            </a:pPr>
            <a:r>
              <a:rPr lang="en-US" sz="2000" b="1" dirty="0"/>
              <a:t>Hiring Timeliness</a:t>
            </a:r>
          </a:p>
          <a:p>
            <a:pPr marL="342900" indent="-342900">
              <a:lnSpc>
                <a:spcPct val="200000"/>
              </a:lnSpc>
              <a:buAutoNum type="arabicPeriod"/>
            </a:pPr>
            <a:r>
              <a:rPr lang="en-US" sz="2000" b="1" dirty="0"/>
              <a:t>Accreditation Involvement and Readiness</a:t>
            </a:r>
          </a:p>
          <a:p>
            <a:pPr marL="342900" indent="-342900">
              <a:buAutoNum type="arabicPeriod"/>
            </a:pPr>
            <a:endParaRPr lang="en-US" dirty="0"/>
          </a:p>
        </p:txBody>
      </p:sp>
    </p:spTree>
    <p:extLst>
      <p:ext uri="{BB962C8B-B14F-4D97-AF65-F5344CB8AC3E}">
        <p14:creationId xmlns:p14="http://schemas.microsoft.com/office/powerpoint/2010/main" val="104775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Public Health Workforce Needs Survey</a:t>
            </a:r>
            <a:endParaRPr lang="en-US" dirty="0"/>
          </a:p>
        </p:txBody>
      </p:sp>
      <p:sp>
        <p:nvSpPr>
          <p:cNvPr id="3" name="Text Placeholder 2"/>
          <p:cNvSpPr>
            <a:spLocks noGrp="1"/>
          </p:cNvSpPr>
          <p:nvPr>
            <p:ph type="body" idx="1"/>
          </p:nvPr>
        </p:nvSpPr>
        <p:spPr>
          <a:xfrm>
            <a:off x="609600" y="1577340"/>
            <a:ext cx="10972800" cy="5232202"/>
          </a:xfrm>
        </p:spPr>
        <p:txBody>
          <a:bodyPr/>
          <a:lstStyle/>
          <a:p>
            <a:r>
              <a:rPr lang="en-US" sz="2000" b="1" dirty="0"/>
              <a:t>Status Update:</a:t>
            </a:r>
          </a:p>
          <a:p>
            <a:endParaRPr lang="en-US" sz="2000" b="1" dirty="0"/>
          </a:p>
          <a:p>
            <a:pPr marL="342900" indent="-342900">
              <a:buFont typeface="Arial" panose="020B0604020202020204" pitchFamily="34" charset="0"/>
              <a:buChar char="•"/>
            </a:pPr>
            <a:r>
              <a:rPr lang="en-US" sz="2000" dirty="0"/>
              <a:t>The PHIG PH Workforce Needs Survey is designed to be completed by the Missouri LPHA workforce at all levels.</a:t>
            </a:r>
          </a:p>
          <a:p>
            <a:endParaRPr lang="en-US" sz="2000" dirty="0"/>
          </a:p>
          <a:p>
            <a:pPr marL="342900" indent="-342900">
              <a:buFont typeface="Arial" panose="020B0604020202020204" pitchFamily="34" charset="0"/>
              <a:buChar char="•"/>
            </a:pPr>
            <a:r>
              <a:rPr lang="en-US" sz="2000" dirty="0"/>
              <a:t>Its release has been delayed and it is currently in the process of DHSS internal review and will be submitted to the IRB*.</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Survey link is expected to arrive via email to LPHA Administrators/Directors in early March, 2024.</a:t>
            </a:r>
          </a:p>
          <a:p>
            <a:pPr marL="800100" lvl="1" indent="-342900">
              <a:buFont typeface="Arial" panose="020B0604020202020204" pitchFamily="34" charset="0"/>
              <a:buChar char="•"/>
            </a:pPr>
            <a:r>
              <a:rPr lang="en-US" sz="2000" dirty="0"/>
              <a:t>DHSS Administrators/Directors will be asked to forward survey link to staff.</a:t>
            </a:r>
          </a:p>
          <a:p>
            <a:pPr marL="800100" lvl="1" indent="-342900">
              <a:buFont typeface="Arial" panose="020B0604020202020204" pitchFamily="34" charset="0"/>
              <a:buChar char="•"/>
            </a:pPr>
            <a:r>
              <a:rPr lang="en-US" sz="2000" dirty="0"/>
              <a:t>Responses are anonymous; no personal identifying information gathered; sensitive data will be reported at the state level.</a:t>
            </a:r>
          </a:p>
          <a:p>
            <a:pPr marL="800100" lvl="1" indent="-342900">
              <a:buFont typeface="Arial" panose="020B0604020202020204" pitchFamily="34" charset="0"/>
              <a:buChar char="•"/>
            </a:pPr>
            <a:r>
              <a:rPr lang="en-US" sz="2000" dirty="0"/>
              <a:t>Estimated completion time of survey is </a:t>
            </a:r>
            <a:r>
              <a:rPr lang="en-US" sz="2000" u="sng" dirty="0"/>
              <a:t>&lt;</a:t>
            </a:r>
            <a:r>
              <a:rPr lang="en-US" sz="2000" dirty="0"/>
              <a:t>15 minutes</a:t>
            </a:r>
          </a:p>
          <a:p>
            <a:endParaRPr lang="en-US" sz="2000" dirty="0"/>
          </a:p>
          <a:p>
            <a:endParaRPr lang="en-US" sz="2000" dirty="0"/>
          </a:p>
          <a:p>
            <a:endParaRPr lang="en-US" sz="2000" b="1" i="1" dirty="0"/>
          </a:p>
          <a:p>
            <a:r>
              <a:rPr lang="en-US" sz="2000" dirty="0"/>
              <a:t>*</a:t>
            </a:r>
            <a:r>
              <a:rPr lang="en-US" sz="2000" i="1" dirty="0"/>
              <a:t>DHSS is requesting exemption from IRB</a:t>
            </a:r>
          </a:p>
        </p:txBody>
      </p:sp>
    </p:spTree>
    <p:extLst>
      <p:ext uri="{BB962C8B-B14F-4D97-AF65-F5344CB8AC3E}">
        <p14:creationId xmlns:p14="http://schemas.microsoft.com/office/powerpoint/2010/main" val="3283088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9859E-E162-37A2-D6B5-5DD50D62E41E}"/>
              </a:ext>
            </a:extLst>
          </p:cNvPr>
          <p:cNvSpPr>
            <a:spLocks noGrp="1"/>
          </p:cNvSpPr>
          <p:nvPr>
            <p:ph type="title"/>
          </p:nvPr>
        </p:nvSpPr>
        <p:spPr>
          <a:xfrm>
            <a:off x="609600" y="274320"/>
            <a:ext cx="10972800" cy="369332"/>
          </a:xfrm>
        </p:spPr>
        <p:txBody>
          <a:bodyPr/>
          <a:lstStyle/>
          <a:p>
            <a:r>
              <a:rPr lang="en-US" sz="2400" i="1" dirty="0">
                <a:solidFill>
                  <a:schemeClr val="tx2">
                    <a:lumMod val="75000"/>
                  </a:schemeClr>
                </a:solidFill>
              </a:rPr>
              <a:t> A Look at the PHIG Evaluation Assessment Template Tool</a:t>
            </a:r>
          </a:p>
        </p:txBody>
      </p:sp>
      <p:sp>
        <p:nvSpPr>
          <p:cNvPr id="3" name="Text Placeholder 2">
            <a:extLst>
              <a:ext uri="{FF2B5EF4-FFF2-40B4-BE49-F238E27FC236}">
                <a16:creationId xmlns:a16="http://schemas.microsoft.com/office/drawing/2014/main" id="{D5BCB23B-819F-65A4-3B03-D85DAF08FE82}"/>
              </a:ext>
            </a:extLst>
          </p:cNvPr>
          <p:cNvSpPr>
            <a:spLocks noGrp="1"/>
          </p:cNvSpPr>
          <p:nvPr>
            <p:ph type="body" idx="1"/>
          </p:nvPr>
        </p:nvSpPr>
        <p:spPr>
          <a:xfrm>
            <a:off x="609600" y="1577340"/>
            <a:ext cx="10972800" cy="3662541"/>
          </a:xfrm>
        </p:spPr>
        <p:txBody>
          <a:bodyPr/>
          <a:lstStyle/>
          <a:p>
            <a:r>
              <a:rPr lang="en-US" sz="2400" dirty="0"/>
              <a:t>Purpose of the Template:</a:t>
            </a:r>
          </a:p>
          <a:p>
            <a:endParaRPr lang="en-US" dirty="0"/>
          </a:p>
          <a:p>
            <a:pPr marL="285750" indent="-285750">
              <a:buFont typeface="Arial" panose="020B0604020202020204" pitchFamily="34" charset="0"/>
              <a:buChar char="•"/>
            </a:pPr>
            <a:r>
              <a:rPr lang="en-US" sz="2000" dirty="0"/>
              <a:t>An </a:t>
            </a:r>
            <a:r>
              <a:rPr lang="en-US" sz="2000" b="1" u="sng" dirty="0"/>
              <a:t>optional</a:t>
            </a:r>
            <a:r>
              <a:rPr lang="en-US" sz="2000" dirty="0"/>
              <a:t> tool created to help track data over each PHIG evaluation reporting period that will go into the PHIG Monitoring Assessment in Redcap.</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Note:  Redcap does also allow for a save function for data via a link, but due to concerns over loss of saved data this tool was created to give the user an additional save option.</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By keeping the template up-to-date for each reporting period, the LPHAs can not only track PHIG data reported to the CDC, but easily transfer to the assessment in Redcap.</a:t>
            </a:r>
          </a:p>
          <a:p>
            <a:pPr marL="285750" indent="-285750">
              <a:buFont typeface="Arial" panose="020B0604020202020204" pitchFamily="34" charset="0"/>
              <a:buChar char="•"/>
            </a:pPr>
            <a:endParaRPr lang="en-US" dirty="0"/>
          </a:p>
          <a:p>
            <a:r>
              <a:rPr lang="en-US" dirty="0"/>
              <a:t> </a:t>
            </a:r>
          </a:p>
        </p:txBody>
      </p:sp>
    </p:spTree>
    <p:extLst>
      <p:ext uri="{BB962C8B-B14F-4D97-AF65-F5344CB8AC3E}">
        <p14:creationId xmlns:p14="http://schemas.microsoft.com/office/powerpoint/2010/main" val="112897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120DE-4315-3DE0-8F0D-26C85FBB8768}"/>
              </a:ext>
            </a:extLst>
          </p:cNvPr>
          <p:cNvSpPr>
            <a:spLocks noGrp="1"/>
          </p:cNvSpPr>
          <p:nvPr>
            <p:ph type="title"/>
          </p:nvPr>
        </p:nvSpPr>
        <p:spPr>
          <a:xfrm>
            <a:off x="609600" y="274320"/>
            <a:ext cx="10972800" cy="430887"/>
          </a:xfrm>
        </p:spPr>
        <p:txBody>
          <a:bodyPr/>
          <a:lstStyle/>
          <a:p>
            <a:r>
              <a:rPr lang="en-US" sz="2800" i="1" dirty="0">
                <a:solidFill>
                  <a:schemeClr val="tx2">
                    <a:lumMod val="75000"/>
                  </a:schemeClr>
                </a:solidFill>
              </a:rPr>
              <a:t>Frequently Asked Questions</a:t>
            </a:r>
          </a:p>
        </p:txBody>
      </p:sp>
      <p:sp>
        <p:nvSpPr>
          <p:cNvPr id="3" name="Text Placeholder 2">
            <a:extLst>
              <a:ext uri="{FF2B5EF4-FFF2-40B4-BE49-F238E27FC236}">
                <a16:creationId xmlns:a16="http://schemas.microsoft.com/office/drawing/2014/main" id="{DF7AFA6E-9A9D-6CD2-AF24-0D83F895D4A6}"/>
              </a:ext>
            </a:extLst>
          </p:cNvPr>
          <p:cNvSpPr>
            <a:spLocks noGrp="1"/>
          </p:cNvSpPr>
          <p:nvPr>
            <p:ph type="body" idx="1"/>
          </p:nvPr>
        </p:nvSpPr>
        <p:spPr>
          <a:xfrm>
            <a:off x="609600" y="1577340"/>
            <a:ext cx="10972800" cy="6093976"/>
          </a:xfrm>
        </p:spPr>
        <p:txBody>
          <a:bodyPr/>
          <a:lstStyle/>
          <a:p>
            <a:pPr marL="285750" indent="-285750">
              <a:buFont typeface="Arial" panose="020B0604020202020204" pitchFamily="34" charset="0"/>
              <a:buChar char="•"/>
            </a:pPr>
            <a:r>
              <a:rPr lang="en-US" b="1" dirty="0"/>
              <a:t>How do we count part time vs. full-time staff? </a:t>
            </a:r>
            <a:r>
              <a:rPr lang="en-US" i="1" dirty="0"/>
              <a:t>The PHIG data collected by the CDC does not distinguish between part-time and full-time staff. They are counted the same.</a:t>
            </a:r>
          </a:p>
          <a:p>
            <a:endParaRPr lang="en-US" i="1" dirty="0"/>
          </a:p>
          <a:p>
            <a:pPr marL="285750" indent="-285750">
              <a:buFont typeface="Arial" panose="020B0604020202020204" pitchFamily="34" charset="0"/>
              <a:buChar char="•"/>
            </a:pPr>
            <a:r>
              <a:rPr lang="en-US" b="1" dirty="0"/>
              <a:t>Our LPHA shares a newly hired staff member brought on this reporting period with a neighboring LPHA using PHIG funds. Would this employee be counted by both LPHAs? </a:t>
            </a:r>
            <a:r>
              <a:rPr lang="en-US" i="1" dirty="0"/>
              <a:t>Yes, each LPHA would count the staff member as a new hire assuming they began working during the reporting period.</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We hired a new staff member using PHIG funds.  We do not have funds to employ them beyond the PHIG funding contract period at this time.  Are they a temporary or permanent employee?  </a:t>
            </a:r>
            <a:r>
              <a:rPr lang="en-US" i="1" dirty="0"/>
              <a:t>If the new hire did not sign a contract or receive an official designation stating they are a temporary/contract employee then count them as a permanent staff membe</a:t>
            </a:r>
            <a:r>
              <a:rPr lang="en-US" dirty="0"/>
              <a:t>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a:t>If we had a new hire that started during the reporting period but also left during the reporting period, should we count them? </a:t>
            </a:r>
            <a:r>
              <a:rPr lang="en-US" i="1" dirty="0"/>
              <a:t>No, you should not count them.  If the position leaves and is filled by an additional new hire all within the same reporting period, it would count as one.</a:t>
            </a:r>
          </a:p>
          <a:p>
            <a:pPr marL="285750" indent="-285750">
              <a:buFont typeface="Arial" panose="020B0604020202020204" pitchFamily="34" charset="0"/>
              <a:buChar char="•"/>
            </a:pPr>
            <a:endParaRPr lang="en-US" b="1" i="1" dirty="0"/>
          </a:p>
          <a:p>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993988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18993</TotalTime>
  <Words>1736</Words>
  <Application>Microsoft Office PowerPoint</Application>
  <PresentationFormat>Widescreen</PresentationFormat>
  <Paragraphs>151</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Gadugi</vt:lpstr>
      <vt:lpstr>Office Theme</vt:lpstr>
      <vt:lpstr>PowerPoint Presentation</vt:lpstr>
      <vt:lpstr>Public Health Infrastructure Grant LPHA Evaluation Meeting-2.6.24</vt:lpstr>
      <vt:lpstr>Public Health Infrastructure Grant Evaluation</vt:lpstr>
      <vt:lpstr>PHIG Evaluation Monitoring Assessment</vt:lpstr>
      <vt:lpstr>PHIG Evaluation Monitoring Assessment Reporting Period -Monitoring Assessment Report Timeline</vt:lpstr>
      <vt:lpstr>PHIG Evaluation Monitoring Assessment</vt:lpstr>
      <vt:lpstr>PHIG Evaluation Public Health Workforce Needs Survey</vt:lpstr>
      <vt:lpstr> A Look at the PHIG Evaluation Assessment Template Tool</vt:lpstr>
      <vt:lpstr>Frequently Asked Questions</vt:lpstr>
      <vt:lpstr>Frequently Asked Questions</vt:lpstr>
      <vt:lpstr>Frequently Asked Questions</vt:lpstr>
      <vt:lpstr>Frequently Asked Questions</vt:lpstr>
      <vt:lpstr>Frequently Asked Questions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DHSS Office of Public Information</dc:creator>
  <cp:lastModifiedBy>Fisher, Travis</cp:lastModifiedBy>
  <cp:revision>77</cp:revision>
  <dcterms:created xsi:type="dcterms:W3CDTF">2023-11-28T14:58:56Z</dcterms:created>
  <dcterms:modified xsi:type="dcterms:W3CDTF">2024-02-13T16:57:42Z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2022-12-01T00:00:00Z</vt:filetime>
  </property>
  <property fmtid="{D5CDD505-2E9C-101B-9397-08002B2CF9AE}" pid="3" name="Creator">
    <vt:lpwstr>Microsoft® PowerPoint® 2016</vt:lpwstr>
  </property>
  <property fmtid="{D5CDD505-2E9C-101B-9397-08002B2CF9AE}" pid="4" name="LastSaved">
    <vt:filetime>2023-11-28T00:00:00Z</vt:filetime>
  </property>
  <property fmtid="{D5CDD505-2E9C-101B-9397-08002B2CF9AE}" pid="5" name="Producer">
    <vt:lpwstr>Microsoft® PowerPoint® 2016</vt:lpwstr>
  </property>
</Properties>
</file>