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ink/ink1.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0.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21.xml" ContentType="application/vnd.openxmlformats-officedocument.presentationml.tags+xml"/>
  <Override PartName="/ppt/notesSlides/notesSlide58.xml" ContentType="application/vnd.openxmlformats-officedocument.presentationml.notesSlide+xml"/>
  <Override PartName="/ppt/tags/tag22.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 id="2147483691" r:id="rId5"/>
    <p:sldMasterId id="2147483703" r:id="rId6"/>
  </p:sldMasterIdLst>
  <p:notesMasterIdLst>
    <p:notesMasterId r:id="rId83"/>
  </p:notesMasterIdLst>
  <p:handoutMasterIdLst>
    <p:handoutMasterId r:id="rId84"/>
  </p:handoutMasterIdLst>
  <p:sldIdLst>
    <p:sldId id="28024" r:id="rId7"/>
    <p:sldId id="28089" r:id="rId8"/>
    <p:sldId id="27731" r:id="rId9"/>
    <p:sldId id="28122" r:id="rId10"/>
    <p:sldId id="28090" r:id="rId11"/>
    <p:sldId id="28125" r:id="rId12"/>
    <p:sldId id="28179" r:id="rId13"/>
    <p:sldId id="28186" r:id="rId14"/>
    <p:sldId id="28187" r:id="rId15"/>
    <p:sldId id="28126" r:id="rId16"/>
    <p:sldId id="28001" r:id="rId17"/>
    <p:sldId id="27717" r:id="rId18"/>
    <p:sldId id="27975" r:id="rId19"/>
    <p:sldId id="28163" r:id="rId20"/>
    <p:sldId id="28162" r:id="rId21"/>
    <p:sldId id="27749" r:id="rId22"/>
    <p:sldId id="28028" r:id="rId23"/>
    <p:sldId id="28016" r:id="rId24"/>
    <p:sldId id="28003" r:id="rId25"/>
    <p:sldId id="27998" r:id="rId26"/>
    <p:sldId id="27891" r:id="rId27"/>
    <p:sldId id="28138" r:id="rId28"/>
    <p:sldId id="27752" r:id="rId29"/>
    <p:sldId id="28075" r:id="rId30"/>
    <p:sldId id="28014" r:id="rId31"/>
    <p:sldId id="28193" r:id="rId32"/>
    <p:sldId id="28189" r:id="rId33"/>
    <p:sldId id="28120" r:id="rId34"/>
    <p:sldId id="28164" r:id="rId35"/>
    <p:sldId id="28080" r:id="rId36"/>
    <p:sldId id="28081" r:id="rId37"/>
    <p:sldId id="28082" r:id="rId38"/>
    <p:sldId id="27719" r:id="rId39"/>
    <p:sldId id="28083" r:id="rId40"/>
    <p:sldId id="28165" r:id="rId41"/>
    <p:sldId id="28079" r:id="rId42"/>
    <p:sldId id="27973" r:id="rId43"/>
    <p:sldId id="28114" r:id="rId44"/>
    <p:sldId id="28195" r:id="rId45"/>
    <p:sldId id="28170" r:id="rId46"/>
    <p:sldId id="28172" r:id="rId47"/>
    <p:sldId id="28196" r:id="rId48"/>
    <p:sldId id="28174" r:id="rId49"/>
    <p:sldId id="28175" r:id="rId50"/>
    <p:sldId id="28108" r:id="rId51"/>
    <p:sldId id="28197" r:id="rId52"/>
    <p:sldId id="28110" r:id="rId53"/>
    <p:sldId id="28113" r:id="rId54"/>
    <p:sldId id="28139" r:id="rId55"/>
    <p:sldId id="28142" r:id="rId56"/>
    <p:sldId id="28143" r:id="rId57"/>
    <p:sldId id="28140" r:id="rId58"/>
    <p:sldId id="28137" r:id="rId59"/>
    <p:sldId id="28160" r:id="rId60"/>
    <p:sldId id="27774" r:id="rId61"/>
    <p:sldId id="28156" r:id="rId62"/>
    <p:sldId id="28158" r:id="rId63"/>
    <p:sldId id="28161" r:id="rId64"/>
    <p:sldId id="28027" r:id="rId65"/>
    <p:sldId id="28018" r:id="rId66"/>
    <p:sldId id="27989" r:id="rId67"/>
    <p:sldId id="27993" r:id="rId68"/>
    <p:sldId id="27987" r:id="rId69"/>
    <p:sldId id="27746" r:id="rId70"/>
    <p:sldId id="697" r:id="rId71"/>
    <p:sldId id="27745" r:id="rId72"/>
    <p:sldId id="27741" r:id="rId73"/>
    <p:sldId id="28150" r:id="rId74"/>
    <p:sldId id="27949" r:id="rId75"/>
    <p:sldId id="28077" r:id="rId76"/>
    <p:sldId id="301" r:id="rId77"/>
    <p:sldId id="28084" r:id="rId78"/>
    <p:sldId id="28085" r:id="rId79"/>
    <p:sldId id="27743" r:id="rId80"/>
    <p:sldId id="28073" r:id="rId81"/>
    <p:sldId id="27747" r:id="rId82"/>
  </p:sldIdLst>
  <p:sldSz cx="9144000" cy="6858000" type="screen4x3"/>
  <p:notesSz cx="7053263" cy="9309100"/>
  <p:custDataLst>
    <p:tags r:id="rId8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EF9133-2E21-CE1D-C520-9938C64A3379}" name="Yakubova, Parvina" initials="YP" userId="S::pmyx9x@umsystem.edu::63c0401f-5e5f-46ad-94df-4d5864a96b63" providerId="AD"/>
  <p188:author id="{3975C65E-E4A7-7588-2ED9-BDF1E36E5AB3}" name="Smith, Sara R." initials="SS" userId="S::srda43@umsystem.edu::b374421c-5cb2-4735-9b73-de5abb830a28" providerId="AD"/>
  <p188:author id="{351246B2-ABCC-6DE3-AF6D-2F425FE306A8}" name="McDonald, Sherry" initials="MS" userId="S::mcdonaldshe@umsystem.edu::9cad1263-91a5-4268-914f-a0ca19de21cb" providerId="AD"/>
  <p188:author id="{A2335AF3-A3E0-FF91-BFB3-BB237C5639FF}" name="Hodson, Grace" initials="GH" userId="S::gmh266@umsystem.edu::7531944f-943b-4dc6-8ec7-1006a293079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05180"/>
    <a:srgbClr val="AFC8DE"/>
    <a:srgbClr val="E29F7E"/>
    <a:srgbClr val="BD5C2B"/>
    <a:srgbClr val="F1B928"/>
    <a:srgbClr val="FFEAA7"/>
    <a:srgbClr val="FFEEB9"/>
    <a:srgbClr val="FFFFCC"/>
    <a:srgbClr val="FFE3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F194A3-E2C9-446A-B4A8-97E8DCFDDF75}" v="302" dt="2025-10-08T18:29:40.155"/>
    <p1510:client id="{D68BBFC5-6D7B-F48B-4056-9171EA5A1C4D}" v="30" dt="2025-10-08T20:45:46.565"/>
    <p1510:client id="{F5891804-FF41-4846-89CA-1FD5A0158F5B}" v="52" dt="2025-10-08T20:49:14.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47" autoAdjust="0"/>
  </p:normalViewPr>
  <p:slideViewPr>
    <p:cSldViewPr snapToGrid="0">
      <p:cViewPr varScale="1">
        <p:scale>
          <a:sx n="107" d="100"/>
          <a:sy n="107" d="100"/>
        </p:scale>
        <p:origin x="1656" y="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openxmlformats.org/officeDocument/2006/relationships/theme" Target="theme/theme1.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44111556166049765"/>
          <c:w val="1"/>
          <c:h val="0.45068664169787764"/>
        </c:manualLayout>
      </c:layout>
      <c:lineChart>
        <c:grouping val="standard"/>
        <c:varyColors val="0"/>
        <c:ser>
          <c:idx val="0"/>
          <c:order val="0"/>
          <c:tx>
            <c:strRef>
              <c:f>Sheet1!$B$1</c:f>
              <c:strCache>
                <c:ptCount val="1"/>
                <c:pt idx="0">
                  <c:v>Series 1</c:v>
                </c:pt>
              </c:strCache>
            </c:strRef>
          </c:tx>
          <c:spPr>
            <a:ln w="44450" cap="rnd">
              <a:solidFill>
                <a:schemeClr val="tx1"/>
              </a:solidFill>
              <a:round/>
            </a:ln>
            <a:effectLst/>
          </c:spPr>
          <c:marker>
            <c:symbol val="circle"/>
            <c:size val="5"/>
            <c:spPr>
              <a:solidFill>
                <a:srgbClr val="1B5D8F"/>
              </a:solidFill>
              <a:ln w="53975">
                <a:solidFill>
                  <a:srgbClr val="1B5D8F"/>
                </a:solidFill>
              </a:ln>
              <a:effectLst/>
            </c:spPr>
          </c:marker>
          <c:cat>
            <c:strRef>
              <c:f>Sheet1!$A$2:$A$10</c:f>
              <c:strCache>
                <c:ptCount val="8"/>
                <c:pt idx="0">
                  <c:v>Category 1</c:v>
                </c:pt>
                <c:pt idx="1">
                  <c:v>Category 2</c:v>
                </c:pt>
                <c:pt idx="2">
                  <c:v>Category 3</c:v>
                </c:pt>
                <c:pt idx="3">
                  <c:v>Category 4</c:v>
                </c:pt>
                <c:pt idx="4">
                  <c:v>Category 5</c:v>
                </c:pt>
                <c:pt idx="5">
                  <c:v>Category 6</c:v>
                </c:pt>
                <c:pt idx="6">
                  <c:v>Category 7</c:v>
                </c:pt>
                <c:pt idx="7">
                  <c:v>Category 8</c:v>
                </c:pt>
              </c:strCache>
            </c:strRef>
          </c:cat>
          <c:val>
            <c:numRef>
              <c:f>Sheet1!$B$2:$B$10</c:f>
              <c:numCache>
                <c:formatCode>General</c:formatCode>
                <c:ptCount val="9"/>
                <c:pt idx="0">
                  <c:v>4</c:v>
                </c:pt>
                <c:pt idx="1">
                  <c:v>4</c:v>
                </c:pt>
                <c:pt idx="2">
                  <c:v>4</c:v>
                </c:pt>
                <c:pt idx="3">
                  <c:v>4</c:v>
                </c:pt>
                <c:pt idx="4">
                  <c:v>4</c:v>
                </c:pt>
                <c:pt idx="5">
                  <c:v>4</c:v>
                </c:pt>
                <c:pt idx="6">
                  <c:v>4</c:v>
                </c:pt>
                <c:pt idx="7">
                  <c:v>4</c:v>
                </c:pt>
              </c:numCache>
            </c:numRef>
          </c:val>
          <c:smooth val="0"/>
          <c:extLst>
            <c:ext xmlns:c16="http://schemas.microsoft.com/office/drawing/2014/chart" uri="{C3380CC4-5D6E-409C-BE32-E72D297353CC}">
              <c16:uniqueId val="{00000000-450F-A547-9D2F-D681A948D425}"/>
            </c:ext>
          </c:extLst>
        </c:ser>
        <c:dLbls>
          <c:showLegendKey val="0"/>
          <c:showVal val="0"/>
          <c:showCatName val="0"/>
          <c:showSerName val="0"/>
          <c:showPercent val="0"/>
          <c:showBubbleSize val="0"/>
        </c:dLbls>
        <c:marker val="1"/>
        <c:smooth val="0"/>
        <c:axId val="893856479"/>
        <c:axId val="893859391"/>
      </c:lineChart>
      <c:catAx>
        <c:axId val="893856479"/>
        <c:scaling>
          <c:orientation val="minMax"/>
        </c:scaling>
        <c:delete val="1"/>
        <c:axPos val="b"/>
        <c:numFmt formatCode="General" sourceLinked="1"/>
        <c:majorTickMark val="none"/>
        <c:minorTickMark val="none"/>
        <c:tickLblPos val="nextTo"/>
        <c:crossAx val="893859391"/>
        <c:crosses val="autoZero"/>
        <c:auto val="1"/>
        <c:lblAlgn val="ctr"/>
        <c:lblOffset val="100"/>
        <c:noMultiLvlLbl val="0"/>
      </c:catAx>
      <c:valAx>
        <c:axId val="893859391"/>
        <c:scaling>
          <c:orientation val="minMax"/>
        </c:scaling>
        <c:delete val="1"/>
        <c:axPos val="l"/>
        <c:numFmt formatCode="General" sourceLinked="1"/>
        <c:majorTickMark val="none"/>
        <c:minorTickMark val="none"/>
        <c:tickLblPos val="nextTo"/>
        <c:crossAx val="893856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hyperlink" Target="https://mohealthcareworkforce.org/" TargetMode="Externa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diagrams/_rels/data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ata8.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hyperlink" Target="https://mohealthcareworkforce.org/" TargetMode="External"/><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1.svg"/></Relationships>
</file>

<file path=ppt/diagrams/_rels/drawing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8.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CEF7B2-FDAC-457C-A859-F2B2ED7C8263}"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en-US"/>
        </a:p>
      </dgm:t>
    </dgm:pt>
    <dgm:pt modelId="{81B0912F-E3CC-4283-866D-343CDEA733C1}">
      <dgm:prSet phldrT="[Text]"/>
      <dgm:spPr>
        <a:solidFill>
          <a:srgbClr val="1B5D8F"/>
        </a:solidFill>
      </dgm:spPr>
      <dgm:t>
        <a:bodyPr/>
        <a:lstStyle/>
        <a:p>
          <a:r>
            <a:rPr lang="en-US" b="1"/>
            <a:t>2007</a:t>
          </a:r>
        </a:p>
      </dgm:t>
    </dgm:pt>
    <dgm:pt modelId="{94889309-8BD3-4389-9E9B-538615012A19}" type="parTrans" cxnId="{D546D861-7E44-4B02-9BF6-54C8C0DF5C3A}">
      <dgm:prSet/>
      <dgm:spPr/>
      <dgm:t>
        <a:bodyPr/>
        <a:lstStyle/>
        <a:p>
          <a:endParaRPr lang="en-US"/>
        </a:p>
      </dgm:t>
    </dgm:pt>
    <dgm:pt modelId="{9C0C2B42-8F0B-4FDB-A2C2-A4E31DDB449D}" type="sibTrans" cxnId="{D546D861-7E44-4B02-9BF6-54C8C0DF5C3A}">
      <dgm:prSet/>
      <dgm:spPr>
        <a:noFill/>
      </dgm:spPr>
      <dgm:t>
        <a:bodyPr/>
        <a:lstStyle/>
        <a:p>
          <a:endParaRPr lang="en-US"/>
        </a:p>
      </dgm:t>
    </dgm:pt>
    <dgm:pt modelId="{DFE57C81-C9E3-4A3E-9E6B-8F5DA6DBD9F5}">
      <dgm:prSet phldrT="[Text]"/>
      <dgm:spPr>
        <a:solidFill>
          <a:srgbClr val="1B5D8F"/>
        </a:solidFill>
      </dgm:spPr>
      <dgm:t>
        <a:bodyPr/>
        <a:lstStyle/>
        <a:p>
          <a:r>
            <a:rPr lang="en-US" b="1"/>
            <a:t>2008-2014</a:t>
          </a:r>
        </a:p>
      </dgm:t>
    </dgm:pt>
    <dgm:pt modelId="{571E4EA9-5367-4345-BF81-18B5EDADCD73}" type="parTrans" cxnId="{B7B93960-0613-4445-9337-8C8C8BD01A4F}">
      <dgm:prSet/>
      <dgm:spPr/>
      <dgm:t>
        <a:bodyPr/>
        <a:lstStyle/>
        <a:p>
          <a:endParaRPr lang="en-US"/>
        </a:p>
      </dgm:t>
    </dgm:pt>
    <dgm:pt modelId="{A2DC2C42-D9DF-42DD-A29D-AF09B56DB30B}" type="sibTrans" cxnId="{B7B93960-0613-4445-9337-8C8C8BD01A4F}">
      <dgm:prSet/>
      <dgm:spPr>
        <a:solidFill>
          <a:schemeClr val="bg1"/>
        </a:solidFill>
      </dgm:spPr>
      <dgm:t>
        <a:bodyPr/>
        <a:lstStyle/>
        <a:p>
          <a:endParaRPr lang="en-US">
            <a:noFill/>
          </a:endParaRPr>
        </a:p>
      </dgm:t>
    </dgm:pt>
    <dgm:pt modelId="{FAB715AB-96F2-4FFB-B8BD-A98D35D4D46F}">
      <dgm:prSet phldrT="[Text]"/>
      <dgm:spPr>
        <a:solidFill>
          <a:srgbClr val="1B5D8F"/>
        </a:solidFill>
      </dgm:spPr>
      <dgm:t>
        <a:bodyPr/>
        <a:lstStyle/>
        <a:p>
          <a:r>
            <a:rPr lang="en-US" b="1"/>
            <a:t>2014-2016</a:t>
          </a:r>
        </a:p>
      </dgm:t>
    </dgm:pt>
    <dgm:pt modelId="{B7C146EC-05F8-47BF-AD96-CF49D8D2C8BB}" type="parTrans" cxnId="{4851E3C3-ED26-47A1-BECB-B123EEF6CEF4}">
      <dgm:prSet/>
      <dgm:spPr/>
      <dgm:t>
        <a:bodyPr/>
        <a:lstStyle/>
        <a:p>
          <a:endParaRPr lang="en-US"/>
        </a:p>
      </dgm:t>
    </dgm:pt>
    <dgm:pt modelId="{08659299-C9A8-4FFA-B0F0-D6AA741EF111}" type="sibTrans" cxnId="{4851E3C3-ED26-47A1-BECB-B123EEF6CEF4}">
      <dgm:prSet/>
      <dgm:spPr>
        <a:noFill/>
      </dgm:spPr>
      <dgm:t>
        <a:bodyPr/>
        <a:lstStyle/>
        <a:p>
          <a:endParaRPr lang="en-US"/>
        </a:p>
      </dgm:t>
    </dgm:pt>
    <dgm:pt modelId="{8AEDDAEC-E49E-49C1-9800-F2843E0C227D}">
      <dgm:prSet phldrT="[Text]"/>
      <dgm:spPr>
        <a:solidFill>
          <a:srgbClr val="1B5D8F"/>
        </a:solidFill>
      </dgm:spPr>
      <dgm:t>
        <a:bodyPr/>
        <a:lstStyle/>
        <a:p>
          <a:r>
            <a:rPr lang="en-US" b="1"/>
            <a:t>2017-2018</a:t>
          </a:r>
        </a:p>
      </dgm:t>
    </dgm:pt>
    <dgm:pt modelId="{B4DD513C-0A6A-41B4-A4A6-7C306EF2E8C8}" type="parTrans" cxnId="{69061D3E-04B3-4527-B3FF-0ECD56BB5075}">
      <dgm:prSet/>
      <dgm:spPr/>
      <dgm:t>
        <a:bodyPr/>
        <a:lstStyle/>
        <a:p>
          <a:endParaRPr lang="en-US"/>
        </a:p>
      </dgm:t>
    </dgm:pt>
    <dgm:pt modelId="{14D8C85B-F5B1-4857-B880-1BF7BF21E8A1}" type="sibTrans" cxnId="{69061D3E-04B3-4527-B3FF-0ECD56BB5075}">
      <dgm:prSet/>
      <dgm:spPr>
        <a:noFill/>
      </dgm:spPr>
      <dgm:t>
        <a:bodyPr/>
        <a:lstStyle/>
        <a:p>
          <a:endParaRPr lang="en-US"/>
        </a:p>
      </dgm:t>
    </dgm:pt>
    <dgm:pt modelId="{B979CFF2-CA8F-4757-8C1F-388A9D494B39}">
      <dgm:prSet phldrT="[Text]"/>
      <dgm:spPr>
        <a:solidFill>
          <a:srgbClr val="1B5D8F"/>
        </a:solidFill>
      </dgm:spPr>
      <dgm:t>
        <a:bodyPr/>
        <a:lstStyle/>
        <a:p>
          <a:r>
            <a:rPr lang="en-US" b="1"/>
            <a:t>2019-2020</a:t>
          </a:r>
        </a:p>
      </dgm:t>
    </dgm:pt>
    <dgm:pt modelId="{91966C41-E572-48DB-A579-952FEC2B3050}" type="parTrans" cxnId="{BD59F0D8-6310-4E51-A6EE-FC17321CB870}">
      <dgm:prSet/>
      <dgm:spPr/>
      <dgm:t>
        <a:bodyPr/>
        <a:lstStyle/>
        <a:p>
          <a:endParaRPr lang="en-US"/>
        </a:p>
      </dgm:t>
    </dgm:pt>
    <dgm:pt modelId="{B267F8F0-A218-49E5-953B-9924E48CF5FA}" type="sibTrans" cxnId="{BD59F0D8-6310-4E51-A6EE-FC17321CB870}">
      <dgm:prSet/>
      <dgm:spPr>
        <a:noFill/>
      </dgm:spPr>
      <dgm:t>
        <a:bodyPr/>
        <a:lstStyle/>
        <a:p>
          <a:endParaRPr lang="en-US"/>
        </a:p>
      </dgm:t>
    </dgm:pt>
    <dgm:pt modelId="{FCED7554-F25E-48E7-B430-AA8A382F867F}">
      <dgm:prSet phldrT="[Text]"/>
      <dgm:spPr>
        <a:solidFill>
          <a:srgbClr val="1B5D8F"/>
        </a:solidFill>
      </dgm:spPr>
      <dgm:t>
        <a:bodyPr/>
        <a:lstStyle/>
        <a:p>
          <a:r>
            <a:rPr lang="en-US" b="1"/>
            <a:t>2027</a:t>
          </a:r>
        </a:p>
      </dgm:t>
    </dgm:pt>
    <dgm:pt modelId="{95375004-3B77-41DC-B05A-2E8145DD3838}" type="parTrans" cxnId="{51844784-4492-4E51-9A46-55B9C857F4BA}">
      <dgm:prSet/>
      <dgm:spPr/>
      <dgm:t>
        <a:bodyPr/>
        <a:lstStyle/>
        <a:p>
          <a:endParaRPr lang="en-US"/>
        </a:p>
      </dgm:t>
    </dgm:pt>
    <dgm:pt modelId="{4387CA5B-79E8-4E5A-910D-F316C9D063C6}" type="sibTrans" cxnId="{51844784-4492-4E51-9A46-55B9C857F4BA}">
      <dgm:prSet/>
      <dgm:spPr>
        <a:noFill/>
      </dgm:spPr>
      <dgm:t>
        <a:bodyPr/>
        <a:lstStyle/>
        <a:p>
          <a:endParaRPr lang="en-US"/>
        </a:p>
      </dgm:t>
    </dgm:pt>
    <dgm:pt modelId="{3E53B447-F113-4CDB-8D0B-9C94C7FEFFF9}">
      <dgm:prSet phldrT="[Text]"/>
      <dgm:spPr>
        <a:solidFill>
          <a:srgbClr val="1B5D8F"/>
        </a:solidFill>
      </dgm:spPr>
      <dgm:t>
        <a:bodyPr/>
        <a:lstStyle/>
        <a:p>
          <a:r>
            <a:rPr lang="en-US" b="1"/>
            <a:t>2021-2022</a:t>
          </a:r>
        </a:p>
      </dgm:t>
    </dgm:pt>
    <dgm:pt modelId="{F9184786-A96C-4FE4-B084-488439979E21}" type="parTrans" cxnId="{65E981BF-85AE-486E-A3AB-46D1A11ADAD3}">
      <dgm:prSet/>
      <dgm:spPr/>
      <dgm:t>
        <a:bodyPr/>
        <a:lstStyle/>
        <a:p>
          <a:endParaRPr lang="en-US"/>
        </a:p>
      </dgm:t>
    </dgm:pt>
    <dgm:pt modelId="{2FE5D103-2BA9-4EA4-B2E7-EC54B3959C41}" type="sibTrans" cxnId="{65E981BF-85AE-486E-A3AB-46D1A11ADAD3}">
      <dgm:prSet/>
      <dgm:spPr>
        <a:noFill/>
      </dgm:spPr>
      <dgm:t>
        <a:bodyPr/>
        <a:lstStyle/>
        <a:p>
          <a:endParaRPr lang="en-US"/>
        </a:p>
      </dgm:t>
    </dgm:pt>
    <dgm:pt modelId="{C01231BC-2865-4668-8F43-F422B0E36EC6}">
      <dgm:prSet phldrT="[Text]"/>
      <dgm:spPr>
        <a:solidFill>
          <a:srgbClr val="1B5D8F"/>
        </a:solidFill>
      </dgm:spPr>
      <dgm:t>
        <a:bodyPr/>
        <a:lstStyle/>
        <a:p>
          <a:r>
            <a:rPr lang="en-US" b="1"/>
            <a:t>2023-2027</a:t>
          </a:r>
        </a:p>
      </dgm:t>
    </dgm:pt>
    <dgm:pt modelId="{8D78CB35-B2D9-4645-BFE9-BBA28C722DAE}" type="parTrans" cxnId="{909444C6-3FFF-4D0B-BFF5-72D6D40091C1}">
      <dgm:prSet/>
      <dgm:spPr/>
      <dgm:t>
        <a:bodyPr/>
        <a:lstStyle/>
        <a:p>
          <a:endParaRPr lang="en-US"/>
        </a:p>
      </dgm:t>
    </dgm:pt>
    <dgm:pt modelId="{05A0AFB8-51E4-40D1-9CDA-FF9710C101DC}" type="sibTrans" cxnId="{909444C6-3FFF-4D0B-BFF5-72D6D40091C1}">
      <dgm:prSet custLinFactX="-1806" custLinFactY="200000" custLinFactNeighborX="-100000" custLinFactNeighborY="282143"/>
      <dgm:spPr/>
      <dgm:t>
        <a:bodyPr/>
        <a:lstStyle/>
        <a:p>
          <a:endParaRPr lang="en-US"/>
        </a:p>
      </dgm:t>
    </dgm:pt>
    <dgm:pt modelId="{2EA70E24-FD18-4ECD-83D0-4969C8CA849E}" type="pres">
      <dgm:prSet presAssocID="{5ACEF7B2-FDAC-457C-A859-F2B2ED7C8263}" presName="linearFlow" presStyleCnt="0">
        <dgm:presLayoutVars>
          <dgm:dir/>
          <dgm:resizeHandles val="exact"/>
        </dgm:presLayoutVars>
      </dgm:prSet>
      <dgm:spPr/>
    </dgm:pt>
    <dgm:pt modelId="{95AEA50E-8690-4BFB-B323-9628CF4335F1}" type="pres">
      <dgm:prSet presAssocID="{81B0912F-E3CC-4283-866D-343CDEA733C1}" presName="node" presStyleLbl="node1" presStyleIdx="0" presStyleCnt="8" custLinFactX="-142116" custLinFactNeighborX="-200000" custLinFactNeighborY="-7">
        <dgm:presLayoutVars>
          <dgm:bulletEnabled val="1"/>
        </dgm:presLayoutVars>
      </dgm:prSet>
      <dgm:spPr/>
    </dgm:pt>
    <dgm:pt modelId="{D6A3C293-0871-40C7-92C1-58E6C6ABCFCB}" type="pres">
      <dgm:prSet presAssocID="{9C0C2B42-8F0B-4FDB-A2C2-A4E31DDB449D}" presName="spacerL" presStyleCnt="0"/>
      <dgm:spPr/>
    </dgm:pt>
    <dgm:pt modelId="{0209FFD6-5D04-4458-B8F0-C32077F78132}" type="pres">
      <dgm:prSet presAssocID="{9C0C2B42-8F0B-4FDB-A2C2-A4E31DDB449D}" presName="sibTrans" presStyleLbl="sibTrans2D1" presStyleIdx="0" presStyleCnt="7"/>
      <dgm:spPr/>
    </dgm:pt>
    <dgm:pt modelId="{878B1A05-8BE5-47BF-95EA-AF567BB5C487}" type="pres">
      <dgm:prSet presAssocID="{9C0C2B42-8F0B-4FDB-A2C2-A4E31DDB449D}" presName="spacerR" presStyleCnt="0"/>
      <dgm:spPr/>
    </dgm:pt>
    <dgm:pt modelId="{6EEE9C33-B97C-4C44-829F-BE16B4D225F5}" type="pres">
      <dgm:prSet presAssocID="{DFE57C81-C9E3-4A3E-9E6B-8F5DA6DBD9F5}" presName="node" presStyleLbl="node1" presStyleIdx="1" presStyleCnt="8" custLinFactX="-118100" custLinFactNeighborX="-200000" custLinFactNeighborY="-8522">
        <dgm:presLayoutVars>
          <dgm:bulletEnabled val="1"/>
        </dgm:presLayoutVars>
      </dgm:prSet>
      <dgm:spPr/>
    </dgm:pt>
    <dgm:pt modelId="{D0E7F04F-1ED8-46E6-934B-B877068347D4}" type="pres">
      <dgm:prSet presAssocID="{A2DC2C42-D9DF-42DD-A29D-AF09B56DB30B}" presName="spacerL" presStyleCnt="0"/>
      <dgm:spPr/>
    </dgm:pt>
    <dgm:pt modelId="{916178D5-8B06-4F1D-A183-E77B91108C87}" type="pres">
      <dgm:prSet presAssocID="{A2DC2C42-D9DF-42DD-A29D-AF09B56DB30B}" presName="sibTrans" presStyleLbl="sibTrans2D1" presStyleIdx="1" presStyleCnt="7"/>
      <dgm:spPr/>
    </dgm:pt>
    <dgm:pt modelId="{223662C2-51E1-4EAC-84CF-DE4D964C8844}" type="pres">
      <dgm:prSet presAssocID="{A2DC2C42-D9DF-42DD-A29D-AF09B56DB30B}" presName="spacerR" presStyleCnt="0"/>
      <dgm:spPr/>
    </dgm:pt>
    <dgm:pt modelId="{66648E7F-5D19-44D9-BF3B-52C4D4DE7FC4}" type="pres">
      <dgm:prSet presAssocID="{FAB715AB-96F2-4FFB-B8BD-A98D35D4D46F}" presName="node" presStyleLbl="node1" presStyleIdx="2" presStyleCnt="8" custLinFactX="-100000" custLinFactNeighborX="-108080" custLinFactNeighborY="-1915">
        <dgm:presLayoutVars>
          <dgm:bulletEnabled val="1"/>
        </dgm:presLayoutVars>
      </dgm:prSet>
      <dgm:spPr/>
    </dgm:pt>
    <dgm:pt modelId="{4AA21E83-16A3-49BF-BCAE-7F6F4AFC9BA7}" type="pres">
      <dgm:prSet presAssocID="{08659299-C9A8-4FFA-B0F0-D6AA741EF111}" presName="spacerL" presStyleCnt="0"/>
      <dgm:spPr/>
    </dgm:pt>
    <dgm:pt modelId="{357460D0-FF2E-4D86-80BD-9B2C962A9306}" type="pres">
      <dgm:prSet presAssocID="{08659299-C9A8-4FFA-B0F0-D6AA741EF111}" presName="sibTrans" presStyleLbl="sibTrans2D1" presStyleIdx="2" presStyleCnt="7"/>
      <dgm:spPr/>
    </dgm:pt>
    <dgm:pt modelId="{1AB57633-F545-4E5B-90DD-EEF88C690DB2}" type="pres">
      <dgm:prSet presAssocID="{08659299-C9A8-4FFA-B0F0-D6AA741EF111}" presName="spacerR" presStyleCnt="0"/>
      <dgm:spPr/>
    </dgm:pt>
    <dgm:pt modelId="{1BF7ADF1-BB87-4BF5-AAE5-7162B624A204}" type="pres">
      <dgm:prSet presAssocID="{8AEDDAEC-E49E-49C1-9800-F2843E0C227D}" presName="node" presStyleLbl="node1" presStyleIdx="3" presStyleCnt="8" custLinFactX="-83674" custLinFactNeighborX="-100000" custLinFactNeighborY="2865">
        <dgm:presLayoutVars>
          <dgm:bulletEnabled val="1"/>
        </dgm:presLayoutVars>
      </dgm:prSet>
      <dgm:spPr/>
    </dgm:pt>
    <dgm:pt modelId="{4E57C046-2E5A-4B9B-8C91-1CA45A042DFE}" type="pres">
      <dgm:prSet presAssocID="{14D8C85B-F5B1-4857-B880-1BF7BF21E8A1}" presName="spacerL" presStyleCnt="0"/>
      <dgm:spPr/>
    </dgm:pt>
    <dgm:pt modelId="{3CED3109-7864-4691-822B-F7BA3F8D365F}" type="pres">
      <dgm:prSet presAssocID="{14D8C85B-F5B1-4857-B880-1BF7BF21E8A1}" presName="sibTrans" presStyleLbl="sibTrans2D1" presStyleIdx="3" presStyleCnt="7" custLinFactX="-1806" custLinFactY="200000" custLinFactNeighborX="-100000" custLinFactNeighborY="282143"/>
      <dgm:spPr/>
    </dgm:pt>
    <dgm:pt modelId="{CA4D1F50-D3BE-4417-B61D-A9A05609E99F}" type="pres">
      <dgm:prSet presAssocID="{14D8C85B-F5B1-4857-B880-1BF7BF21E8A1}" presName="spacerR" presStyleCnt="0"/>
      <dgm:spPr/>
    </dgm:pt>
    <dgm:pt modelId="{F8EEBC44-0222-409E-8817-CD80807F1B9B}" type="pres">
      <dgm:prSet presAssocID="{B979CFF2-CA8F-4757-8C1F-388A9D494B39}" presName="node" presStyleLbl="node1" presStyleIdx="4" presStyleCnt="8" custLinFactX="-57566" custLinFactNeighborX="-100000" custLinFactNeighborY="3232">
        <dgm:presLayoutVars>
          <dgm:bulletEnabled val="1"/>
        </dgm:presLayoutVars>
      </dgm:prSet>
      <dgm:spPr/>
    </dgm:pt>
    <dgm:pt modelId="{A3720DCA-963E-4F4E-AB47-DB009C0DACBF}" type="pres">
      <dgm:prSet presAssocID="{B267F8F0-A218-49E5-953B-9924E48CF5FA}" presName="spacerL" presStyleCnt="0"/>
      <dgm:spPr/>
    </dgm:pt>
    <dgm:pt modelId="{BBEAD6C1-9ECE-4F98-A3B9-1781B90BA939}" type="pres">
      <dgm:prSet presAssocID="{B267F8F0-A218-49E5-953B-9924E48CF5FA}" presName="sibTrans" presStyleLbl="sibTrans2D1" presStyleIdx="4" presStyleCnt="7"/>
      <dgm:spPr/>
    </dgm:pt>
    <dgm:pt modelId="{FADDAC64-9608-4D72-B0E8-1111A03D5B3A}" type="pres">
      <dgm:prSet presAssocID="{B267F8F0-A218-49E5-953B-9924E48CF5FA}" presName="spacerR" presStyleCnt="0"/>
      <dgm:spPr/>
    </dgm:pt>
    <dgm:pt modelId="{41BFF86F-71FC-4220-B32C-64EEF3D82728}" type="pres">
      <dgm:prSet presAssocID="{FCED7554-F25E-48E7-B430-AA8A382F867F}" presName="node" presStyleLbl="node1" presStyleIdx="5" presStyleCnt="8" custLinFactX="312343" custLinFactNeighborX="400000" custLinFactNeighborY="5034">
        <dgm:presLayoutVars>
          <dgm:bulletEnabled val="1"/>
        </dgm:presLayoutVars>
      </dgm:prSet>
      <dgm:spPr/>
    </dgm:pt>
    <dgm:pt modelId="{C54B3552-229A-4864-A403-8D86BD5816A9}" type="pres">
      <dgm:prSet presAssocID="{4387CA5B-79E8-4E5A-910D-F316C9D063C6}" presName="spacerL" presStyleCnt="0"/>
      <dgm:spPr/>
    </dgm:pt>
    <dgm:pt modelId="{508F2698-023F-4513-9DE7-88BA364073A6}" type="pres">
      <dgm:prSet presAssocID="{4387CA5B-79E8-4E5A-910D-F316C9D063C6}" presName="sibTrans" presStyleLbl="sibTrans2D1" presStyleIdx="5" presStyleCnt="7"/>
      <dgm:spPr/>
    </dgm:pt>
    <dgm:pt modelId="{7FEFB9E5-96EB-4BC0-B0E7-5B217007BDC7}" type="pres">
      <dgm:prSet presAssocID="{4387CA5B-79E8-4E5A-910D-F316C9D063C6}" presName="spacerR" presStyleCnt="0"/>
      <dgm:spPr/>
    </dgm:pt>
    <dgm:pt modelId="{C09F9735-7D65-42FC-8FCC-1CA81A8ABF44}" type="pres">
      <dgm:prSet presAssocID="{3E53B447-F113-4CDB-8D0B-9C94C7FEFFF9}" presName="node" presStyleLbl="node1" presStyleIdx="6" presStyleCnt="8" custLinFactX="-200000" custLinFactNeighborX="-234216" custLinFactNeighborY="1266">
        <dgm:presLayoutVars>
          <dgm:bulletEnabled val="1"/>
        </dgm:presLayoutVars>
      </dgm:prSet>
      <dgm:spPr/>
    </dgm:pt>
    <dgm:pt modelId="{ACE28D1F-878D-4267-83DC-2F8366E91611}" type="pres">
      <dgm:prSet presAssocID="{2FE5D103-2BA9-4EA4-B2E7-EC54B3959C41}" presName="spacerL" presStyleCnt="0"/>
      <dgm:spPr/>
    </dgm:pt>
    <dgm:pt modelId="{17042049-E67B-41E6-9728-9216ABCDF2C0}" type="pres">
      <dgm:prSet presAssocID="{2FE5D103-2BA9-4EA4-B2E7-EC54B3959C41}" presName="sibTrans" presStyleLbl="sibTrans2D1" presStyleIdx="6" presStyleCnt="7" custLinFactX="-1806" custLinFactY="200000" custLinFactNeighborX="-100000" custLinFactNeighborY="282143"/>
      <dgm:spPr/>
    </dgm:pt>
    <dgm:pt modelId="{D5AD2CF6-E881-4174-9501-19DA2A790432}" type="pres">
      <dgm:prSet presAssocID="{2FE5D103-2BA9-4EA4-B2E7-EC54B3959C41}" presName="spacerR" presStyleCnt="0"/>
      <dgm:spPr/>
    </dgm:pt>
    <dgm:pt modelId="{8720888A-6E43-4C69-9E02-214D6C0B22D7}" type="pres">
      <dgm:prSet presAssocID="{C01231BC-2865-4668-8F43-F422B0E36EC6}" presName="node" presStyleLbl="node1" presStyleIdx="7" presStyleCnt="8" custLinFactX="-180988" custLinFactNeighborX="-200000" custLinFactNeighborY="2950">
        <dgm:presLayoutVars>
          <dgm:bulletEnabled val="1"/>
        </dgm:presLayoutVars>
      </dgm:prSet>
      <dgm:spPr/>
    </dgm:pt>
  </dgm:ptLst>
  <dgm:cxnLst>
    <dgm:cxn modelId="{9C832B03-9E03-409C-B587-95EA13ADA11F}" type="presOf" srcId="{B979CFF2-CA8F-4757-8C1F-388A9D494B39}" destId="{F8EEBC44-0222-409E-8817-CD80807F1B9B}" srcOrd="0" destOrd="0" presId="urn:microsoft.com/office/officeart/2005/8/layout/equation1"/>
    <dgm:cxn modelId="{69061D3E-04B3-4527-B3FF-0ECD56BB5075}" srcId="{5ACEF7B2-FDAC-457C-A859-F2B2ED7C8263}" destId="{8AEDDAEC-E49E-49C1-9800-F2843E0C227D}" srcOrd="3" destOrd="0" parTransId="{B4DD513C-0A6A-41B4-A4A6-7C306EF2E8C8}" sibTransId="{14D8C85B-F5B1-4857-B880-1BF7BF21E8A1}"/>
    <dgm:cxn modelId="{5A00253E-AC87-47DF-8193-CE0EAFAFD2D1}" type="presOf" srcId="{5ACEF7B2-FDAC-457C-A859-F2B2ED7C8263}" destId="{2EA70E24-FD18-4ECD-83D0-4969C8CA849E}" srcOrd="0" destOrd="0" presId="urn:microsoft.com/office/officeart/2005/8/layout/equation1"/>
    <dgm:cxn modelId="{CD43FF5E-DE84-4808-8D03-07E4A98F549F}" type="presOf" srcId="{9C0C2B42-8F0B-4FDB-A2C2-A4E31DDB449D}" destId="{0209FFD6-5D04-4458-B8F0-C32077F78132}" srcOrd="0" destOrd="0" presId="urn:microsoft.com/office/officeart/2005/8/layout/equation1"/>
    <dgm:cxn modelId="{B7B93960-0613-4445-9337-8C8C8BD01A4F}" srcId="{5ACEF7B2-FDAC-457C-A859-F2B2ED7C8263}" destId="{DFE57C81-C9E3-4A3E-9E6B-8F5DA6DBD9F5}" srcOrd="1" destOrd="0" parTransId="{571E4EA9-5367-4345-BF81-18B5EDADCD73}" sibTransId="{A2DC2C42-D9DF-42DD-A29D-AF09B56DB30B}"/>
    <dgm:cxn modelId="{D546D861-7E44-4B02-9BF6-54C8C0DF5C3A}" srcId="{5ACEF7B2-FDAC-457C-A859-F2B2ED7C8263}" destId="{81B0912F-E3CC-4283-866D-343CDEA733C1}" srcOrd="0" destOrd="0" parTransId="{94889309-8BD3-4389-9E9B-538615012A19}" sibTransId="{9C0C2B42-8F0B-4FDB-A2C2-A4E31DDB449D}"/>
    <dgm:cxn modelId="{B789A673-4ADB-4994-BC69-87BBE47315CC}" type="presOf" srcId="{08659299-C9A8-4FFA-B0F0-D6AA741EF111}" destId="{357460D0-FF2E-4D86-80BD-9B2C962A9306}" srcOrd="0" destOrd="0" presId="urn:microsoft.com/office/officeart/2005/8/layout/equation1"/>
    <dgm:cxn modelId="{11483857-F21D-4F24-AC1F-5E8088EF3090}" type="presOf" srcId="{C01231BC-2865-4668-8F43-F422B0E36EC6}" destId="{8720888A-6E43-4C69-9E02-214D6C0B22D7}" srcOrd="0" destOrd="0" presId="urn:microsoft.com/office/officeart/2005/8/layout/equation1"/>
    <dgm:cxn modelId="{C410F158-CBAA-4145-8BE5-A463C3DCDF67}" type="presOf" srcId="{81B0912F-E3CC-4283-866D-343CDEA733C1}" destId="{95AEA50E-8690-4BFB-B323-9628CF4335F1}" srcOrd="0" destOrd="0" presId="urn:microsoft.com/office/officeart/2005/8/layout/equation1"/>
    <dgm:cxn modelId="{51844784-4492-4E51-9A46-55B9C857F4BA}" srcId="{5ACEF7B2-FDAC-457C-A859-F2B2ED7C8263}" destId="{FCED7554-F25E-48E7-B430-AA8A382F867F}" srcOrd="5" destOrd="0" parTransId="{95375004-3B77-41DC-B05A-2E8145DD3838}" sibTransId="{4387CA5B-79E8-4E5A-910D-F316C9D063C6}"/>
    <dgm:cxn modelId="{23F5108C-FC13-4B22-B2A1-18F3517EBD61}" type="presOf" srcId="{A2DC2C42-D9DF-42DD-A29D-AF09B56DB30B}" destId="{916178D5-8B06-4F1D-A183-E77B91108C87}" srcOrd="0" destOrd="0" presId="urn:microsoft.com/office/officeart/2005/8/layout/equation1"/>
    <dgm:cxn modelId="{55D8899F-28FE-4D2B-879E-9812DC2B2A6B}" type="presOf" srcId="{DFE57C81-C9E3-4A3E-9E6B-8F5DA6DBD9F5}" destId="{6EEE9C33-B97C-4C44-829F-BE16B4D225F5}" srcOrd="0" destOrd="0" presId="urn:microsoft.com/office/officeart/2005/8/layout/equation1"/>
    <dgm:cxn modelId="{E7B6D3A5-6C22-446E-99A5-92BC64F7EE7D}" type="presOf" srcId="{14D8C85B-F5B1-4857-B880-1BF7BF21E8A1}" destId="{3CED3109-7864-4691-822B-F7BA3F8D365F}" srcOrd="0" destOrd="0" presId="urn:microsoft.com/office/officeart/2005/8/layout/equation1"/>
    <dgm:cxn modelId="{CF66DBAF-08B6-45BD-8698-B057E1662C67}" type="presOf" srcId="{FAB715AB-96F2-4FFB-B8BD-A98D35D4D46F}" destId="{66648E7F-5D19-44D9-BF3B-52C4D4DE7FC4}" srcOrd="0" destOrd="0" presId="urn:microsoft.com/office/officeart/2005/8/layout/equation1"/>
    <dgm:cxn modelId="{92A268BA-25FA-4A6E-BC5A-7F11CA9B5D85}" type="presOf" srcId="{8AEDDAEC-E49E-49C1-9800-F2843E0C227D}" destId="{1BF7ADF1-BB87-4BF5-AAE5-7162B624A204}" srcOrd="0" destOrd="0" presId="urn:microsoft.com/office/officeart/2005/8/layout/equation1"/>
    <dgm:cxn modelId="{52154EBA-870B-4916-AC71-10450C6B7E90}" type="presOf" srcId="{B267F8F0-A218-49E5-953B-9924E48CF5FA}" destId="{BBEAD6C1-9ECE-4F98-A3B9-1781B90BA939}" srcOrd="0" destOrd="0" presId="urn:microsoft.com/office/officeart/2005/8/layout/equation1"/>
    <dgm:cxn modelId="{65E981BF-85AE-486E-A3AB-46D1A11ADAD3}" srcId="{5ACEF7B2-FDAC-457C-A859-F2B2ED7C8263}" destId="{3E53B447-F113-4CDB-8D0B-9C94C7FEFFF9}" srcOrd="6" destOrd="0" parTransId="{F9184786-A96C-4FE4-B084-488439979E21}" sibTransId="{2FE5D103-2BA9-4EA4-B2E7-EC54B3959C41}"/>
    <dgm:cxn modelId="{4851E3C3-ED26-47A1-BECB-B123EEF6CEF4}" srcId="{5ACEF7B2-FDAC-457C-A859-F2B2ED7C8263}" destId="{FAB715AB-96F2-4FFB-B8BD-A98D35D4D46F}" srcOrd="2" destOrd="0" parTransId="{B7C146EC-05F8-47BF-AD96-CF49D8D2C8BB}" sibTransId="{08659299-C9A8-4FFA-B0F0-D6AA741EF111}"/>
    <dgm:cxn modelId="{909444C6-3FFF-4D0B-BFF5-72D6D40091C1}" srcId="{5ACEF7B2-FDAC-457C-A859-F2B2ED7C8263}" destId="{C01231BC-2865-4668-8F43-F422B0E36EC6}" srcOrd="7" destOrd="0" parTransId="{8D78CB35-B2D9-4645-BFE9-BBA28C722DAE}" sibTransId="{05A0AFB8-51E4-40D1-9CDA-FF9710C101DC}"/>
    <dgm:cxn modelId="{A44BEFD8-0317-483D-9329-FA0D30C95FEF}" type="presOf" srcId="{4387CA5B-79E8-4E5A-910D-F316C9D063C6}" destId="{508F2698-023F-4513-9DE7-88BA364073A6}" srcOrd="0" destOrd="0" presId="urn:microsoft.com/office/officeart/2005/8/layout/equation1"/>
    <dgm:cxn modelId="{BD59F0D8-6310-4E51-A6EE-FC17321CB870}" srcId="{5ACEF7B2-FDAC-457C-A859-F2B2ED7C8263}" destId="{B979CFF2-CA8F-4757-8C1F-388A9D494B39}" srcOrd="4" destOrd="0" parTransId="{91966C41-E572-48DB-A579-952FEC2B3050}" sibTransId="{B267F8F0-A218-49E5-953B-9924E48CF5FA}"/>
    <dgm:cxn modelId="{4168ECE8-4616-477F-81D2-1B2873A69C08}" type="presOf" srcId="{2FE5D103-2BA9-4EA4-B2E7-EC54B3959C41}" destId="{17042049-E67B-41E6-9728-9216ABCDF2C0}" srcOrd="0" destOrd="0" presId="urn:microsoft.com/office/officeart/2005/8/layout/equation1"/>
    <dgm:cxn modelId="{F49B2AF8-0A95-4407-9C61-D56AA58C46F1}" type="presOf" srcId="{3E53B447-F113-4CDB-8D0B-9C94C7FEFFF9}" destId="{C09F9735-7D65-42FC-8FCC-1CA81A8ABF44}" srcOrd="0" destOrd="0" presId="urn:microsoft.com/office/officeart/2005/8/layout/equation1"/>
    <dgm:cxn modelId="{C6B280F9-5E72-4359-8B3B-F05574B7288C}" type="presOf" srcId="{FCED7554-F25E-48E7-B430-AA8A382F867F}" destId="{41BFF86F-71FC-4220-B32C-64EEF3D82728}" srcOrd="0" destOrd="0" presId="urn:microsoft.com/office/officeart/2005/8/layout/equation1"/>
    <dgm:cxn modelId="{D92C17D2-20F7-4E68-A772-5F84DCF05ACF}" type="presParOf" srcId="{2EA70E24-FD18-4ECD-83D0-4969C8CA849E}" destId="{95AEA50E-8690-4BFB-B323-9628CF4335F1}" srcOrd="0" destOrd="0" presId="urn:microsoft.com/office/officeart/2005/8/layout/equation1"/>
    <dgm:cxn modelId="{36466BAC-F80B-4B1B-8815-187CA9EFE004}" type="presParOf" srcId="{2EA70E24-FD18-4ECD-83D0-4969C8CA849E}" destId="{D6A3C293-0871-40C7-92C1-58E6C6ABCFCB}" srcOrd="1" destOrd="0" presId="urn:microsoft.com/office/officeart/2005/8/layout/equation1"/>
    <dgm:cxn modelId="{976D8C38-6B26-463F-95D1-6E0E86E60F33}" type="presParOf" srcId="{2EA70E24-FD18-4ECD-83D0-4969C8CA849E}" destId="{0209FFD6-5D04-4458-B8F0-C32077F78132}" srcOrd="2" destOrd="0" presId="urn:microsoft.com/office/officeart/2005/8/layout/equation1"/>
    <dgm:cxn modelId="{0DA287E9-64C0-4DD6-9E97-222ECFC178B2}" type="presParOf" srcId="{2EA70E24-FD18-4ECD-83D0-4969C8CA849E}" destId="{878B1A05-8BE5-47BF-95EA-AF567BB5C487}" srcOrd="3" destOrd="0" presId="urn:microsoft.com/office/officeart/2005/8/layout/equation1"/>
    <dgm:cxn modelId="{31DB909B-7247-43BA-A838-F7CADD6BD9F0}" type="presParOf" srcId="{2EA70E24-FD18-4ECD-83D0-4969C8CA849E}" destId="{6EEE9C33-B97C-4C44-829F-BE16B4D225F5}" srcOrd="4" destOrd="0" presId="urn:microsoft.com/office/officeart/2005/8/layout/equation1"/>
    <dgm:cxn modelId="{9B4B857A-FFD1-4D14-B021-402EDFE89A1D}" type="presParOf" srcId="{2EA70E24-FD18-4ECD-83D0-4969C8CA849E}" destId="{D0E7F04F-1ED8-46E6-934B-B877068347D4}" srcOrd="5" destOrd="0" presId="urn:microsoft.com/office/officeart/2005/8/layout/equation1"/>
    <dgm:cxn modelId="{9C1E0066-8343-4D22-B96D-DE601F026DD9}" type="presParOf" srcId="{2EA70E24-FD18-4ECD-83D0-4969C8CA849E}" destId="{916178D5-8B06-4F1D-A183-E77B91108C87}" srcOrd="6" destOrd="0" presId="urn:microsoft.com/office/officeart/2005/8/layout/equation1"/>
    <dgm:cxn modelId="{9AAF0919-9A60-49D7-AA47-ECB758287249}" type="presParOf" srcId="{2EA70E24-FD18-4ECD-83D0-4969C8CA849E}" destId="{223662C2-51E1-4EAC-84CF-DE4D964C8844}" srcOrd="7" destOrd="0" presId="urn:microsoft.com/office/officeart/2005/8/layout/equation1"/>
    <dgm:cxn modelId="{DD151445-8052-4003-9AE1-F22672A07D5C}" type="presParOf" srcId="{2EA70E24-FD18-4ECD-83D0-4969C8CA849E}" destId="{66648E7F-5D19-44D9-BF3B-52C4D4DE7FC4}" srcOrd="8" destOrd="0" presId="urn:microsoft.com/office/officeart/2005/8/layout/equation1"/>
    <dgm:cxn modelId="{197682D4-3B28-4819-BD46-B5468C391FF0}" type="presParOf" srcId="{2EA70E24-FD18-4ECD-83D0-4969C8CA849E}" destId="{4AA21E83-16A3-49BF-BCAE-7F6F4AFC9BA7}" srcOrd="9" destOrd="0" presId="urn:microsoft.com/office/officeart/2005/8/layout/equation1"/>
    <dgm:cxn modelId="{330165BD-E477-4A8B-BE8B-009A96DE8C71}" type="presParOf" srcId="{2EA70E24-FD18-4ECD-83D0-4969C8CA849E}" destId="{357460D0-FF2E-4D86-80BD-9B2C962A9306}" srcOrd="10" destOrd="0" presId="urn:microsoft.com/office/officeart/2005/8/layout/equation1"/>
    <dgm:cxn modelId="{9A397663-2EFC-4ABA-BC3C-3A9989677564}" type="presParOf" srcId="{2EA70E24-FD18-4ECD-83D0-4969C8CA849E}" destId="{1AB57633-F545-4E5B-90DD-EEF88C690DB2}" srcOrd="11" destOrd="0" presId="urn:microsoft.com/office/officeart/2005/8/layout/equation1"/>
    <dgm:cxn modelId="{66882E19-9615-4D1A-98DA-DC941A416535}" type="presParOf" srcId="{2EA70E24-FD18-4ECD-83D0-4969C8CA849E}" destId="{1BF7ADF1-BB87-4BF5-AAE5-7162B624A204}" srcOrd="12" destOrd="0" presId="urn:microsoft.com/office/officeart/2005/8/layout/equation1"/>
    <dgm:cxn modelId="{EF8A5D64-6D71-4B91-B82B-E257E7C1254E}" type="presParOf" srcId="{2EA70E24-FD18-4ECD-83D0-4969C8CA849E}" destId="{4E57C046-2E5A-4B9B-8C91-1CA45A042DFE}" srcOrd="13" destOrd="0" presId="urn:microsoft.com/office/officeart/2005/8/layout/equation1"/>
    <dgm:cxn modelId="{F8F2D6FF-64DB-4F7E-A159-B563E1B6D378}" type="presParOf" srcId="{2EA70E24-FD18-4ECD-83D0-4969C8CA849E}" destId="{3CED3109-7864-4691-822B-F7BA3F8D365F}" srcOrd="14" destOrd="0" presId="urn:microsoft.com/office/officeart/2005/8/layout/equation1"/>
    <dgm:cxn modelId="{9ACB24C7-3648-4797-9A03-FA35CED950D5}" type="presParOf" srcId="{2EA70E24-FD18-4ECD-83D0-4969C8CA849E}" destId="{CA4D1F50-D3BE-4417-B61D-A9A05609E99F}" srcOrd="15" destOrd="0" presId="urn:microsoft.com/office/officeart/2005/8/layout/equation1"/>
    <dgm:cxn modelId="{0C84F01D-B56D-40E0-A8A3-EB3BB3665C61}" type="presParOf" srcId="{2EA70E24-FD18-4ECD-83D0-4969C8CA849E}" destId="{F8EEBC44-0222-409E-8817-CD80807F1B9B}" srcOrd="16" destOrd="0" presId="urn:microsoft.com/office/officeart/2005/8/layout/equation1"/>
    <dgm:cxn modelId="{EE9E95DD-1CCA-412F-8E66-9CDDEAC6B594}" type="presParOf" srcId="{2EA70E24-FD18-4ECD-83D0-4969C8CA849E}" destId="{A3720DCA-963E-4F4E-AB47-DB009C0DACBF}" srcOrd="17" destOrd="0" presId="urn:microsoft.com/office/officeart/2005/8/layout/equation1"/>
    <dgm:cxn modelId="{8EF4AB47-09B5-4EC3-9354-2CD74D264615}" type="presParOf" srcId="{2EA70E24-FD18-4ECD-83D0-4969C8CA849E}" destId="{BBEAD6C1-9ECE-4F98-A3B9-1781B90BA939}" srcOrd="18" destOrd="0" presId="urn:microsoft.com/office/officeart/2005/8/layout/equation1"/>
    <dgm:cxn modelId="{AF642D13-B921-41FB-8148-AC3EA4C181B4}" type="presParOf" srcId="{2EA70E24-FD18-4ECD-83D0-4969C8CA849E}" destId="{FADDAC64-9608-4D72-B0E8-1111A03D5B3A}" srcOrd="19" destOrd="0" presId="urn:microsoft.com/office/officeart/2005/8/layout/equation1"/>
    <dgm:cxn modelId="{1E3185C1-0F7E-4780-9268-80609838525E}" type="presParOf" srcId="{2EA70E24-FD18-4ECD-83D0-4969C8CA849E}" destId="{41BFF86F-71FC-4220-B32C-64EEF3D82728}" srcOrd="20" destOrd="0" presId="urn:microsoft.com/office/officeart/2005/8/layout/equation1"/>
    <dgm:cxn modelId="{71FB6319-AD5B-4FF1-8C45-356DCCD989B8}" type="presParOf" srcId="{2EA70E24-FD18-4ECD-83D0-4969C8CA849E}" destId="{C54B3552-229A-4864-A403-8D86BD5816A9}" srcOrd="21" destOrd="0" presId="urn:microsoft.com/office/officeart/2005/8/layout/equation1"/>
    <dgm:cxn modelId="{D80EE079-70B4-4F34-BC3D-D9012CFCE450}" type="presParOf" srcId="{2EA70E24-FD18-4ECD-83D0-4969C8CA849E}" destId="{508F2698-023F-4513-9DE7-88BA364073A6}" srcOrd="22" destOrd="0" presId="urn:microsoft.com/office/officeart/2005/8/layout/equation1"/>
    <dgm:cxn modelId="{A8AEC5CE-817A-4DDB-92D9-C4C4A7CF1203}" type="presParOf" srcId="{2EA70E24-FD18-4ECD-83D0-4969C8CA849E}" destId="{7FEFB9E5-96EB-4BC0-B0E7-5B217007BDC7}" srcOrd="23" destOrd="0" presId="urn:microsoft.com/office/officeart/2005/8/layout/equation1"/>
    <dgm:cxn modelId="{44F1D7F8-494C-4247-AFEB-A62235F97D87}" type="presParOf" srcId="{2EA70E24-FD18-4ECD-83D0-4969C8CA849E}" destId="{C09F9735-7D65-42FC-8FCC-1CA81A8ABF44}" srcOrd="24" destOrd="0" presId="urn:microsoft.com/office/officeart/2005/8/layout/equation1"/>
    <dgm:cxn modelId="{0AA4B103-BBDA-43B3-85C5-86BA43FA7287}" type="presParOf" srcId="{2EA70E24-FD18-4ECD-83D0-4969C8CA849E}" destId="{ACE28D1F-878D-4267-83DC-2F8366E91611}" srcOrd="25" destOrd="0" presId="urn:microsoft.com/office/officeart/2005/8/layout/equation1"/>
    <dgm:cxn modelId="{BAB57AB0-7D76-4323-A1C8-B4277B186CAC}" type="presParOf" srcId="{2EA70E24-FD18-4ECD-83D0-4969C8CA849E}" destId="{17042049-E67B-41E6-9728-9216ABCDF2C0}" srcOrd="26" destOrd="0" presId="urn:microsoft.com/office/officeart/2005/8/layout/equation1"/>
    <dgm:cxn modelId="{FC5CF6C1-64BF-4D33-AA95-E86A298DD7FC}" type="presParOf" srcId="{2EA70E24-FD18-4ECD-83D0-4969C8CA849E}" destId="{D5AD2CF6-E881-4174-9501-19DA2A790432}" srcOrd="27" destOrd="0" presId="urn:microsoft.com/office/officeart/2005/8/layout/equation1"/>
    <dgm:cxn modelId="{39876AA1-43B6-4A20-AFFF-928665C9422A}" type="presParOf" srcId="{2EA70E24-FD18-4ECD-83D0-4969C8CA849E}" destId="{8720888A-6E43-4C69-9E02-214D6C0B22D7}" srcOrd="2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4A82E4-FEF3-4AD3-A1F1-1A79B2FFC44C}" type="doc">
      <dgm:prSet loTypeId="urn:microsoft.com/office/officeart/2018/2/layout/IconVerticalSolidList" loCatId="icon" qsTypeId="urn:microsoft.com/office/officeart/2005/8/quickstyle/simple1" qsCatId="simple" csTypeId="urn:microsoft.com/office/officeart/2018/5/colors/Iconchunking_neutralicontext_accent2_2" csCatId="accent2" phldr="1"/>
      <dgm:spPr/>
      <dgm:t>
        <a:bodyPr/>
        <a:lstStyle/>
        <a:p>
          <a:endParaRPr lang="en-US"/>
        </a:p>
      </dgm:t>
    </dgm:pt>
    <dgm:pt modelId="{F1ECCB62-58B2-403E-8E61-50622623C158}">
      <dgm:prSet/>
      <dgm:spPr/>
      <dgm:t>
        <a:bodyPr/>
        <a:lstStyle/>
        <a:p>
          <a:pPr>
            <a:lnSpc>
              <a:spcPct val="100000"/>
            </a:lnSpc>
          </a:pPr>
          <a:r>
            <a:rPr lang="en-US">
              <a:latin typeface="Calibri" panose="020F0502020204030204"/>
              <a:ea typeface="+mn-ea"/>
              <a:cs typeface="+mn-cs"/>
            </a:rPr>
            <a:t>Understand Accessible Key Resources, Accomplishments, and Data Collection Process.  </a:t>
          </a:r>
          <a:endParaRPr lang="en-US" b="0" i="0" baseline="0">
            <a:latin typeface="Calibri" panose="020F0502020204030204"/>
            <a:ea typeface="+mn-ea"/>
            <a:cs typeface="+mn-cs"/>
          </a:endParaRPr>
        </a:p>
      </dgm:t>
    </dgm:pt>
    <dgm:pt modelId="{A5F8B429-1B60-41D7-B791-A3160DFA805E}" type="parTrans" cxnId="{48550CD1-8D18-4C4F-A03D-F0AED46D01C9}">
      <dgm:prSet/>
      <dgm:spPr/>
      <dgm:t>
        <a:bodyPr/>
        <a:lstStyle/>
        <a:p>
          <a:endParaRPr lang="en-US" sz="1600"/>
        </a:p>
      </dgm:t>
    </dgm:pt>
    <dgm:pt modelId="{3144D9BC-126B-4EEF-A499-528F25C4E9AE}" type="sibTrans" cxnId="{48550CD1-8D18-4C4F-A03D-F0AED46D01C9}">
      <dgm:prSet/>
      <dgm:spPr/>
      <dgm:t>
        <a:bodyPr/>
        <a:lstStyle/>
        <a:p>
          <a:endParaRPr lang="en-US"/>
        </a:p>
      </dgm:t>
    </dgm:pt>
    <dgm:pt modelId="{DE5D4484-5964-4D5A-827F-DB9CF3A1B396}">
      <dgm:prSet/>
      <dgm:spPr/>
      <dgm:t>
        <a:bodyPr/>
        <a:lstStyle/>
        <a:p>
          <a:pPr>
            <a:lnSpc>
              <a:spcPct val="100000"/>
            </a:lnSpc>
          </a:pPr>
          <a:r>
            <a:rPr lang="en-US">
              <a:latin typeface="Calibri" panose="020F0502020204030204"/>
              <a:ea typeface="+mn-ea"/>
              <a:cs typeface="+mn-cs"/>
            </a:rPr>
            <a:t>How we use findings to help you advocate for a robust health care workforce. </a:t>
          </a:r>
        </a:p>
      </dgm:t>
    </dgm:pt>
    <dgm:pt modelId="{04607D45-BA1D-4241-AF36-66B220AE8D57}" type="parTrans" cxnId="{AA2DAC2F-95A5-4B71-AD8D-3F4E17AA534B}">
      <dgm:prSet/>
      <dgm:spPr/>
      <dgm:t>
        <a:bodyPr/>
        <a:lstStyle/>
        <a:p>
          <a:endParaRPr lang="en-US" sz="1600"/>
        </a:p>
      </dgm:t>
    </dgm:pt>
    <dgm:pt modelId="{F3F3DC31-5DA8-4D59-8492-0DBD24557E26}" type="sibTrans" cxnId="{AA2DAC2F-95A5-4B71-AD8D-3F4E17AA534B}">
      <dgm:prSet/>
      <dgm:spPr/>
      <dgm:t>
        <a:bodyPr/>
        <a:lstStyle/>
        <a:p>
          <a:endParaRPr lang="en-US"/>
        </a:p>
      </dgm:t>
    </dgm:pt>
    <dgm:pt modelId="{39B34F0F-F1E7-4EBD-9419-D90ABEBC219A}">
      <dgm:prSet/>
      <dgm:spPr/>
      <dgm:t>
        <a:bodyPr/>
        <a:lstStyle/>
        <a:p>
          <a:pPr>
            <a:lnSpc>
              <a:spcPct val="100000"/>
            </a:lnSpc>
          </a:pPr>
          <a:r>
            <a:rPr lang="en-US" b="0" i="0" baseline="0">
              <a:latin typeface="Calibri"/>
              <a:ea typeface="+mn-ea"/>
              <a:cs typeface="+mn-cs"/>
            </a:rPr>
            <a:t>Discuss collaboration and partnership engagement. </a:t>
          </a:r>
          <a:endParaRPr lang="en-US" b="0">
            <a:latin typeface="Calibri"/>
            <a:ea typeface="+mn-ea"/>
            <a:cs typeface="+mn-cs"/>
          </a:endParaRPr>
        </a:p>
      </dgm:t>
    </dgm:pt>
    <dgm:pt modelId="{3118E593-9B9C-4EB6-9C33-4B0B2EB5EC5F}" type="sibTrans" cxnId="{A989857A-293B-42CD-A578-D5F8D6E65356}">
      <dgm:prSet/>
      <dgm:spPr/>
      <dgm:t>
        <a:bodyPr/>
        <a:lstStyle/>
        <a:p>
          <a:endParaRPr lang="en-US"/>
        </a:p>
      </dgm:t>
    </dgm:pt>
    <dgm:pt modelId="{6D003AEB-DF91-44CB-9733-5B2D196999AF}" type="parTrans" cxnId="{A989857A-293B-42CD-A578-D5F8D6E65356}">
      <dgm:prSet/>
      <dgm:spPr/>
      <dgm:t>
        <a:bodyPr/>
        <a:lstStyle/>
        <a:p>
          <a:endParaRPr lang="en-US" sz="1600"/>
        </a:p>
      </dgm:t>
    </dgm:pt>
    <dgm:pt modelId="{34DFF57E-EE82-4E3A-AF91-787232A0E4A4}">
      <dgm:prSet/>
      <dgm:spPr/>
      <dgm:t>
        <a:bodyPr/>
        <a:lstStyle/>
        <a:p>
          <a:pPr>
            <a:lnSpc>
              <a:spcPct val="100000"/>
            </a:lnSpc>
          </a:pPr>
          <a:r>
            <a:rPr lang="en-US">
              <a:latin typeface="Calibri" panose="020F0502020204030204"/>
              <a:ea typeface="+mn-ea"/>
              <a:cs typeface="+mn-cs"/>
            </a:rPr>
            <a:t>Demonstrate interactive webtools on the </a:t>
          </a:r>
          <a:r>
            <a:rPr lang="en-US">
              <a:hlinkClick xmlns:r="http://schemas.openxmlformats.org/officeDocument/2006/relationships" r:id="rId1"/>
            </a:rPr>
            <a:t>Missouri Health Care Workforce Project</a:t>
          </a:r>
          <a:r>
            <a:rPr lang="en-US"/>
            <a:t> webpage. </a:t>
          </a:r>
          <a:endParaRPr lang="en-US">
            <a:latin typeface="Calibri" panose="020F0502020204030204"/>
            <a:ea typeface="+mn-ea"/>
            <a:cs typeface="+mn-cs"/>
          </a:endParaRPr>
        </a:p>
      </dgm:t>
    </dgm:pt>
    <dgm:pt modelId="{4B546FEE-1BAE-4A7D-B573-90EB911EB8D7}" type="sibTrans" cxnId="{13794B99-51FB-4500-A3B9-CD783474B175}">
      <dgm:prSet/>
      <dgm:spPr/>
      <dgm:t>
        <a:bodyPr/>
        <a:lstStyle/>
        <a:p>
          <a:endParaRPr lang="en-US"/>
        </a:p>
      </dgm:t>
    </dgm:pt>
    <dgm:pt modelId="{F3DC981F-0430-4D66-96E6-4268A439480C}" type="parTrans" cxnId="{13794B99-51FB-4500-A3B9-CD783474B175}">
      <dgm:prSet/>
      <dgm:spPr/>
      <dgm:t>
        <a:bodyPr/>
        <a:lstStyle/>
        <a:p>
          <a:endParaRPr lang="en-US" sz="1600"/>
        </a:p>
      </dgm:t>
    </dgm:pt>
    <dgm:pt modelId="{2C9E0CAB-776E-47AF-9EE2-0FC642F40B65}" type="pres">
      <dgm:prSet presAssocID="{F44A82E4-FEF3-4AD3-A1F1-1A79B2FFC44C}" presName="root" presStyleCnt="0">
        <dgm:presLayoutVars>
          <dgm:dir/>
          <dgm:resizeHandles val="exact"/>
        </dgm:presLayoutVars>
      </dgm:prSet>
      <dgm:spPr/>
    </dgm:pt>
    <dgm:pt modelId="{51E3A37F-34F5-4587-89F7-04735C391C2F}" type="pres">
      <dgm:prSet presAssocID="{F1ECCB62-58B2-403E-8E61-50622623C158}" presName="compNode" presStyleCnt="0"/>
      <dgm:spPr/>
    </dgm:pt>
    <dgm:pt modelId="{ADB8ADBF-B54C-4B6B-BDEB-149A89D71BF0}" type="pres">
      <dgm:prSet presAssocID="{F1ECCB62-58B2-403E-8E61-50622623C158}" presName="bgRect" presStyleLbl="bgShp" presStyleIdx="0" presStyleCnt="4"/>
      <dgm:spPr/>
    </dgm:pt>
    <dgm:pt modelId="{9E21710F-350C-4B56-B3C6-CBCC6FC15ECE}" type="pres">
      <dgm:prSet presAssocID="{F1ECCB62-58B2-403E-8E61-50622623C158}"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Key"/>
        </a:ext>
      </dgm:extLst>
    </dgm:pt>
    <dgm:pt modelId="{25B87F4A-8CE6-4D87-94B8-FD9F92D9AC13}" type="pres">
      <dgm:prSet presAssocID="{F1ECCB62-58B2-403E-8E61-50622623C158}" presName="spaceRect" presStyleCnt="0"/>
      <dgm:spPr/>
    </dgm:pt>
    <dgm:pt modelId="{A559F910-4B84-4E58-AED0-D770990F40B7}" type="pres">
      <dgm:prSet presAssocID="{F1ECCB62-58B2-403E-8E61-50622623C158}" presName="parTx" presStyleLbl="revTx" presStyleIdx="0" presStyleCnt="4">
        <dgm:presLayoutVars>
          <dgm:chMax val="0"/>
          <dgm:chPref val="0"/>
        </dgm:presLayoutVars>
      </dgm:prSet>
      <dgm:spPr/>
    </dgm:pt>
    <dgm:pt modelId="{3B9555E9-FC21-4E8C-A0DD-0D394E04B776}" type="pres">
      <dgm:prSet presAssocID="{3144D9BC-126B-4EEF-A499-528F25C4E9AE}" presName="sibTrans" presStyleCnt="0"/>
      <dgm:spPr/>
    </dgm:pt>
    <dgm:pt modelId="{49D21DAE-64B2-4B72-BC24-1C02FECBDA63}" type="pres">
      <dgm:prSet presAssocID="{39B34F0F-F1E7-4EBD-9419-D90ABEBC219A}" presName="compNode" presStyleCnt="0"/>
      <dgm:spPr/>
    </dgm:pt>
    <dgm:pt modelId="{2E17CD17-7942-46DD-85C1-644230798CED}" type="pres">
      <dgm:prSet presAssocID="{39B34F0F-F1E7-4EBD-9419-D90ABEBC219A}" presName="bgRect" presStyleLbl="bgShp" presStyleIdx="1" presStyleCnt="4"/>
      <dgm:spPr/>
    </dgm:pt>
    <dgm:pt modelId="{E0F706B4-4EF0-45AE-9A10-52E30662E74B}" type="pres">
      <dgm:prSet presAssocID="{39B34F0F-F1E7-4EBD-9419-D90ABEBC219A}" presName="iconRect" presStyleLbl="node1" presStyleIdx="1" presStyleCnt="4"/>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Boardroom with solid fill"/>
        </a:ext>
      </dgm:extLst>
    </dgm:pt>
    <dgm:pt modelId="{34C004D9-5620-487B-8A6E-F2AD26BF447F}" type="pres">
      <dgm:prSet presAssocID="{39B34F0F-F1E7-4EBD-9419-D90ABEBC219A}" presName="spaceRect" presStyleCnt="0"/>
      <dgm:spPr/>
    </dgm:pt>
    <dgm:pt modelId="{7D4800FE-DBF5-434E-B674-9B28BD99B42C}" type="pres">
      <dgm:prSet presAssocID="{39B34F0F-F1E7-4EBD-9419-D90ABEBC219A}" presName="parTx" presStyleLbl="revTx" presStyleIdx="1" presStyleCnt="4">
        <dgm:presLayoutVars>
          <dgm:chMax val="0"/>
          <dgm:chPref val="0"/>
        </dgm:presLayoutVars>
      </dgm:prSet>
      <dgm:spPr/>
    </dgm:pt>
    <dgm:pt modelId="{276490D5-55BC-4544-9EC3-57E77DB61E0A}" type="pres">
      <dgm:prSet presAssocID="{3118E593-9B9C-4EB6-9C33-4B0B2EB5EC5F}" presName="sibTrans" presStyleCnt="0"/>
      <dgm:spPr/>
    </dgm:pt>
    <dgm:pt modelId="{9BF4DD0C-DEF9-4A2E-AFDE-8C441AD3DC0C}" type="pres">
      <dgm:prSet presAssocID="{34DFF57E-EE82-4E3A-AF91-787232A0E4A4}" presName="compNode" presStyleCnt="0"/>
      <dgm:spPr/>
    </dgm:pt>
    <dgm:pt modelId="{640BC203-4D40-4A69-9806-17250AE8DCAD}" type="pres">
      <dgm:prSet presAssocID="{34DFF57E-EE82-4E3A-AF91-787232A0E4A4}" presName="bgRect" presStyleLbl="bgShp" presStyleIdx="2" presStyleCnt="4"/>
      <dgm:spPr/>
    </dgm:pt>
    <dgm:pt modelId="{7F8CAD27-BDA7-459D-8B49-73371552468A}" type="pres">
      <dgm:prSet presAssocID="{34DFF57E-EE82-4E3A-AF91-787232A0E4A4}"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Handshake"/>
        </a:ext>
      </dgm:extLst>
    </dgm:pt>
    <dgm:pt modelId="{7BFBAE0B-DC29-432F-93BA-5904A6544A81}" type="pres">
      <dgm:prSet presAssocID="{34DFF57E-EE82-4E3A-AF91-787232A0E4A4}" presName="spaceRect" presStyleCnt="0"/>
      <dgm:spPr/>
    </dgm:pt>
    <dgm:pt modelId="{20E72BF7-EDFC-43A7-836C-3DC8FF04F1A3}" type="pres">
      <dgm:prSet presAssocID="{34DFF57E-EE82-4E3A-AF91-787232A0E4A4}" presName="parTx" presStyleLbl="revTx" presStyleIdx="2" presStyleCnt="4">
        <dgm:presLayoutVars>
          <dgm:chMax val="0"/>
          <dgm:chPref val="0"/>
        </dgm:presLayoutVars>
      </dgm:prSet>
      <dgm:spPr/>
    </dgm:pt>
    <dgm:pt modelId="{A9986476-6D27-45C1-A804-028FDD8B88FB}" type="pres">
      <dgm:prSet presAssocID="{4B546FEE-1BAE-4A7D-B573-90EB911EB8D7}" presName="sibTrans" presStyleCnt="0"/>
      <dgm:spPr/>
    </dgm:pt>
    <dgm:pt modelId="{D1BD85EB-2782-4C04-92CA-8675FD005129}" type="pres">
      <dgm:prSet presAssocID="{DE5D4484-5964-4D5A-827F-DB9CF3A1B396}" presName="compNode" presStyleCnt="0"/>
      <dgm:spPr/>
    </dgm:pt>
    <dgm:pt modelId="{49D4EDBF-DF53-42CB-919E-801DD4FCB37D}" type="pres">
      <dgm:prSet presAssocID="{DE5D4484-5964-4D5A-827F-DB9CF3A1B396}" presName="bgRect" presStyleLbl="bgShp" presStyleIdx="3" presStyleCnt="4"/>
      <dgm:spPr/>
    </dgm:pt>
    <dgm:pt modelId="{3DE14221-F063-4CF8-B4F0-2FE3820C0FFB}" type="pres">
      <dgm:prSet presAssocID="{DE5D4484-5964-4D5A-827F-DB9CF3A1B396}"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Doctor"/>
        </a:ext>
      </dgm:extLst>
    </dgm:pt>
    <dgm:pt modelId="{B7B57068-B0E5-4D6A-B789-620B51B036E0}" type="pres">
      <dgm:prSet presAssocID="{DE5D4484-5964-4D5A-827F-DB9CF3A1B396}" presName="spaceRect" presStyleCnt="0"/>
      <dgm:spPr/>
    </dgm:pt>
    <dgm:pt modelId="{22ECA52E-72A7-446C-BBF2-BCB13E71CC53}" type="pres">
      <dgm:prSet presAssocID="{DE5D4484-5964-4D5A-827F-DB9CF3A1B396}" presName="parTx" presStyleLbl="revTx" presStyleIdx="3" presStyleCnt="4">
        <dgm:presLayoutVars>
          <dgm:chMax val="0"/>
          <dgm:chPref val="0"/>
        </dgm:presLayoutVars>
      </dgm:prSet>
      <dgm:spPr/>
    </dgm:pt>
  </dgm:ptLst>
  <dgm:cxnLst>
    <dgm:cxn modelId="{AA2DAC2F-95A5-4B71-AD8D-3F4E17AA534B}" srcId="{F44A82E4-FEF3-4AD3-A1F1-1A79B2FFC44C}" destId="{DE5D4484-5964-4D5A-827F-DB9CF3A1B396}" srcOrd="3" destOrd="0" parTransId="{04607D45-BA1D-4241-AF36-66B220AE8D57}" sibTransId="{F3F3DC31-5DA8-4D59-8492-0DBD24557E26}"/>
    <dgm:cxn modelId="{89DEFB65-8D39-42E6-98A0-9A27601DBF27}" type="presOf" srcId="{F44A82E4-FEF3-4AD3-A1F1-1A79B2FFC44C}" destId="{2C9E0CAB-776E-47AF-9EE2-0FC642F40B65}" srcOrd="0" destOrd="0" presId="urn:microsoft.com/office/officeart/2018/2/layout/IconVerticalSolidList"/>
    <dgm:cxn modelId="{A410114D-9C9D-412B-A869-F57724934EED}" type="presOf" srcId="{39B34F0F-F1E7-4EBD-9419-D90ABEBC219A}" destId="{7D4800FE-DBF5-434E-B674-9B28BD99B42C}" srcOrd="0" destOrd="0" presId="urn:microsoft.com/office/officeart/2018/2/layout/IconVerticalSolidList"/>
    <dgm:cxn modelId="{A63E0572-7012-45A3-99D1-25E0648D2C99}" type="presOf" srcId="{F1ECCB62-58B2-403E-8E61-50622623C158}" destId="{A559F910-4B84-4E58-AED0-D770990F40B7}" srcOrd="0" destOrd="0" presId="urn:microsoft.com/office/officeart/2018/2/layout/IconVerticalSolidList"/>
    <dgm:cxn modelId="{A989857A-293B-42CD-A578-D5F8D6E65356}" srcId="{F44A82E4-FEF3-4AD3-A1F1-1A79B2FFC44C}" destId="{39B34F0F-F1E7-4EBD-9419-D90ABEBC219A}" srcOrd="1" destOrd="0" parTransId="{6D003AEB-DF91-44CB-9733-5B2D196999AF}" sibTransId="{3118E593-9B9C-4EB6-9C33-4B0B2EB5EC5F}"/>
    <dgm:cxn modelId="{8DD7A78B-8E70-40FE-92A6-162A2B733E41}" type="presOf" srcId="{34DFF57E-EE82-4E3A-AF91-787232A0E4A4}" destId="{20E72BF7-EDFC-43A7-836C-3DC8FF04F1A3}" srcOrd="0" destOrd="0" presId="urn:microsoft.com/office/officeart/2018/2/layout/IconVerticalSolidList"/>
    <dgm:cxn modelId="{13794B99-51FB-4500-A3B9-CD783474B175}" srcId="{F44A82E4-FEF3-4AD3-A1F1-1A79B2FFC44C}" destId="{34DFF57E-EE82-4E3A-AF91-787232A0E4A4}" srcOrd="2" destOrd="0" parTransId="{F3DC981F-0430-4D66-96E6-4268A439480C}" sibTransId="{4B546FEE-1BAE-4A7D-B573-90EB911EB8D7}"/>
    <dgm:cxn modelId="{882BCDBA-5187-4A77-BD5C-4B7AF83F9107}" type="presOf" srcId="{DE5D4484-5964-4D5A-827F-DB9CF3A1B396}" destId="{22ECA52E-72A7-446C-BBF2-BCB13E71CC53}" srcOrd="0" destOrd="0" presId="urn:microsoft.com/office/officeart/2018/2/layout/IconVerticalSolidList"/>
    <dgm:cxn modelId="{48550CD1-8D18-4C4F-A03D-F0AED46D01C9}" srcId="{F44A82E4-FEF3-4AD3-A1F1-1A79B2FFC44C}" destId="{F1ECCB62-58B2-403E-8E61-50622623C158}" srcOrd="0" destOrd="0" parTransId="{A5F8B429-1B60-41D7-B791-A3160DFA805E}" sibTransId="{3144D9BC-126B-4EEF-A499-528F25C4E9AE}"/>
    <dgm:cxn modelId="{5C61DF66-E097-4564-B696-F26CCD0FA08D}" type="presParOf" srcId="{2C9E0CAB-776E-47AF-9EE2-0FC642F40B65}" destId="{51E3A37F-34F5-4587-89F7-04735C391C2F}" srcOrd="0" destOrd="0" presId="urn:microsoft.com/office/officeart/2018/2/layout/IconVerticalSolidList"/>
    <dgm:cxn modelId="{3537B8E9-0964-492D-8467-028BD2036878}" type="presParOf" srcId="{51E3A37F-34F5-4587-89F7-04735C391C2F}" destId="{ADB8ADBF-B54C-4B6B-BDEB-149A89D71BF0}" srcOrd="0" destOrd="0" presId="urn:microsoft.com/office/officeart/2018/2/layout/IconVerticalSolidList"/>
    <dgm:cxn modelId="{8910D4B1-6822-492C-A660-0E8FF89335AA}" type="presParOf" srcId="{51E3A37F-34F5-4587-89F7-04735C391C2F}" destId="{9E21710F-350C-4B56-B3C6-CBCC6FC15ECE}" srcOrd="1" destOrd="0" presId="urn:microsoft.com/office/officeart/2018/2/layout/IconVerticalSolidList"/>
    <dgm:cxn modelId="{FD23DA8F-E103-4875-AD0C-EA3B1E614A6A}" type="presParOf" srcId="{51E3A37F-34F5-4587-89F7-04735C391C2F}" destId="{25B87F4A-8CE6-4D87-94B8-FD9F92D9AC13}" srcOrd="2" destOrd="0" presId="urn:microsoft.com/office/officeart/2018/2/layout/IconVerticalSolidList"/>
    <dgm:cxn modelId="{35E02321-9137-4815-BAAE-7EB45E5EC106}" type="presParOf" srcId="{51E3A37F-34F5-4587-89F7-04735C391C2F}" destId="{A559F910-4B84-4E58-AED0-D770990F40B7}" srcOrd="3" destOrd="0" presId="urn:microsoft.com/office/officeart/2018/2/layout/IconVerticalSolidList"/>
    <dgm:cxn modelId="{963C40A8-FCE9-4B36-8C3E-4A5EC73466FD}" type="presParOf" srcId="{2C9E0CAB-776E-47AF-9EE2-0FC642F40B65}" destId="{3B9555E9-FC21-4E8C-A0DD-0D394E04B776}" srcOrd="1" destOrd="0" presId="urn:microsoft.com/office/officeart/2018/2/layout/IconVerticalSolidList"/>
    <dgm:cxn modelId="{F5F67BFF-404E-4462-A791-CF0668B05C0C}" type="presParOf" srcId="{2C9E0CAB-776E-47AF-9EE2-0FC642F40B65}" destId="{49D21DAE-64B2-4B72-BC24-1C02FECBDA63}" srcOrd="2" destOrd="0" presId="urn:microsoft.com/office/officeart/2018/2/layout/IconVerticalSolidList"/>
    <dgm:cxn modelId="{FCBCF6FD-4150-4AE8-95B9-1C0F1750184B}" type="presParOf" srcId="{49D21DAE-64B2-4B72-BC24-1C02FECBDA63}" destId="{2E17CD17-7942-46DD-85C1-644230798CED}" srcOrd="0" destOrd="0" presId="urn:microsoft.com/office/officeart/2018/2/layout/IconVerticalSolidList"/>
    <dgm:cxn modelId="{CF1E08F6-05F9-4F63-8A55-379546510863}" type="presParOf" srcId="{49D21DAE-64B2-4B72-BC24-1C02FECBDA63}" destId="{E0F706B4-4EF0-45AE-9A10-52E30662E74B}" srcOrd="1" destOrd="0" presId="urn:microsoft.com/office/officeart/2018/2/layout/IconVerticalSolidList"/>
    <dgm:cxn modelId="{A8501D88-EEF4-4A84-8DA4-382FFA198D8A}" type="presParOf" srcId="{49D21DAE-64B2-4B72-BC24-1C02FECBDA63}" destId="{34C004D9-5620-487B-8A6E-F2AD26BF447F}" srcOrd="2" destOrd="0" presId="urn:microsoft.com/office/officeart/2018/2/layout/IconVerticalSolidList"/>
    <dgm:cxn modelId="{A2288FD6-A803-4AD0-B19A-D2FCF08947C2}" type="presParOf" srcId="{49D21DAE-64B2-4B72-BC24-1C02FECBDA63}" destId="{7D4800FE-DBF5-434E-B674-9B28BD99B42C}" srcOrd="3" destOrd="0" presId="urn:microsoft.com/office/officeart/2018/2/layout/IconVerticalSolidList"/>
    <dgm:cxn modelId="{A96EC3E4-99D3-48EA-A253-8ECAFC8E9E19}" type="presParOf" srcId="{2C9E0CAB-776E-47AF-9EE2-0FC642F40B65}" destId="{276490D5-55BC-4544-9EC3-57E77DB61E0A}" srcOrd="3" destOrd="0" presId="urn:microsoft.com/office/officeart/2018/2/layout/IconVerticalSolidList"/>
    <dgm:cxn modelId="{8687AC12-7BCB-4766-B936-381F112BB409}" type="presParOf" srcId="{2C9E0CAB-776E-47AF-9EE2-0FC642F40B65}" destId="{9BF4DD0C-DEF9-4A2E-AFDE-8C441AD3DC0C}" srcOrd="4" destOrd="0" presId="urn:microsoft.com/office/officeart/2018/2/layout/IconVerticalSolidList"/>
    <dgm:cxn modelId="{1825ED6B-681E-488D-89DA-D85F917E731D}" type="presParOf" srcId="{9BF4DD0C-DEF9-4A2E-AFDE-8C441AD3DC0C}" destId="{640BC203-4D40-4A69-9806-17250AE8DCAD}" srcOrd="0" destOrd="0" presId="urn:microsoft.com/office/officeart/2018/2/layout/IconVerticalSolidList"/>
    <dgm:cxn modelId="{BB9BD135-EA75-4AA7-A62B-E803A2BE1CA9}" type="presParOf" srcId="{9BF4DD0C-DEF9-4A2E-AFDE-8C441AD3DC0C}" destId="{7F8CAD27-BDA7-459D-8B49-73371552468A}" srcOrd="1" destOrd="0" presId="urn:microsoft.com/office/officeart/2018/2/layout/IconVerticalSolidList"/>
    <dgm:cxn modelId="{EAE9B460-03AB-4853-8B68-0DE465B71FEA}" type="presParOf" srcId="{9BF4DD0C-DEF9-4A2E-AFDE-8C441AD3DC0C}" destId="{7BFBAE0B-DC29-432F-93BA-5904A6544A81}" srcOrd="2" destOrd="0" presId="urn:microsoft.com/office/officeart/2018/2/layout/IconVerticalSolidList"/>
    <dgm:cxn modelId="{879C45D2-D993-4E09-ABFA-AFDB860828A0}" type="presParOf" srcId="{9BF4DD0C-DEF9-4A2E-AFDE-8C441AD3DC0C}" destId="{20E72BF7-EDFC-43A7-836C-3DC8FF04F1A3}" srcOrd="3" destOrd="0" presId="urn:microsoft.com/office/officeart/2018/2/layout/IconVerticalSolidList"/>
    <dgm:cxn modelId="{A834B96C-99B5-4490-843B-938EABC9D5E8}" type="presParOf" srcId="{2C9E0CAB-776E-47AF-9EE2-0FC642F40B65}" destId="{A9986476-6D27-45C1-A804-028FDD8B88FB}" srcOrd="5" destOrd="0" presId="urn:microsoft.com/office/officeart/2018/2/layout/IconVerticalSolidList"/>
    <dgm:cxn modelId="{C7C24F46-6475-46E0-9512-C53FD209CC77}" type="presParOf" srcId="{2C9E0CAB-776E-47AF-9EE2-0FC642F40B65}" destId="{D1BD85EB-2782-4C04-92CA-8675FD005129}" srcOrd="6" destOrd="0" presId="urn:microsoft.com/office/officeart/2018/2/layout/IconVerticalSolidList"/>
    <dgm:cxn modelId="{CD4E3710-F107-4816-BE59-C5D751505947}" type="presParOf" srcId="{D1BD85EB-2782-4C04-92CA-8675FD005129}" destId="{49D4EDBF-DF53-42CB-919E-801DD4FCB37D}" srcOrd="0" destOrd="0" presId="urn:microsoft.com/office/officeart/2018/2/layout/IconVerticalSolidList"/>
    <dgm:cxn modelId="{A8E4C05D-EBED-405F-8C61-5FA712057CCA}" type="presParOf" srcId="{D1BD85EB-2782-4C04-92CA-8675FD005129}" destId="{3DE14221-F063-4CF8-B4F0-2FE3820C0FFB}" srcOrd="1" destOrd="0" presId="urn:microsoft.com/office/officeart/2018/2/layout/IconVerticalSolidList"/>
    <dgm:cxn modelId="{B75005F3-09A5-453A-B4E7-1489E87A4372}" type="presParOf" srcId="{D1BD85EB-2782-4C04-92CA-8675FD005129}" destId="{B7B57068-B0E5-4D6A-B789-620B51B036E0}" srcOrd="2" destOrd="0" presId="urn:microsoft.com/office/officeart/2018/2/layout/IconVerticalSolidList"/>
    <dgm:cxn modelId="{163B684D-8E57-4B5F-8A4E-1C87CD59CA4D}" type="presParOf" srcId="{D1BD85EB-2782-4C04-92CA-8675FD005129}" destId="{22ECA52E-72A7-446C-BBF2-BCB13E71CC53}"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909225-3638-4D85-8F7D-C072D970562D}" type="doc">
      <dgm:prSet loTypeId="urn:microsoft.com/office/officeart/2016/7/layout/RepeatingBendingProcessNew" loCatId="process" qsTypeId="urn:microsoft.com/office/officeart/2005/8/quickstyle/simple2" qsCatId="simple" csTypeId="urn:microsoft.com/office/officeart/2005/8/colors/accent1_2" csCatId="accent1" phldr="1"/>
      <dgm:spPr/>
      <dgm:t>
        <a:bodyPr/>
        <a:lstStyle/>
        <a:p>
          <a:endParaRPr lang="en-US"/>
        </a:p>
      </dgm:t>
    </dgm:pt>
    <dgm:pt modelId="{B6E02857-1334-4396-9B91-92EB3B0CD45F}">
      <dgm:prSet custT="1"/>
      <dgm:spPr>
        <a:solidFill>
          <a:schemeClr val="accent1">
            <a:lumMod val="60000"/>
            <a:lumOff val="40000"/>
          </a:schemeClr>
        </a:solidFill>
      </dgm:spPr>
      <dgm:t>
        <a:bodyPr/>
        <a:lstStyle/>
        <a:p>
          <a:r>
            <a:rPr lang="en-US" sz="1600">
              <a:solidFill>
                <a:schemeClr val="tx1"/>
              </a:solidFill>
            </a:rPr>
            <a:t>Identify Policy Question(s) and Engagement </a:t>
          </a:r>
        </a:p>
      </dgm:t>
    </dgm:pt>
    <dgm:pt modelId="{0EDC51CB-B41B-432B-B9A2-4E9556599509}" type="parTrans" cxnId="{FBE34974-2EDA-4553-9D72-DA8552EC3FA6}">
      <dgm:prSet/>
      <dgm:spPr/>
      <dgm:t>
        <a:bodyPr/>
        <a:lstStyle/>
        <a:p>
          <a:endParaRPr lang="en-US" sz="1600">
            <a:solidFill>
              <a:schemeClr val="tx1"/>
            </a:solidFill>
          </a:endParaRPr>
        </a:p>
      </dgm:t>
    </dgm:pt>
    <dgm:pt modelId="{D00C1658-9C32-407F-98F1-818975BC5F0A}" type="sibTrans" cxnId="{FBE34974-2EDA-4553-9D72-DA8552EC3FA6}">
      <dgm:prSet custT="1"/>
      <dgm:spPr/>
      <dgm:t>
        <a:bodyPr/>
        <a:lstStyle/>
        <a:p>
          <a:endParaRPr lang="en-US" sz="1600">
            <a:solidFill>
              <a:schemeClr val="tx1"/>
            </a:solidFill>
          </a:endParaRPr>
        </a:p>
      </dgm:t>
    </dgm:pt>
    <dgm:pt modelId="{6A78F69F-06A9-4312-ACAE-6336BD55DBDE}">
      <dgm:prSet custT="1"/>
      <dgm:spPr>
        <a:solidFill>
          <a:schemeClr val="accent1">
            <a:lumMod val="60000"/>
            <a:lumOff val="40000"/>
          </a:schemeClr>
        </a:solidFill>
      </dgm:spPr>
      <dgm:t>
        <a:bodyPr/>
        <a:lstStyle/>
        <a:p>
          <a:r>
            <a:rPr lang="en-US" sz="1600">
              <a:solidFill>
                <a:schemeClr val="tx1"/>
              </a:solidFill>
            </a:rPr>
            <a:t>Identify data collection/analysis needed to address policy question(s) </a:t>
          </a:r>
        </a:p>
      </dgm:t>
    </dgm:pt>
    <dgm:pt modelId="{ECA85884-6BF3-490C-94F5-E6C726711344}" type="parTrans" cxnId="{194FF394-C952-40A1-8E8E-BD94FB4F50D0}">
      <dgm:prSet/>
      <dgm:spPr/>
      <dgm:t>
        <a:bodyPr/>
        <a:lstStyle/>
        <a:p>
          <a:endParaRPr lang="en-US" sz="1600">
            <a:solidFill>
              <a:schemeClr val="tx1"/>
            </a:solidFill>
          </a:endParaRPr>
        </a:p>
      </dgm:t>
    </dgm:pt>
    <dgm:pt modelId="{4A5D5795-9395-4188-99A4-CEFB5081F39E}" type="sibTrans" cxnId="{194FF394-C952-40A1-8E8E-BD94FB4F50D0}">
      <dgm:prSet custT="1"/>
      <dgm:spPr/>
      <dgm:t>
        <a:bodyPr/>
        <a:lstStyle/>
        <a:p>
          <a:endParaRPr lang="en-US" sz="1600">
            <a:solidFill>
              <a:schemeClr val="tx1"/>
            </a:solidFill>
          </a:endParaRPr>
        </a:p>
      </dgm:t>
    </dgm:pt>
    <dgm:pt modelId="{C1398125-1004-44A5-91AF-650C5629A9A0}">
      <dgm:prSet custT="1"/>
      <dgm:spPr>
        <a:solidFill>
          <a:schemeClr val="accent1">
            <a:lumMod val="60000"/>
            <a:lumOff val="40000"/>
          </a:schemeClr>
        </a:solidFill>
      </dgm:spPr>
      <dgm:t>
        <a:bodyPr/>
        <a:lstStyle/>
        <a:p>
          <a:r>
            <a:rPr lang="en-US" sz="1600">
              <a:solidFill>
                <a:schemeClr val="tx1"/>
              </a:solidFill>
            </a:rPr>
            <a:t>Collect data from applicable federal and state sources </a:t>
          </a:r>
        </a:p>
      </dgm:t>
    </dgm:pt>
    <dgm:pt modelId="{670CD6A6-F9A5-4982-955E-A409B8FAA375}" type="parTrans" cxnId="{26450F47-DB60-4EC1-A925-7E8D6CD4C380}">
      <dgm:prSet/>
      <dgm:spPr/>
      <dgm:t>
        <a:bodyPr/>
        <a:lstStyle/>
        <a:p>
          <a:endParaRPr lang="en-US" sz="1600">
            <a:solidFill>
              <a:schemeClr val="tx1"/>
            </a:solidFill>
          </a:endParaRPr>
        </a:p>
      </dgm:t>
    </dgm:pt>
    <dgm:pt modelId="{AEB4AC66-CEA3-47A7-8B38-053E52DEC9F5}" type="sibTrans" cxnId="{26450F47-DB60-4EC1-A925-7E8D6CD4C380}">
      <dgm:prSet custT="1"/>
      <dgm:spPr/>
      <dgm:t>
        <a:bodyPr/>
        <a:lstStyle/>
        <a:p>
          <a:endParaRPr lang="en-US" sz="1600">
            <a:solidFill>
              <a:schemeClr val="tx1"/>
            </a:solidFill>
          </a:endParaRPr>
        </a:p>
      </dgm:t>
    </dgm:pt>
    <dgm:pt modelId="{3B3AB964-47B0-4E35-BD27-6A0179F514D5}">
      <dgm:prSet custT="1"/>
      <dgm:spPr>
        <a:solidFill>
          <a:schemeClr val="accent1">
            <a:lumMod val="60000"/>
            <a:lumOff val="40000"/>
          </a:schemeClr>
        </a:solidFill>
      </dgm:spPr>
      <dgm:t>
        <a:bodyPr/>
        <a:lstStyle/>
        <a:p>
          <a:r>
            <a:rPr lang="en-US" sz="1600">
              <a:solidFill>
                <a:schemeClr val="tx1"/>
              </a:solidFill>
            </a:rPr>
            <a:t>Merge and verify data using secure, sophisticated methods</a:t>
          </a:r>
        </a:p>
      </dgm:t>
    </dgm:pt>
    <dgm:pt modelId="{DD7150AD-3BB5-4E80-AC85-E32EC036988A}" type="parTrans" cxnId="{D6A8C4DE-F205-4B8B-B29D-9059CB3EDEE1}">
      <dgm:prSet/>
      <dgm:spPr/>
      <dgm:t>
        <a:bodyPr/>
        <a:lstStyle/>
        <a:p>
          <a:endParaRPr lang="en-US" sz="1600">
            <a:solidFill>
              <a:schemeClr val="tx1"/>
            </a:solidFill>
          </a:endParaRPr>
        </a:p>
      </dgm:t>
    </dgm:pt>
    <dgm:pt modelId="{8E12082A-925F-4BD2-96B3-B2BB775C0041}" type="sibTrans" cxnId="{D6A8C4DE-F205-4B8B-B29D-9059CB3EDEE1}">
      <dgm:prSet custT="1"/>
      <dgm:spPr/>
      <dgm:t>
        <a:bodyPr/>
        <a:lstStyle/>
        <a:p>
          <a:endParaRPr lang="en-US" sz="1600">
            <a:solidFill>
              <a:schemeClr val="tx1"/>
            </a:solidFill>
          </a:endParaRPr>
        </a:p>
      </dgm:t>
    </dgm:pt>
    <dgm:pt modelId="{917D617E-C2A2-4375-812B-DADC8A86A862}">
      <dgm:prSet custT="1"/>
      <dgm:spPr>
        <a:solidFill>
          <a:schemeClr val="accent1">
            <a:lumMod val="60000"/>
            <a:lumOff val="40000"/>
          </a:schemeClr>
        </a:solidFill>
      </dgm:spPr>
      <dgm:t>
        <a:bodyPr/>
        <a:lstStyle/>
        <a:p>
          <a:r>
            <a:rPr lang="en-US" sz="1600">
              <a:solidFill>
                <a:schemeClr val="tx1"/>
              </a:solidFill>
            </a:rPr>
            <a:t>Analyze workforce characteristics and trends</a:t>
          </a:r>
        </a:p>
      </dgm:t>
    </dgm:pt>
    <dgm:pt modelId="{8426CA32-B34C-47BE-9D48-BB7F379377D6}" type="parTrans" cxnId="{C10D8886-CC2F-4076-943F-62FC624B1C53}">
      <dgm:prSet/>
      <dgm:spPr/>
      <dgm:t>
        <a:bodyPr/>
        <a:lstStyle/>
        <a:p>
          <a:endParaRPr lang="en-US" sz="1600">
            <a:solidFill>
              <a:schemeClr val="tx1"/>
            </a:solidFill>
          </a:endParaRPr>
        </a:p>
      </dgm:t>
    </dgm:pt>
    <dgm:pt modelId="{215FA766-F6EE-4F56-A87A-6F63E1CF2A2B}" type="sibTrans" cxnId="{C10D8886-CC2F-4076-943F-62FC624B1C53}">
      <dgm:prSet custT="1"/>
      <dgm:spPr/>
      <dgm:t>
        <a:bodyPr/>
        <a:lstStyle/>
        <a:p>
          <a:endParaRPr lang="en-US" sz="1600">
            <a:solidFill>
              <a:schemeClr val="tx1"/>
            </a:solidFill>
          </a:endParaRPr>
        </a:p>
      </dgm:t>
    </dgm:pt>
    <dgm:pt modelId="{D02FF20E-138D-478F-A80A-DAA1EF6BDB26}">
      <dgm:prSet custT="1"/>
      <dgm:spPr>
        <a:solidFill>
          <a:schemeClr val="accent1">
            <a:lumMod val="60000"/>
            <a:lumOff val="40000"/>
          </a:schemeClr>
        </a:solidFill>
      </dgm:spPr>
      <dgm:t>
        <a:bodyPr/>
        <a:lstStyle/>
        <a:p>
          <a:r>
            <a:rPr lang="en-US" sz="1600">
              <a:solidFill>
                <a:schemeClr val="tx1"/>
              </a:solidFill>
            </a:rPr>
            <a:t>Develop/expand  interactive dashboards-inform health policy</a:t>
          </a:r>
        </a:p>
      </dgm:t>
    </dgm:pt>
    <dgm:pt modelId="{3E5926FA-1DA8-4735-9AEF-76E72F205BC3}" type="parTrans" cxnId="{93D330B1-5454-433B-8D40-97E6E81CC8D3}">
      <dgm:prSet/>
      <dgm:spPr/>
      <dgm:t>
        <a:bodyPr/>
        <a:lstStyle/>
        <a:p>
          <a:endParaRPr lang="en-US" sz="1600">
            <a:solidFill>
              <a:schemeClr val="tx1"/>
            </a:solidFill>
          </a:endParaRPr>
        </a:p>
      </dgm:t>
    </dgm:pt>
    <dgm:pt modelId="{A397DF62-CE56-4726-91F0-C3D0BFA65F53}" type="sibTrans" cxnId="{93D330B1-5454-433B-8D40-97E6E81CC8D3}">
      <dgm:prSet custT="1"/>
      <dgm:spPr/>
      <dgm:t>
        <a:bodyPr/>
        <a:lstStyle/>
        <a:p>
          <a:endParaRPr lang="en-US" sz="1600">
            <a:solidFill>
              <a:schemeClr val="tx1"/>
            </a:solidFill>
          </a:endParaRPr>
        </a:p>
      </dgm:t>
    </dgm:pt>
    <dgm:pt modelId="{CCC99EB3-D7F4-4811-AAB5-6E1558F0CF80}">
      <dgm:prSet custT="1"/>
      <dgm:spPr>
        <a:solidFill>
          <a:schemeClr val="accent1">
            <a:lumMod val="60000"/>
            <a:lumOff val="40000"/>
          </a:schemeClr>
        </a:solidFill>
      </dgm:spPr>
      <dgm:t>
        <a:bodyPr/>
        <a:lstStyle/>
        <a:p>
          <a:pPr>
            <a:spcAft>
              <a:spcPts val="0"/>
            </a:spcAft>
          </a:pPr>
          <a:r>
            <a:rPr lang="en-US" sz="1600">
              <a:solidFill>
                <a:schemeClr val="tx1"/>
              </a:solidFill>
            </a:rPr>
            <a:t>Publish findings to support </a:t>
          </a:r>
        </a:p>
        <a:p>
          <a:pPr>
            <a:spcAft>
              <a:spcPts val="0"/>
            </a:spcAft>
          </a:pPr>
          <a:r>
            <a:rPr lang="en-US" sz="1600">
              <a:solidFill>
                <a:schemeClr val="tx1"/>
              </a:solidFill>
            </a:rPr>
            <a:t>data-driven decision-making</a:t>
          </a:r>
        </a:p>
      </dgm:t>
    </dgm:pt>
    <dgm:pt modelId="{A177EF07-0631-4FF3-80D7-C2AC9F9BC185}" type="parTrans" cxnId="{AD5D5824-7BB4-43D6-A3F3-8E8E9CAE0EE2}">
      <dgm:prSet/>
      <dgm:spPr/>
      <dgm:t>
        <a:bodyPr/>
        <a:lstStyle/>
        <a:p>
          <a:endParaRPr lang="en-US" sz="1600">
            <a:solidFill>
              <a:schemeClr val="tx1"/>
            </a:solidFill>
          </a:endParaRPr>
        </a:p>
      </dgm:t>
    </dgm:pt>
    <dgm:pt modelId="{49D99483-3D57-4C99-9C68-D66EA76870B2}" type="sibTrans" cxnId="{AD5D5824-7BB4-43D6-A3F3-8E8E9CAE0EE2}">
      <dgm:prSet custT="1"/>
      <dgm:spPr/>
      <dgm:t>
        <a:bodyPr/>
        <a:lstStyle/>
        <a:p>
          <a:endParaRPr lang="en-US" sz="1600">
            <a:solidFill>
              <a:schemeClr val="tx1"/>
            </a:solidFill>
          </a:endParaRPr>
        </a:p>
      </dgm:t>
    </dgm:pt>
    <dgm:pt modelId="{FAD9E143-D880-40ED-A67A-D70443780657}">
      <dgm:prSet custT="1"/>
      <dgm:spPr>
        <a:solidFill>
          <a:schemeClr val="accent1">
            <a:lumMod val="60000"/>
            <a:lumOff val="40000"/>
          </a:schemeClr>
        </a:solidFill>
      </dgm:spPr>
      <dgm:t>
        <a:bodyPr/>
        <a:lstStyle/>
        <a:p>
          <a:r>
            <a:rPr lang="en-US" sz="1600">
              <a:solidFill>
                <a:schemeClr val="tx1"/>
              </a:solidFill>
            </a:rPr>
            <a:t>Build/Maintain Missouri’s Health Care Workforce Data Repository</a:t>
          </a:r>
        </a:p>
      </dgm:t>
    </dgm:pt>
    <dgm:pt modelId="{A72CE157-378F-44C3-B9CE-840D17ECC5AF}" type="parTrans" cxnId="{630A346E-711B-4220-BE49-F84D521B3562}">
      <dgm:prSet/>
      <dgm:spPr/>
      <dgm:t>
        <a:bodyPr/>
        <a:lstStyle/>
        <a:p>
          <a:endParaRPr lang="en-US" sz="1600">
            <a:solidFill>
              <a:schemeClr val="tx1"/>
            </a:solidFill>
          </a:endParaRPr>
        </a:p>
      </dgm:t>
    </dgm:pt>
    <dgm:pt modelId="{EFA45FCC-EA8B-4A0E-AD1E-44E9BE991F5C}" type="sibTrans" cxnId="{630A346E-711B-4220-BE49-F84D521B3562}">
      <dgm:prSet custT="1"/>
      <dgm:spPr/>
      <dgm:t>
        <a:bodyPr/>
        <a:lstStyle/>
        <a:p>
          <a:endParaRPr lang="en-US" sz="1600">
            <a:solidFill>
              <a:schemeClr val="tx1"/>
            </a:solidFill>
          </a:endParaRPr>
        </a:p>
      </dgm:t>
    </dgm:pt>
    <dgm:pt modelId="{C2E57405-20BF-4FEB-9C09-9588E1DD050C}">
      <dgm:prSet custT="1"/>
      <dgm:spPr>
        <a:solidFill>
          <a:schemeClr val="accent1">
            <a:lumMod val="60000"/>
            <a:lumOff val="40000"/>
          </a:schemeClr>
        </a:solidFill>
      </dgm:spPr>
      <dgm:t>
        <a:bodyPr/>
        <a:lstStyle/>
        <a:p>
          <a:r>
            <a:rPr lang="en-US" sz="1600">
              <a:solidFill>
                <a:schemeClr val="tx1"/>
              </a:solidFill>
            </a:rPr>
            <a:t>Empower policymakers' and strategic planners with actionable insights</a:t>
          </a:r>
        </a:p>
      </dgm:t>
    </dgm:pt>
    <dgm:pt modelId="{571FB79D-05DE-41BA-B85F-0AABCC051CCD}" type="parTrans" cxnId="{A06BCB6E-422D-4460-B073-43F72D6AF03F}">
      <dgm:prSet/>
      <dgm:spPr/>
      <dgm:t>
        <a:bodyPr/>
        <a:lstStyle/>
        <a:p>
          <a:endParaRPr lang="en-US" sz="1600">
            <a:solidFill>
              <a:schemeClr val="tx1"/>
            </a:solidFill>
          </a:endParaRPr>
        </a:p>
      </dgm:t>
    </dgm:pt>
    <dgm:pt modelId="{6582AEDB-3D7F-4AD4-993D-8C7516E8FA00}" type="sibTrans" cxnId="{A06BCB6E-422D-4460-B073-43F72D6AF03F}">
      <dgm:prSet custT="1"/>
      <dgm:spPr/>
      <dgm:t>
        <a:bodyPr/>
        <a:lstStyle/>
        <a:p>
          <a:endParaRPr lang="en-US" sz="1600">
            <a:solidFill>
              <a:schemeClr val="tx1"/>
            </a:solidFill>
          </a:endParaRPr>
        </a:p>
      </dgm:t>
    </dgm:pt>
    <dgm:pt modelId="{DEDF4E74-E6B6-4C3B-93B6-66786134F33D}">
      <dgm:prSet custT="1"/>
      <dgm:spPr>
        <a:solidFill>
          <a:schemeClr val="accent1">
            <a:lumMod val="60000"/>
            <a:lumOff val="40000"/>
          </a:schemeClr>
        </a:solidFill>
      </dgm:spPr>
      <dgm:t>
        <a:bodyPr/>
        <a:lstStyle/>
        <a:p>
          <a:r>
            <a:rPr lang="en-US" sz="1600">
              <a:solidFill>
                <a:schemeClr val="tx1"/>
              </a:solidFill>
            </a:rPr>
            <a:t>Influence health care workforce policies across Missouri</a:t>
          </a:r>
        </a:p>
      </dgm:t>
    </dgm:pt>
    <dgm:pt modelId="{0B97CCD1-D996-41B0-A5FB-4F019CEE3EDA}" type="parTrans" cxnId="{F204B54A-E3C8-4287-B3E0-DCD733D0D01A}">
      <dgm:prSet/>
      <dgm:spPr/>
      <dgm:t>
        <a:bodyPr/>
        <a:lstStyle/>
        <a:p>
          <a:endParaRPr lang="en-US" sz="1600">
            <a:solidFill>
              <a:schemeClr val="tx1"/>
            </a:solidFill>
          </a:endParaRPr>
        </a:p>
      </dgm:t>
    </dgm:pt>
    <dgm:pt modelId="{C685AEC8-2289-4618-9417-63C973263952}" type="sibTrans" cxnId="{F204B54A-E3C8-4287-B3E0-DCD733D0D01A}">
      <dgm:prSet/>
      <dgm:spPr/>
      <dgm:t>
        <a:bodyPr/>
        <a:lstStyle/>
        <a:p>
          <a:endParaRPr lang="en-US" sz="1600">
            <a:solidFill>
              <a:schemeClr val="tx1"/>
            </a:solidFill>
          </a:endParaRPr>
        </a:p>
      </dgm:t>
    </dgm:pt>
    <dgm:pt modelId="{36C1D471-2FB2-4B23-B4C7-5067E04A553D}" type="pres">
      <dgm:prSet presAssocID="{35909225-3638-4D85-8F7D-C072D970562D}" presName="Name0" presStyleCnt="0">
        <dgm:presLayoutVars>
          <dgm:dir/>
          <dgm:resizeHandles val="exact"/>
        </dgm:presLayoutVars>
      </dgm:prSet>
      <dgm:spPr/>
    </dgm:pt>
    <dgm:pt modelId="{E32F56B7-A3EF-421F-BE90-995F037617B4}" type="pres">
      <dgm:prSet presAssocID="{B6E02857-1334-4396-9B91-92EB3B0CD45F}" presName="node" presStyleLbl="node1" presStyleIdx="0" presStyleCnt="10">
        <dgm:presLayoutVars>
          <dgm:bulletEnabled val="1"/>
        </dgm:presLayoutVars>
      </dgm:prSet>
      <dgm:spPr/>
    </dgm:pt>
    <dgm:pt modelId="{DAC37F81-1A08-44A8-A7BF-B45AAB9DD9C4}" type="pres">
      <dgm:prSet presAssocID="{D00C1658-9C32-407F-98F1-818975BC5F0A}" presName="sibTrans" presStyleLbl="sibTrans1D1" presStyleIdx="0" presStyleCnt="9"/>
      <dgm:spPr/>
    </dgm:pt>
    <dgm:pt modelId="{50E91B79-BA26-4E06-98DA-A2D50E8DD637}" type="pres">
      <dgm:prSet presAssocID="{D00C1658-9C32-407F-98F1-818975BC5F0A}" presName="connectorText" presStyleLbl="sibTrans1D1" presStyleIdx="0" presStyleCnt="9"/>
      <dgm:spPr/>
    </dgm:pt>
    <dgm:pt modelId="{52321DE4-8D5D-45DB-8B5F-1AF77419EC88}" type="pres">
      <dgm:prSet presAssocID="{6A78F69F-06A9-4312-ACAE-6336BD55DBDE}" presName="node" presStyleLbl="node1" presStyleIdx="1" presStyleCnt="10">
        <dgm:presLayoutVars>
          <dgm:bulletEnabled val="1"/>
        </dgm:presLayoutVars>
      </dgm:prSet>
      <dgm:spPr/>
    </dgm:pt>
    <dgm:pt modelId="{B214B098-CB9B-4375-9809-8C8AFD49171D}" type="pres">
      <dgm:prSet presAssocID="{4A5D5795-9395-4188-99A4-CEFB5081F39E}" presName="sibTrans" presStyleLbl="sibTrans1D1" presStyleIdx="1" presStyleCnt="9"/>
      <dgm:spPr/>
    </dgm:pt>
    <dgm:pt modelId="{0ED2C2A8-0C91-4B73-90DC-61C44E19201E}" type="pres">
      <dgm:prSet presAssocID="{4A5D5795-9395-4188-99A4-CEFB5081F39E}" presName="connectorText" presStyleLbl="sibTrans1D1" presStyleIdx="1" presStyleCnt="9"/>
      <dgm:spPr/>
    </dgm:pt>
    <dgm:pt modelId="{B8A5A1F3-D628-48C4-93CA-3C937E870175}" type="pres">
      <dgm:prSet presAssocID="{C1398125-1004-44A5-91AF-650C5629A9A0}" presName="node" presStyleLbl="node1" presStyleIdx="2" presStyleCnt="10">
        <dgm:presLayoutVars>
          <dgm:bulletEnabled val="1"/>
        </dgm:presLayoutVars>
      </dgm:prSet>
      <dgm:spPr/>
    </dgm:pt>
    <dgm:pt modelId="{54313C99-EBC7-49BD-B8A2-FD8F91B2FEC3}" type="pres">
      <dgm:prSet presAssocID="{AEB4AC66-CEA3-47A7-8B38-053E52DEC9F5}" presName="sibTrans" presStyleLbl="sibTrans1D1" presStyleIdx="2" presStyleCnt="9"/>
      <dgm:spPr/>
    </dgm:pt>
    <dgm:pt modelId="{08EB66DD-ED68-4771-B0B6-C634C7F02306}" type="pres">
      <dgm:prSet presAssocID="{AEB4AC66-CEA3-47A7-8B38-053E52DEC9F5}" presName="connectorText" presStyleLbl="sibTrans1D1" presStyleIdx="2" presStyleCnt="9"/>
      <dgm:spPr/>
    </dgm:pt>
    <dgm:pt modelId="{0BC94CFD-99D8-48F3-8311-F3AEF971B0F7}" type="pres">
      <dgm:prSet presAssocID="{3B3AB964-47B0-4E35-BD27-6A0179F514D5}" presName="node" presStyleLbl="node1" presStyleIdx="3" presStyleCnt="10">
        <dgm:presLayoutVars>
          <dgm:bulletEnabled val="1"/>
        </dgm:presLayoutVars>
      </dgm:prSet>
      <dgm:spPr/>
    </dgm:pt>
    <dgm:pt modelId="{89A4C137-0AA2-4C9F-AC12-FC295289CB0D}" type="pres">
      <dgm:prSet presAssocID="{8E12082A-925F-4BD2-96B3-B2BB775C0041}" presName="sibTrans" presStyleLbl="sibTrans1D1" presStyleIdx="3" presStyleCnt="9"/>
      <dgm:spPr/>
    </dgm:pt>
    <dgm:pt modelId="{3BC2935E-7AA4-4D08-A8A3-6EF01D6FA47D}" type="pres">
      <dgm:prSet presAssocID="{8E12082A-925F-4BD2-96B3-B2BB775C0041}" presName="connectorText" presStyleLbl="sibTrans1D1" presStyleIdx="3" presStyleCnt="9"/>
      <dgm:spPr/>
    </dgm:pt>
    <dgm:pt modelId="{7C77B134-172B-4AE0-B8FD-40FEB9197F91}" type="pres">
      <dgm:prSet presAssocID="{917D617E-C2A2-4375-812B-DADC8A86A862}" presName="node" presStyleLbl="node1" presStyleIdx="4" presStyleCnt="10">
        <dgm:presLayoutVars>
          <dgm:bulletEnabled val="1"/>
        </dgm:presLayoutVars>
      </dgm:prSet>
      <dgm:spPr/>
    </dgm:pt>
    <dgm:pt modelId="{C801AF18-9777-47A1-803B-27EEF6F5B0B9}" type="pres">
      <dgm:prSet presAssocID="{215FA766-F6EE-4F56-A87A-6F63E1CF2A2B}" presName="sibTrans" presStyleLbl="sibTrans1D1" presStyleIdx="4" presStyleCnt="9"/>
      <dgm:spPr/>
    </dgm:pt>
    <dgm:pt modelId="{B7D3D1A5-EAED-4926-B4EB-9023C57A7C95}" type="pres">
      <dgm:prSet presAssocID="{215FA766-F6EE-4F56-A87A-6F63E1CF2A2B}" presName="connectorText" presStyleLbl="sibTrans1D1" presStyleIdx="4" presStyleCnt="9"/>
      <dgm:spPr/>
    </dgm:pt>
    <dgm:pt modelId="{58F84B40-FE1A-4966-B290-961A3CAAB944}" type="pres">
      <dgm:prSet presAssocID="{D02FF20E-138D-478F-A80A-DAA1EF6BDB26}" presName="node" presStyleLbl="node1" presStyleIdx="5" presStyleCnt="10">
        <dgm:presLayoutVars>
          <dgm:bulletEnabled val="1"/>
        </dgm:presLayoutVars>
      </dgm:prSet>
      <dgm:spPr/>
    </dgm:pt>
    <dgm:pt modelId="{0194B4EB-4A38-4FF5-A99C-449E3B2D2B58}" type="pres">
      <dgm:prSet presAssocID="{A397DF62-CE56-4726-91F0-C3D0BFA65F53}" presName="sibTrans" presStyleLbl="sibTrans1D1" presStyleIdx="5" presStyleCnt="9"/>
      <dgm:spPr/>
    </dgm:pt>
    <dgm:pt modelId="{8C1797EB-68C8-44F4-8E91-7EDD1CD569C4}" type="pres">
      <dgm:prSet presAssocID="{A397DF62-CE56-4726-91F0-C3D0BFA65F53}" presName="connectorText" presStyleLbl="sibTrans1D1" presStyleIdx="5" presStyleCnt="9"/>
      <dgm:spPr/>
    </dgm:pt>
    <dgm:pt modelId="{324B1E8A-5C21-496D-B6EC-5FD96770B89F}" type="pres">
      <dgm:prSet presAssocID="{CCC99EB3-D7F4-4811-AAB5-6E1558F0CF80}" presName="node" presStyleLbl="node1" presStyleIdx="6" presStyleCnt="10">
        <dgm:presLayoutVars>
          <dgm:bulletEnabled val="1"/>
        </dgm:presLayoutVars>
      </dgm:prSet>
      <dgm:spPr/>
    </dgm:pt>
    <dgm:pt modelId="{1419B129-B277-4E7B-9180-AA8597A0A438}" type="pres">
      <dgm:prSet presAssocID="{49D99483-3D57-4C99-9C68-D66EA76870B2}" presName="sibTrans" presStyleLbl="sibTrans1D1" presStyleIdx="6" presStyleCnt="9"/>
      <dgm:spPr/>
    </dgm:pt>
    <dgm:pt modelId="{461C41A5-9E64-4702-8713-1B1F8F8409B5}" type="pres">
      <dgm:prSet presAssocID="{49D99483-3D57-4C99-9C68-D66EA76870B2}" presName="connectorText" presStyleLbl="sibTrans1D1" presStyleIdx="6" presStyleCnt="9"/>
      <dgm:spPr/>
    </dgm:pt>
    <dgm:pt modelId="{0E194044-1033-4F3F-A5DD-0A2718AB7C8E}" type="pres">
      <dgm:prSet presAssocID="{FAD9E143-D880-40ED-A67A-D70443780657}" presName="node" presStyleLbl="node1" presStyleIdx="7" presStyleCnt="10">
        <dgm:presLayoutVars>
          <dgm:bulletEnabled val="1"/>
        </dgm:presLayoutVars>
      </dgm:prSet>
      <dgm:spPr/>
    </dgm:pt>
    <dgm:pt modelId="{12565CB8-78A8-4A4D-A906-B080A5A6A511}" type="pres">
      <dgm:prSet presAssocID="{EFA45FCC-EA8B-4A0E-AD1E-44E9BE991F5C}" presName="sibTrans" presStyleLbl="sibTrans1D1" presStyleIdx="7" presStyleCnt="9"/>
      <dgm:spPr/>
    </dgm:pt>
    <dgm:pt modelId="{DD3F9C2E-2FED-4FB8-AAE7-D09DDF6BFE3D}" type="pres">
      <dgm:prSet presAssocID="{EFA45FCC-EA8B-4A0E-AD1E-44E9BE991F5C}" presName="connectorText" presStyleLbl="sibTrans1D1" presStyleIdx="7" presStyleCnt="9"/>
      <dgm:spPr/>
    </dgm:pt>
    <dgm:pt modelId="{A1AA6C5D-8AEB-4B00-9AA3-D84B1C1A9526}" type="pres">
      <dgm:prSet presAssocID="{C2E57405-20BF-4FEB-9C09-9588E1DD050C}" presName="node" presStyleLbl="node1" presStyleIdx="8" presStyleCnt="10">
        <dgm:presLayoutVars>
          <dgm:bulletEnabled val="1"/>
        </dgm:presLayoutVars>
      </dgm:prSet>
      <dgm:spPr/>
    </dgm:pt>
    <dgm:pt modelId="{FE886A96-18BC-402C-BABB-0D7DA0005551}" type="pres">
      <dgm:prSet presAssocID="{6582AEDB-3D7F-4AD4-993D-8C7516E8FA00}" presName="sibTrans" presStyleLbl="sibTrans1D1" presStyleIdx="8" presStyleCnt="9"/>
      <dgm:spPr/>
    </dgm:pt>
    <dgm:pt modelId="{E39E6FDB-762C-4AD0-9FDD-A87A0D98C1C2}" type="pres">
      <dgm:prSet presAssocID="{6582AEDB-3D7F-4AD4-993D-8C7516E8FA00}" presName="connectorText" presStyleLbl="sibTrans1D1" presStyleIdx="8" presStyleCnt="9"/>
      <dgm:spPr/>
    </dgm:pt>
    <dgm:pt modelId="{701E5012-884C-4F12-AB48-F6FEE5E1521F}" type="pres">
      <dgm:prSet presAssocID="{DEDF4E74-E6B6-4C3B-93B6-66786134F33D}" presName="node" presStyleLbl="node1" presStyleIdx="9" presStyleCnt="10">
        <dgm:presLayoutVars>
          <dgm:bulletEnabled val="1"/>
        </dgm:presLayoutVars>
      </dgm:prSet>
      <dgm:spPr/>
    </dgm:pt>
  </dgm:ptLst>
  <dgm:cxnLst>
    <dgm:cxn modelId="{574CF803-33DD-48D1-95BC-9A63DBA9DFF6}" type="presOf" srcId="{DEDF4E74-E6B6-4C3B-93B6-66786134F33D}" destId="{701E5012-884C-4F12-AB48-F6FEE5E1521F}" srcOrd="0" destOrd="0" presId="urn:microsoft.com/office/officeart/2016/7/layout/RepeatingBendingProcessNew"/>
    <dgm:cxn modelId="{4AE26408-B8D0-4BFB-9FA8-F40204FD6404}" type="presOf" srcId="{AEB4AC66-CEA3-47A7-8B38-053E52DEC9F5}" destId="{08EB66DD-ED68-4771-B0B6-C634C7F02306}" srcOrd="1" destOrd="0" presId="urn:microsoft.com/office/officeart/2016/7/layout/RepeatingBendingProcessNew"/>
    <dgm:cxn modelId="{AFF30B1D-987C-4AFD-A226-B5FA29EBB596}" type="presOf" srcId="{B6E02857-1334-4396-9B91-92EB3B0CD45F}" destId="{E32F56B7-A3EF-421F-BE90-995F037617B4}" srcOrd="0" destOrd="0" presId="urn:microsoft.com/office/officeart/2016/7/layout/RepeatingBendingProcessNew"/>
    <dgm:cxn modelId="{731FFC21-A21D-41D8-A78A-5075B4E73094}" type="presOf" srcId="{49D99483-3D57-4C99-9C68-D66EA76870B2}" destId="{1419B129-B277-4E7B-9180-AA8597A0A438}" srcOrd="0" destOrd="0" presId="urn:microsoft.com/office/officeart/2016/7/layout/RepeatingBendingProcessNew"/>
    <dgm:cxn modelId="{AD5D5824-7BB4-43D6-A3F3-8E8E9CAE0EE2}" srcId="{35909225-3638-4D85-8F7D-C072D970562D}" destId="{CCC99EB3-D7F4-4811-AAB5-6E1558F0CF80}" srcOrd="6" destOrd="0" parTransId="{A177EF07-0631-4FF3-80D7-C2AC9F9BC185}" sibTransId="{49D99483-3D57-4C99-9C68-D66EA76870B2}"/>
    <dgm:cxn modelId="{9E491A37-1358-43AB-9A67-420669529998}" type="presOf" srcId="{C1398125-1004-44A5-91AF-650C5629A9A0}" destId="{B8A5A1F3-D628-48C4-93CA-3C937E870175}" srcOrd="0" destOrd="0" presId="urn:microsoft.com/office/officeart/2016/7/layout/RepeatingBendingProcessNew"/>
    <dgm:cxn modelId="{084C5A38-0EDA-4D08-9BEB-BACF3100D06E}" type="presOf" srcId="{215FA766-F6EE-4F56-A87A-6F63E1CF2A2B}" destId="{C801AF18-9777-47A1-803B-27EEF6F5B0B9}" srcOrd="0" destOrd="0" presId="urn:microsoft.com/office/officeart/2016/7/layout/RepeatingBendingProcessNew"/>
    <dgm:cxn modelId="{F251D138-7CD5-4EF9-89AE-218F45AFDB85}" type="presOf" srcId="{49D99483-3D57-4C99-9C68-D66EA76870B2}" destId="{461C41A5-9E64-4702-8713-1B1F8F8409B5}" srcOrd="1" destOrd="0" presId="urn:microsoft.com/office/officeart/2016/7/layout/RepeatingBendingProcessNew"/>
    <dgm:cxn modelId="{30B6BF3F-CB44-4B03-B665-67E066F75992}" type="presOf" srcId="{6A78F69F-06A9-4312-ACAE-6336BD55DBDE}" destId="{52321DE4-8D5D-45DB-8B5F-1AF77419EC88}" srcOrd="0" destOrd="0" presId="urn:microsoft.com/office/officeart/2016/7/layout/RepeatingBendingProcessNew"/>
    <dgm:cxn modelId="{14274B65-0363-4EC0-B845-29E39853B70E}" type="presOf" srcId="{EFA45FCC-EA8B-4A0E-AD1E-44E9BE991F5C}" destId="{DD3F9C2E-2FED-4FB8-AAE7-D09DDF6BFE3D}" srcOrd="1" destOrd="0" presId="urn:microsoft.com/office/officeart/2016/7/layout/RepeatingBendingProcessNew"/>
    <dgm:cxn modelId="{26450F47-DB60-4EC1-A925-7E8D6CD4C380}" srcId="{35909225-3638-4D85-8F7D-C072D970562D}" destId="{C1398125-1004-44A5-91AF-650C5629A9A0}" srcOrd="2" destOrd="0" parTransId="{670CD6A6-F9A5-4982-955E-A409B8FAA375}" sibTransId="{AEB4AC66-CEA3-47A7-8B38-053E52DEC9F5}"/>
    <dgm:cxn modelId="{29A56F6A-9F39-4A2C-9EC9-BB8A17BF5B04}" type="presOf" srcId="{35909225-3638-4D85-8F7D-C072D970562D}" destId="{36C1D471-2FB2-4B23-B4C7-5067E04A553D}" srcOrd="0" destOrd="0" presId="urn:microsoft.com/office/officeart/2016/7/layout/RepeatingBendingProcessNew"/>
    <dgm:cxn modelId="{F204B54A-E3C8-4287-B3E0-DCD733D0D01A}" srcId="{35909225-3638-4D85-8F7D-C072D970562D}" destId="{DEDF4E74-E6B6-4C3B-93B6-66786134F33D}" srcOrd="9" destOrd="0" parTransId="{0B97CCD1-D996-41B0-A5FB-4F019CEE3EDA}" sibTransId="{C685AEC8-2289-4618-9417-63C973263952}"/>
    <dgm:cxn modelId="{5AE53B6C-E78E-4AC4-8983-615CC548A29E}" type="presOf" srcId="{EFA45FCC-EA8B-4A0E-AD1E-44E9BE991F5C}" destId="{12565CB8-78A8-4A4D-A906-B080A5A6A511}" srcOrd="0" destOrd="0" presId="urn:microsoft.com/office/officeart/2016/7/layout/RepeatingBendingProcessNew"/>
    <dgm:cxn modelId="{630A346E-711B-4220-BE49-F84D521B3562}" srcId="{35909225-3638-4D85-8F7D-C072D970562D}" destId="{FAD9E143-D880-40ED-A67A-D70443780657}" srcOrd="7" destOrd="0" parTransId="{A72CE157-378F-44C3-B9CE-840D17ECC5AF}" sibTransId="{EFA45FCC-EA8B-4A0E-AD1E-44E9BE991F5C}"/>
    <dgm:cxn modelId="{F2CC726E-57CA-4D2B-9ED3-F3155A853086}" type="presOf" srcId="{6582AEDB-3D7F-4AD4-993D-8C7516E8FA00}" destId="{FE886A96-18BC-402C-BABB-0D7DA0005551}" srcOrd="0" destOrd="0" presId="urn:microsoft.com/office/officeart/2016/7/layout/RepeatingBendingProcessNew"/>
    <dgm:cxn modelId="{A06BCB6E-422D-4460-B073-43F72D6AF03F}" srcId="{35909225-3638-4D85-8F7D-C072D970562D}" destId="{C2E57405-20BF-4FEB-9C09-9588E1DD050C}" srcOrd="8" destOrd="0" parTransId="{571FB79D-05DE-41BA-B85F-0AABCC051CCD}" sibTransId="{6582AEDB-3D7F-4AD4-993D-8C7516E8FA00}"/>
    <dgm:cxn modelId="{DC922F6F-C4F7-42DC-AB3E-688C852C220F}" type="presOf" srcId="{FAD9E143-D880-40ED-A67A-D70443780657}" destId="{0E194044-1033-4F3F-A5DD-0A2718AB7C8E}" srcOrd="0" destOrd="0" presId="urn:microsoft.com/office/officeart/2016/7/layout/RepeatingBendingProcessNew"/>
    <dgm:cxn modelId="{DFBE3D50-5520-4363-94CF-0D5882DC47E8}" type="presOf" srcId="{D00C1658-9C32-407F-98F1-818975BC5F0A}" destId="{50E91B79-BA26-4E06-98DA-A2D50E8DD637}" srcOrd="1" destOrd="0" presId="urn:microsoft.com/office/officeart/2016/7/layout/RepeatingBendingProcessNew"/>
    <dgm:cxn modelId="{FBE34974-2EDA-4553-9D72-DA8552EC3FA6}" srcId="{35909225-3638-4D85-8F7D-C072D970562D}" destId="{B6E02857-1334-4396-9B91-92EB3B0CD45F}" srcOrd="0" destOrd="0" parTransId="{0EDC51CB-B41B-432B-B9A2-4E9556599509}" sibTransId="{D00C1658-9C32-407F-98F1-818975BC5F0A}"/>
    <dgm:cxn modelId="{7DD67B55-4E05-436E-B55A-F6E7411C1F56}" type="presOf" srcId="{215FA766-F6EE-4F56-A87A-6F63E1CF2A2B}" destId="{B7D3D1A5-EAED-4926-B4EB-9023C57A7C95}" srcOrd="1" destOrd="0" presId="urn:microsoft.com/office/officeart/2016/7/layout/RepeatingBendingProcessNew"/>
    <dgm:cxn modelId="{23302C58-6F75-48E0-8452-84A1B8B65F3C}" type="presOf" srcId="{3B3AB964-47B0-4E35-BD27-6A0179F514D5}" destId="{0BC94CFD-99D8-48F3-8311-F3AEF971B0F7}" srcOrd="0" destOrd="0" presId="urn:microsoft.com/office/officeart/2016/7/layout/RepeatingBendingProcessNew"/>
    <dgm:cxn modelId="{1DE3CE78-4953-4820-9A59-FA1EC470C7B1}" type="presOf" srcId="{6582AEDB-3D7F-4AD4-993D-8C7516E8FA00}" destId="{E39E6FDB-762C-4AD0-9FDD-A87A0D98C1C2}" srcOrd="1" destOrd="0" presId="urn:microsoft.com/office/officeart/2016/7/layout/RepeatingBendingProcessNew"/>
    <dgm:cxn modelId="{C10D8886-CC2F-4076-943F-62FC624B1C53}" srcId="{35909225-3638-4D85-8F7D-C072D970562D}" destId="{917D617E-C2A2-4375-812B-DADC8A86A862}" srcOrd="4" destOrd="0" parTransId="{8426CA32-B34C-47BE-9D48-BB7F379377D6}" sibTransId="{215FA766-F6EE-4F56-A87A-6F63E1CF2A2B}"/>
    <dgm:cxn modelId="{6B11668A-51E9-4AFF-B3B2-0C74B0E60051}" type="presOf" srcId="{4A5D5795-9395-4188-99A4-CEFB5081F39E}" destId="{B214B098-CB9B-4375-9809-8C8AFD49171D}" srcOrd="0" destOrd="0" presId="urn:microsoft.com/office/officeart/2016/7/layout/RepeatingBendingProcessNew"/>
    <dgm:cxn modelId="{C828BD8C-570E-4AE9-AAF2-A61F17F70C5B}" type="presOf" srcId="{CCC99EB3-D7F4-4811-AAB5-6E1558F0CF80}" destId="{324B1E8A-5C21-496D-B6EC-5FD96770B89F}" srcOrd="0" destOrd="0" presId="urn:microsoft.com/office/officeart/2016/7/layout/RepeatingBendingProcessNew"/>
    <dgm:cxn modelId="{A9E0B891-1FF2-4285-8172-C10DEEDE858F}" type="presOf" srcId="{C2E57405-20BF-4FEB-9C09-9588E1DD050C}" destId="{A1AA6C5D-8AEB-4B00-9AA3-D84B1C1A9526}" srcOrd="0" destOrd="0" presId="urn:microsoft.com/office/officeart/2016/7/layout/RepeatingBendingProcessNew"/>
    <dgm:cxn modelId="{D1B17094-71C1-4303-BD46-836BCC4AB58A}" type="presOf" srcId="{A397DF62-CE56-4726-91F0-C3D0BFA65F53}" destId="{0194B4EB-4A38-4FF5-A99C-449E3B2D2B58}" srcOrd="0" destOrd="0" presId="urn:microsoft.com/office/officeart/2016/7/layout/RepeatingBendingProcessNew"/>
    <dgm:cxn modelId="{27B37B94-5FE0-4119-9653-35B0985ACB18}" type="presOf" srcId="{D00C1658-9C32-407F-98F1-818975BC5F0A}" destId="{DAC37F81-1A08-44A8-A7BF-B45AAB9DD9C4}" srcOrd="0" destOrd="0" presId="urn:microsoft.com/office/officeart/2016/7/layout/RepeatingBendingProcessNew"/>
    <dgm:cxn modelId="{194FF394-C952-40A1-8E8E-BD94FB4F50D0}" srcId="{35909225-3638-4D85-8F7D-C072D970562D}" destId="{6A78F69F-06A9-4312-ACAE-6336BD55DBDE}" srcOrd="1" destOrd="0" parTransId="{ECA85884-6BF3-490C-94F5-E6C726711344}" sibTransId="{4A5D5795-9395-4188-99A4-CEFB5081F39E}"/>
    <dgm:cxn modelId="{6128A0AC-88E7-4597-A405-48A196EFB917}" type="presOf" srcId="{A397DF62-CE56-4726-91F0-C3D0BFA65F53}" destId="{8C1797EB-68C8-44F4-8E91-7EDD1CD569C4}" srcOrd="1" destOrd="0" presId="urn:microsoft.com/office/officeart/2016/7/layout/RepeatingBendingProcessNew"/>
    <dgm:cxn modelId="{AEFA89AE-166F-4846-B9DD-70E286C0659F}" type="presOf" srcId="{D02FF20E-138D-478F-A80A-DAA1EF6BDB26}" destId="{58F84B40-FE1A-4966-B290-961A3CAAB944}" srcOrd="0" destOrd="0" presId="urn:microsoft.com/office/officeart/2016/7/layout/RepeatingBendingProcessNew"/>
    <dgm:cxn modelId="{93D330B1-5454-433B-8D40-97E6E81CC8D3}" srcId="{35909225-3638-4D85-8F7D-C072D970562D}" destId="{D02FF20E-138D-478F-A80A-DAA1EF6BDB26}" srcOrd="5" destOrd="0" parTransId="{3E5926FA-1DA8-4735-9AEF-76E72F205BC3}" sibTransId="{A397DF62-CE56-4726-91F0-C3D0BFA65F53}"/>
    <dgm:cxn modelId="{88A0FECB-B9A0-4351-A86D-8ED8FB75E2DD}" type="presOf" srcId="{8E12082A-925F-4BD2-96B3-B2BB775C0041}" destId="{89A4C137-0AA2-4C9F-AC12-FC295289CB0D}" srcOrd="0" destOrd="0" presId="urn:microsoft.com/office/officeart/2016/7/layout/RepeatingBendingProcessNew"/>
    <dgm:cxn modelId="{C260AECC-5B72-4D3F-BBFE-DDF2136B836D}" type="presOf" srcId="{4A5D5795-9395-4188-99A4-CEFB5081F39E}" destId="{0ED2C2A8-0C91-4B73-90DC-61C44E19201E}" srcOrd="1" destOrd="0" presId="urn:microsoft.com/office/officeart/2016/7/layout/RepeatingBendingProcessNew"/>
    <dgm:cxn modelId="{A6C2C7D3-438B-4C47-A821-D700BC798B60}" type="presOf" srcId="{AEB4AC66-CEA3-47A7-8B38-053E52DEC9F5}" destId="{54313C99-EBC7-49BD-B8A2-FD8F91B2FEC3}" srcOrd="0" destOrd="0" presId="urn:microsoft.com/office/officeart/2016/7/layout/RepeatingBendingProcessNew"/>
    <dgm:cxn modelId="{92717AD6-A684-4E49-A3D8-7134A5AD51AE}" type="presOf" srcId="{917D617E-C2A2-4375-812B-DADC8A86A862}" destId="{7C77B134-172B-4AE0-B8FD-40FEB9197F91}" srcOrd="0" destOrd="0" presId="urn:microsoft.com/office/officeart/2016/7/layout/RepeatingBendingProcessNew"/>
    <dgm:cxn modelId="{549589D9-C274-41A9-9C9A-8D183225E728}" type="presOf" srcId="{8E12082A-925F-4BD2-96B3-B2BB775C0041}" destId="{3BC2935E-7AA4-4D08-A8A3-6EF01D6FA47D}" srcOrd="1" destOrd="0" presId="urn:microsoft.com/office/officeart/2016/7/layout/RepeatingBendingProcessNew"/>
    <dgm:cxn modelId="{D6A8C4DE-F205-4B8B-B29D-9059CB3EDEE1}" srcId="{35909225-3638-4D85-8F7D-C072D970562D}" destId="{3B3AB964-47B0-4E35-BD27-6A0179F514D5}" srcOrd="3" destOrd="0" parTransId="{DD7150AD-3BB5-4E80-AC85-E32EC036988A}" sibTransId="{8E12082A-925F-4BD2-96B3-B2BB775C0041}"/>
    <dgm:cxn modelId="{998135F1-6843-49A2-B44F-BCEA88DEE72A}" type="presParOf" srcId="{36C1D471-2FB2-4B23-B4C7-5067E04A553D}" destId="{E32F56B7-A3EF-421F-BE90-995F037617B4}" srcOrd="0" destOrd="0" presId="urn:microsoft.com/office/officeart/2016/7/layout/RepeatingBendingProcessNew"/>
    <dgm:cxn modelId="{A83E3D3B-F472-4F1F-B052-BC83284F6ECB}" type="presParOf" srcId="{36C1D471-2FB2-4B23-B4C7-5067E04A553D}" destId="{DAC37F81-1A08-44A8-A7BF-B45AAB9DD9C4}" srcOrd="1" destOrd="0" presId="urn:microsoft.com/office/officeart/2016/7/layout/RepeatingBendingProcessNew"/>
    <dgm:cxn modelId="{788C3B63-B000-434B-A152-C5FFB59B02E1}" type="presParOf" srcId="{DAC37F81-1A08-44A8-A7BF-B45AAB9DD9C4}" destId="{50E91B79-BA26-4E06-98DA-A2D50E8DD637}" srcOrd="0" destOrd="0" presId="urn:microsoft.com/office/officeart/2016/7/layout/RepeatingBendingProcessNew"/>
    <dgm:cxn modelId="{FEB2A865-85F1-4AE0-A7C5-5CBBE86A0FAC}" type="presParOf" srcId="{36C1D471-2FB2-4B23-B4C7-5067E04A553D}" destId="{52321DE4-8D5D-45DB-8B5F-1AF77419EC88}" srcOrd="2" destOrd="0" presId="urn:microsoft.com/office/officeart/2016/7/layout/RepeatingBendingProcessNew"/>
    <dgm:cxn modelId="{CC05F08B-DF3F-4ACB-8D99-7C14B89FAA2B}" type="presParOf" srcId="{36C1D471-2FB2-4B23-B4C7-5067E04A553D}" destId="{B214B098-CB9B-4375-9809-8C8AFD49171D}" srcOrd="3" destOrd="0" presId="urn:microsoft.com/office/officeart/2016/7/layout/RepeatingBendingProcessNew"/>
    <dgm:cxn modelId="{7BB4AA75-C34F-48AE-9913-2D02C98F935A}" type="presParOf" srcId="{B214B098-CB9B-4375-9809-8C8AFD49171D}" destId="{0ED2C2A8-0C91-4B73-90DC-61C44E19201E}" srcOrd="0" destOrd="0" presId="urn:microsoft.com/office/officeart/2016/7/layout/RepeatingBendingProcessNew"/>
    <dgm:cxn modelId="{0FE5151F-4FD8-4AB9-ADC5-574112927220}" type="presParOf" srcId="{36C1D471-2FB2-4B23-B4C7-5067E04A553D}" destId="{B8A5A1F3-D628-48C4-93CA-3C937E870175}" srcOrd="4" destOrd="0" presId="urn:microsoft.com/office/officeart/2016/7/layout/RepeatingBendingProcessNew"/>
    <dgm:cxn modelId="{9C1E8FEA-6764-4CC5-BC26-09BA42268C4B}" type="presParOf" srcId="{36C1D471-2FB2-4B23-B4C7-5067E04A553D}" destId="{54313C99-EBC7-49BD-B8A2-FD8F91B2FEC3}" srcOrd="5" destOrd="0" presId="urn:microsoft.com/office/officeart/2016/7/layout/RepeatingBendingProcessNew"/>
    <dgm:cxn modelId="{15BCE60F-07E6-4E4F-879D-44E4C6DD6F01}" type="presParOf" srcId="{54313C99-EBC7-49BD-B8A2-FD8F91B2FEC3}" destId="{08EB66DD-ED68-4771-B0B6-C634C7F02306}" srcOrd="0" destOrd="0" presId="urn:microsoft.com/office/officeart/2016/7/layout/RepeatingBendingProcessNew"/>
    <dgm:cxn modelId="{46F31141-451B-4025-BB8C-112C04A075C4}" type="presParOf" srcId="{36C1D471-2FB2-4B23-B4C7-5067E04A553D}" destId="{0BC94CFD-99D8-48F3-8311-F3AEF971B0F7}" srcOrd="6" destOrd="0" presId="urn:microsoft.com/office/officeart/2016/7/layout/RepeatingBendingProcessNew"/>
    <dgm:cxn modelId="{A651FC6D-AD59-4855-8C5F-71292A5D95F4}" type="presParOf" srcId="{36C1D471-2FB2-4B23-B4C7-5067E04A553D}" destId="{89A4C137-0AA2-4C9F-AC12-FC295289CB0D}" srcOrd="7" destOrd="0" presId="urn:microsoft.com/office/officeart/2016/7/layout/RepeatingBendingProcessNew"/>
    <dgm:cxn modelId="{55EA196B-70DA-47B3-9F73-2A0A42484216}" type="presParOf" srcId="{89A4C137-0AA2-4C9F-AC12-FC295289CB0D}" destId="{3BC2935E-7AA4-4D08-A8A3-6EF01D6FA47D}" srcOrd="0" destOrd="0" presId="urn:microsoft.com/office/officeart/2016/7/layout/RepeatingBendingProcessNew"/>
    <dgm:cxn modelId="{F02C4394-EDE8-445C-AD4C-7B83B2CE3AB1}" type="presParOf" srcId="{36C1D471-2FB2-4B23-B4C7-5067E04A553D}" destId="{7C77B134-172B-4AE0-B8FD-40FEB9197F91}" srcOrd="8" destOrd="0" presId="urn:microsoft.com/office/officeart/2016/7/layout/RepeatingBendingProcessNew"/>
    <dgm:cxn modelId="{27132CA1-DB4D-48A1-9C39-AEACB1310CF0}" type="presParOf" srcId="{36C1D471-2FB2-4B23-B4C7-5067E04A553D}" destId="{C801AF18-9777-47A1-803B-27EEF6F5B0B9}" srcOrd="9" destOrd="0" presId="urn:microsoft.com/office/officeart/2016/7/layout/RepeatingBendingProcessNew"/>
    <dgm:cxn modelId="{1BA2C484-DF49-4E3F-B671-B29C1A2410FC}" type="presParOf" srcId="{C801AF18-9777-47A1-803B-27EEF6F5B0B9}" destId="{B7D3D1A5-EAED-4926-B4EB-9023C57A7C95}" srcOrd="0" destOrd="0" presId="urn:microsoft.com/office/officeart/2016/7/layout/RepeatingBendingProcessNew"/>
    <dgm:cxn modelId="{F0994E43-C6DD-48CE-B3BA-D6DB13ACF47B}" type="presParOf" srcId="{36C1D471-2FB2-4B23-B4C7-5067E04A553D}" destId="{58F84B40-FE1A-4966-B290-961A3CAAB944}" srcOrd="10" destOrd="0" presId="urn:microsoft.com/office/officeart/2016/7/layout/RepeatingBendingProcessNew"/>
    <dgm:cxn modelId="{258FCCB1-803B-4C18-AE92-4E31D4D6318A}" type="presParOf" srcId="{36C1D471-2FB2-4B23-B4C7-5067E04A553D}" destId="{0194B4EB-4A38-4FF5-A99C-449E3B2D2B58}" srcOrd="11" destOrd="0" presId="urn:microsoft.com/office/officeart/2016/7/layout/RepeatingBendingProcessNew"/>
    <dgm:cxn modelId="{1A22FAEE-1673-43D4-BD8D-C760FC6A7E24}" type="presParOf" srcId="{0194B4EB-4A38-4FF5-A99C-449E3B2D2B58}" destId="{8C1797EB-68C8-44F4-8E91-7EDD1CD569C4}" srcOrd="0" destOrd="0" presId="urn:microsoft.com/office/officeart/2016/7/layout/RepeatingBendingProcessNew"/>
    <dgm:cxn modelId="{4D05C04C-23F1-4ABF-9EAB-6307BFC7E799}" type="presParOf" srcId="{36C1D471-2FB2-4B23-B4C7-5067E04A553D}" destId="{324B1E8A-5C21-496D-B6EC-5FD96770B89F}" srcOrd="12" destOrd="0" presId="urn:microsoft.com/office/officeart/2016/7/layout/RepeatingBendingProcessNew"/>
    <dgm:cxn modelId="{1F77B4B7-A284-4B5D-BDAB-465595B84FED}" type="presParOf" srcId="{36C1D471-2FB2-4B23-B4C7-5067E04A553D}" destId="{1419B129-B277-4E7B-9180-AA8597A0A438}" srcOrd="13" destOrd="0" presId="urn:microsoft.com/office/officeart/2016/7/layout/RepeatingBendingProcessNew"/>
    <dgm:cxn modelId="{042557CD-B7D1-4951-80E6-C8658FCFA543}" type="presParOf" srcId="{1419B129-B277-4E7B-9180-AA8597A0A438}" destId="{461C41A5-9E64-4702-8713-1B1F8F8409B5}" srcOrd="0" destOrd="0" presId="urn:microsoft.com/office/officeart/2016/7/layout/RepeatingBendingProcessNew"/>
    <dgm:cxn modelId="{85402EB9-C53B-431E-BED5-409393A8813B}" type="presParOf" srcId="{36C1D471-2FB2-4B23-B4C7-5067E04A553D}" destId="{0E194044-1033-4F3F-A5DD-0A2718AB7C8E}" srcOrd="14" destOrd="0" presId="urn:microsoft.com/office/officeart/2016/7/layout/RepeatingBendingProcessNew"/>
    <dgm:cxn modelId="{4F766BEB-54D4-43EF-B552-9FCCECC7701E}" type="presParOf" srcId="{36C1D471-2FB2-4B23-B4C7-5067E04A553D}" destId="{12565CB8-78A8-4A4D-A906-B080A5A6A511}" srcOrd="15" destOrd="0" presId="urn:microsoft.com/office/officeart/2016/7/layout/RepeatingBendingProcessNew"/>
    <dgm:cxn modelId="{1260DEE3-7E9E-4B75-AC96-95EDA00F821E}" type="presParOf" srcId="{12565CB8-78A8-4A4D-A906-B080A5A6A511}" destId="{DD3F9C2E-2FED-4FB8-AAE7-D09DDF6BFE3D}" srcOrd="0" destOrd="0" presId="urn:microsoft.com/office/officeart/2016/7/layout/RepeatingBendingProcessNew"/>
    <dgm:cxn modelId="{33F0FACA-0FF3-4F80-B61B-EE11C0C08DEF}" type="presParOf" srcId="{36C1D471-2FB2-4B23-B4C7-5067E04A553D}" destId="{A1AA6C5D-8AEB-4B00-9AA3-D84B1C1A9526}" srcOrd="16" destOrd="0" presId="urn:microsoft.com/office/officeart/2016/7/layout/RepeatingBendingProcessNew"/>
    <dgm:cxn modelId="{3835BCC6-0436-4EEA-9726-019D7E18795D}" type="presParOf" srcId="{36C1D471-2FB2-4B23-B4C7-5067E04A553D}" destId="{FE886A96-18BC-402C-BABB-0D7DA0005551}" srcOrd="17" destOrd="0" presId="urn:microsoft.com/office/officeart/2016/7/layout/RepeatingBendingProcessNew"/>
    <dgm:cxn modelId="{7414CE35-672A-4495-8245-26B1DB3FD9BA}" type="presParOf" srcId="{FE886A96-18BC-402C-BABB-0D7DA0005551}" destId="{E39E6FDB-762C-4AD0-9FDD-A87A0D98C1C2}" srcOrd="0" destOrd="0" presId="urn:microsoft.com/office/officeart/2016/7/layout/RepeatingBendingProcessNew"/>
    <dgm:cxn modelId="{9C9A4824-C8A0-4BA0-B4AA-45ED83E7B290}" type="presParOf" srcId="{36C1D471-2FB2-4B23-B4C7-5067E04A553D}" destId="{701E5012-884C-4F12-AB48-F6FEE5E1521F}" srcOrd="18" destOrd="0" presId="urn:microsoft.com/office/officeart/2016/7/layout/RepeatingBendingProcessNew"/>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53B5C7-4B4B-4629-A156-89EE140ED7CA}" type="doc">
      <dgm:prSet loTypeId="urn:microsoft.com/office/officeart/2005/8/layout/process4" loCatId="process" qsTypeId="urn:microsoft.com/office/officeart/2005/8/quickstyle/simple2" qsCatId="simple" csTypeId="urn:microsoft.com/office/officeart/2005/8/colors/colorful1" csCatId="colorful" phldr="1"/>
      <dgm:spPr/>
      <dgm:t>
        <a:bodyPr/>
        <a:lstStyle/>
        <a:p>
          <a:endParaRPr lang="en-US"/>
        </a:p>
      </dgm:t>
    </dgm:pt>
    <dgm:pt modelId="{BF092CD8-63C5-4BDA-BAB6-9758E274584D}">
      <dgm:prSet/>
      <dgm:spPr/>
      <dgm:t>
        <a:bodyPr/>
        <a:lstStyle/>
        <a:p>
          <a:r>
            <a:rPr lang="en-US" b="1"/>
            <a:t>Data Modernization Efforts</a:t>
          </a:r>
          <a:endParaRPr lang="en-US"/>
        </a:p>
      </dgm:t>
    </dgm:pt>
    <dgm:pt modelId="{45460D72-511A-4919-B360-A1B4A1951CD6}" type="parTrans" cxnId="{356D27E5-F49B-4D05-949C-CE9B24A18999}">
      <dgm:prSet/>
      <dgm:spPr/>
      <dgm:t>
        <a:bodyPr/>
        <a:lstStyle/>
        <a:p>
          <a:endParaRPr lang="en-US"/>
        </a:p>
      </dgm:t>
    </dgm:pt>
    <dgm:pt modelId="{B59965EF-B01C-4462-AEEB-537A68F4C831}" type="sibTrans" cxnId="{356D27E5-F49B-4D05-949C-CE9B24A18999}">
      <dgm:prSet/>
      <dgm:spPr/>
      <dgm:t>
        <a:bodyPr/>
        <a:lstStyle/>
        <a:p>
          <a:endParaRPr lang="en-US"/>
        </a:p>
      </dgm:t>
    </dgm:pt>
    <dgm:pt modelId="{7E3A7306-6193-419E-A8D4-66E80866FFBF}">
      <dgm:prSet/>
      <dgm:spPr/>
      <dgm:t>
        <a:bodyPr/>
        <a:lstStyle/>
        <a:p>
          <a:pPr>
            <a:spcAft>
              <a:spcPts val="0"/>
            </a:spcAft>
          </a:pPr>
          <a:r>
            <a:rPr lang="en-US"/>
            <a:t>Integrating nonproprietary data ADA, MHD, CMS:</a:t>
          </a:r>
        </a:p>
        <a:p>
          <a:pPr>
            <a:spcAft>
              <a:spcPts val="0"/>
            </a:spcAft>
          </a:pPr>
          <a:r>
            <a:rPr lang="en-US"/>
            <a:t> </a:t>
          </a:r>
        </a:p>
        <a:p>
          <a:pPr>
            <a:spcAft>
              <a:spcPts val="0"/>
            </a:spcAft>
          </a:pPr>
          <a:r>
            <a:rPr lang="en-US"/>
            <a:t>to improve workforce tracking and validation.</a:t>
          </a:r>
        </a:p>
      </dgm:t>
    </dgm:pt>
    <dgm:pt modelId="{425E8B1C-56BF-4B28-8844-E5307F43791D}" type="parTrans" cxnId="{55E431C2-3FCE-4415-B178-5BFE9DD17D1C}">
      <dgm:prSet/>
      <dgm:spPr/>
      <dgm:t>
        <a:bodyPr/>
        <a:lstStyle/>
        <a:p>
          <a:endParaRPr lang="en-US"/>
        </a:p>
      </dgm:t>
    </dgm:pt>
    <dgm:pt modelId="{AD842882-D619-4CCA-8C11-00C93C5C1501}" type="sibTrans" cxnId="{55E431C2-3FCE-4415-B178-5BFE9DD17D1C}">
      <dgm:prSet/>
      <dgm:spPr/>
      <dgm:t>
        <a:bodyPr/>
        <a:lstStyle/>
        <a:p>
          <a:endParaRPr lang="en-US"/>
        </a:p>
      </dgm:t>
    </dgm:pt>
    <dgm:pt modelId="{ABD481B5-DF76-4CE6-806D-06E30EA25999}">
      <dgm:prSet/>
      <dgm:spPr/>
      <dgm:t>
        <a:bodyPr/>
        <a:lstStyle/>
        <a:p>
          <a:pPr>
            <a:spcAft>
              <a:spcPts val="0"/>
            </a:spcAft>
          </a:pPr>
          <a:r>
            <a:rPr lang="en-US"/>
            <a:t>Accelerating data integration:</a:t>
          </a:r>
        </a:p>
        <a:p>
          <a:pPr>
            <a:spcAft>
              <a:spcPts val="0"/>
            </a:spcAft>
          </a:pPr>
          <a:r>
            <a:rPr lang="en-US"/>
            <a:t> </a:t>
          </a:r>
        </a:p>
        <a:p>
          <a:pPr>
            <a:spcAft>
              <a:spcPts val="0"/>
            </a:spcAft>
          </a:pPr>
          <a:r>
            <a:rPr lang="en-US"/>
            <a:t>to improve workforce planning and real-time tracking. </a:t>
          </a:r>
        </a:p>
      </dgm:t>
    </dgm:pt>
    <dgm:pt modelId="{20B6F632-BC74-45E0-AF8B-B08E077C2B94}" type="parTrans" cxnId="{FDF6BF34-892C-4756-9991-E396AFA9920A}">
      <dgm:prSet/>
      <dgm:spPr/>
      <dgm:t>
        <a:bodyPr/>
        <a:lstStyle/>
        <a:p>
          <a:endParaRPr lang="en-US"/>
        </a:p>
      </dgm:t>
    </dgm:pt>
    <dgm:pt modelId="{2BD32C2F-7903-434D-9550-63AC6D68192F}" type="sibTrans" cxnId="{FDF6BF34-892C-4756-9991-E396AFA9920A}">
      <dgm:prSet/>
      <dgm:spPr/>
      <dgm:t>
        <a:bodyPr/>
        <a:lstStyle/>
        <a:p>
          <a:endParaRPr lang="en-US"/>
        </a:p>
      </dgm:t>
    </dgm:pt>
    <dgm:pt modelId="{C54C374B-8416-49FF-9FCC-CAB48A419AF1}">
      <dgm:prSet/>
      <dgm:spPr/>
      <dgm:t>
        <a:bodyPr/>
        <a:lstStyle/>
        <a:p>
          <a:pPr>
            <a:spcAft>
              <a:spcPts val="0"/>
            </a:spcAft>
          </a:pPr>
          <a:r>
            <a:rPr lang="en-US"/>
            <a:t>Distinguish active MO license:</a:t>
          </a:r>
        </a:p>
        <a:p>
          <a:pPr>
            <a:spcAft>
              <a:spcPts val="0"/>
            </a:spcAft>
          </a:pPr>
          <a:endParaRPr lang="en-US"/>
        </a:p>
        <a:p>
          <a:pPr>
            <a:spcAft>
              <a:spcPts val="0"/>
            </a:spcAft>
          </a:pPr>
          <a:r>
            <a:rPr lang="en-US"/>
            <a:t>licensed/not practicing </a:t>
          </a:r>
        </a:p>
        <a:p>
          <a:pPr>
            <a:spcAft>
              <a:spcPts val="0"/>
            </a:spcAft>
          </a:pPr>
          <a:r>
            <a:rPr lang="en-US"/>
            <a:t>from </a:t>
          </a:r>
        </a:p>
        <a:p>
          <a:pPr>
            <a:spcAft>
              <a:spcPts val="0"/>
            </a:spcAft>
          </a:pPr>
          <a:r>
            <a:rPr lang="en-US"/>
            <a:t>licensed/practicing.</a:t>
          </a:r>
        </a:p>
      </dgm:t>
    </dgm:pt>
    <dgm:pt modelId="{5590849F-2717-4E70-AC40-44A731FF0063}" type="parTrans" cxnId="{465740D0-0EBB-4814-A590-E0B6625F3AA2}">
      <dgm:prSet/>
      <dgm:spPr/>
      <dgm:t>
        <a:bodyPr/>
        <a:lstStyle/>
        <a:p>
          <a:endParaRPr lang="en-US"/>
        </a:p>
      </dgm:t>
    </dgm:pt>
    <dgm:pt modelId="{1CCC37CE-B551-4467-B868-3A3774D83BAA}" type="sibTrans" cxnId="{465740D0-0EBB-4814-A590-E0B6625F3AA2}">
      <dgm:prSet/>
      <dgm:spPr/>
      <dgm:t>
        <a:bodyPr/>
        <a:lstStyle/>
        <a:p>
          <a:endParaRPr lang="en-US"/>
        </a:p>
      </dgm:t>
    </dgm:pt>
    <dgm:pt modelId="{B2075E9B-7B39-408D-891F-61E23EA6B755}" type="pres">
      <dgm:prSet presAssocID="{8053B5C7-4B4B-4629-A156-89EE140ED7CA}" presName="Name0" presStyleCnt="0">
        <dgm:presLayoutVars>
          <dgm:dir/>
          <dgm:animLvl val="lvl"/>
          <dgm:resizeHandles val="exact"/>
        </dgm:presLayoutVars>
      </dgm:prSet>
      <dgm:spPr/>
    </dgm:pt>
    <dgm:pt modelId="{26A69DFE-4B4F-41A9-B64D-F209EA238CD8}" type="pres">
      <dgm:prSet presAssocID="{BF092CD8-63C5-4BDA-BAB6-9758E274584D}" presName="boxAndChildren" presStyleCnt="0"/>
      <dgm:spPr/>
    </dgm:pt>
    <dgm:pt modelId="{441792E3-70C1-42AA-8506-243B2279B5AC}" type="pres">
      <dgm:prSet presAssocID="{BF092CD8-63C5-4BDA-BAB6-9758E274584D}" presName="parentTextBox" presStyleLbl="node1" presStyleIdx="0" presStyleCnt="1"/>
      <dgm:spPr/>
    </dgm:pt>
    <dgm:pt modelId="{607A95F6-BE6C-4EA8-8DB7-0C4A3BD50B30}" type="pres">
      <dgm:prSet presAssocID="{BF092CD8-63C5-4BDA-BAB6-9758E274584D}" presName="entireBox" presStyleLbl="node1" presStyleIdx="0" presStyleCnt="1"/>
      <dgm:spPr/>
    </dgm:pt>
    <dgm:pt modelId="{354D48CB-FF9A-4393-8783-6AD840FB4DE3}" type="pres">
      <dgm:prSet presAssocID="{BF092CD8-63C5-4BDA-BAB6-9758E274584D}" presName="descendantBox" presStyleCnt="0"/>
      <dgm:spPr/>
    </dgm:pt>
    <dgm:pt modelId="{CCF32B42-5E6C-4CB0-85A7-23606AE606E9}" type="pres">
      <dgm:prSet presAssocID="{7E3A7306-6193-419E-A8D4-66E80866FFBF}" presName="childTextBox" presStyleLbl="fgAccFollowNode1" presStyleIdx="0" presStyleCnt="3">
        <dgm:presLayoutVars>
          <dgm:bulletEnabled val="1"/>
        </dgm:presLayoutVars>
      </dgm:prSet>
      <dgm:spPr/>
    </dgm:pt>
    <dgm:pt modelId="{074C6827-DF9A-42A6-90F6-91F4D09C1F8D}" type="pres">
      <dgm:prSet presAssocID="{ABD481B5-DF76-4CE6-806D-06E30EA25999}" presName="childTextBox" presStyleLbl="fgAccFollowNode1" presStyleIdx="1" presStyleCnt="3">
        <dgm:presLayoutVars>
          <dgm:bulletEnabled val="1"/>
        </dgm:presLayoutVars>
      </dgm:prSet>
      <dgm:spPr/>
    </dgm:pt>
    <dgm:pt modelId="{747D6371-1817-4142-8FE5-14057404A9E7}" type="pres">
      <dgm:prSet presAssocID="{C54C374B-8416-49FF-9FCC-CAB48A419AF1}" presName="childTextBox" presStyleLbl="fgAccFollowNode1" presStyleIdx="2" presStyleCnt="3">
        <dgm:presLayoutVars>
          <dgm:bulletEnabled val="1"/>
        </dgm:presLayoutVars>
      </dgm:prSet>
      <dgm:spPr/>
    </dgm:pt>
  </dgm:ptLst>
  <dgm:cxnLst>
    <dgm:cxn modelId="{FDF6BF34-892C-4756-9991-E396AFA9920A}" srcId="{BF092CD8-63C5-4BDA-BAB6-9758E274584D}" destId="{ABD481B5-DF76-4CE6-806D-06E30EA25999}" srcOrd="1" destOrd="0" parTransId="{20B6F632-BC74-45E0-AF8B-B08E077C2B94}" sibTransId="{2BD32C2F-7903-434D-9550-63AC6D68192F}"/>
    <dgm:cxn modelId="{70589F71-574C-42B6-B612-32EA43A3EEC2}" type="presOf" srcId="{C54C374B-8416-49FF-9FCC-CAB48A419AF1}" destId="{747D6371-1817-4142-8FE5-14057404A9E7}" srcOrd="0" destOrd="0" presId="urn:microsoft.com/office/officeart/2005/8/layout/process4"/>
    <dgm:cxn modelId="{D690ED7F-14E5-4E2E-AF6E-6E5DBAF12A1C}" type="presOf" srcId="{BF092CD8-63C5-4BDA-BAB6-9758E274584D}" destId="{607A95F6-BE6C-4EA8-8DB7-0C4A3BD50B30}" srcOrd="1" destOrd="0" presId="urn:microsoft.com/office/officeart/2005/8/layout/process4"/>
    <dgm:cxn modelId="{B4671D8A-3BC8-42B3-863C-8DE6B0B829E3}" type="presOf" srcId="{ABD481B5-DF76-4CE6-806D-06E30EA25999}" destId="{074C6827-DF9A-42A6-90F6-91F4D09C1F8D}" srcOrd="0" destOrd="0" presId="urn:microsoft.com/office/officeart/2005/8/layout/process4"/>
    <dgm:cxn modelId="{C3FAEAA2-80CE-405E-B44F-B86128C13972}" type="presOf" srcId="{BF092CD8-63C5-4BDA-BAB6-9758E274584D}" destId="{441792E3-70C1-42AA-8506-243B2279B5AC}" srcOrd="0" destOrd="0" presId="urn:microsoft.com/office/officeart/2005/8/layout/process4"/>
    <dgm:cxn modelId="{55E431C2-3FCE-4415-B178-5BFE9DD17D1C}" srcId="{BF092CD8-63C5-4BDA-BAB6-9758E274584D}" destId="{7E3A7306-6193-419E-A8D4-66E80866FFBF}" srcOrd="0" destOrd="0" parTransId="{425E8B1C-56BF-4B28-8844-E5307F43791D}" sibTransId="{AD842882-D619-4CCA-8C11-00C93C5C1501}"/>
    <dgm:cxn modelId="{465740D0-0EBB-4814-A590-E0B6625F3AA2}" srcId="{BF092CD8-63C5-4BDA-BAB6-9758E274584D}" destId="{C54C374B-8416-49FF-9FCC-CAB48A419AF1}" srcOrd="2" destOrd="0" parTransId="{5590849F-2717-4E70-AC40-44A731FF0063}" sibTransId="{1CCC37CE-B551-4467-B868-3A3774D83BAA}"/>
    <dgm:cxn modelId="{DCA930DC-7759-46BA-889E-8B393375AEF5}" type="presOf" srcId="{8053B5C7-4B4B-4629-A156-89EE140ED7CA}" destId="{B2075E9B-7B39-408D-891F-61E23EA6B755}" srcOrd="0" destOrd="0" presId="urn:microsoft.com/office/officeart/2005/8/layout/process4"/>
    <dgm:cxn modelId="{356D27E5-F49B-4D05-949C-CE9B24A18999}" srcId="{8053B5C7-4B4B-4629-A156-89EE140ED7CA}" destId="{BF092CD8-63C5-4BDA-BAB6-9758E274584D}" srcOrd="0" destOrd="0" parTransId="{45460D72-511A-4919-B360-A1B4A1951CD6}" sibTransId="{B59965EF-B01C-4462-AEEB-537A68F4C831}"/>
    <dgm:cxn modelId="{227F12EA-EB1B-4BB1-A6DC-ADE7D766CF20}" type="presOf" srcId="{7E3A7306-6193-419E-A8D4-66E80866FFBF}" destId="{CCF32B42-5E6C-4CB0-85A7-23606AE606E9}" srcOrd="0" destOrd="0" presId="urn:microsoft.com/office/officeart/2005/8/layout/process4"/>
    <dgm:cxn modelId="{5A6D6CE4-77C0-4702-BAEE-922A9A6E8F61}" type="presParOf" srcId="{B2075E9B-7B39-408D-891F-61E23EA6B755}" destId="{26A69DFE-4B4F-41A9-B64D-F209EA238CD8}" srcOrd="0" destOrd="0" presId="urn:microsoft.com/office/officeart/2005/8/layout/process4"/>
    <dgm:cxn modelId="{877BC1D5-0AE2-4A88-AD9C-9E0982C8C6AD}" type="presParOf" srcId="{26A69DFE-4B4F-41A9-B64D-F209EA238CD8}" destId="{441792E3-70C1-42AA-8506-243B2279B5AC}" srcOrd="0" destOrd="0" presId="urn:microsoft.com/office/officeart/2005/8/layout/process4"/>
    <dgm:cxn modelId="{A13FCCCC-BDF7-44F9-A8A1-C25AA57955F6}" type="presParOf" srcId="{26A69DFE-4B4F-41A9-B64D-F209EA238CD8}" destId="{607A95F6-BE6C-4EA8-8DB7-0C4A3BD50B30}" srcOrd="1" destOrd="0" presId="urn:microsoft.com/office/officeart/2005/8/layout/process4"/>
    <dgm:cxn modelId="{96215ED7-99F8-42DA-B955-C6119F1FEA29}" type="presParOf" srcId="{26A69DFE-4B4F-41A9-B64D-F209EA238CD8}" destId="{354D48CB-FF9A-4393-8783-6AD840FB4DE3}" srcOrd="2" destOrd="0" presId="urn:microsoft.com/office/officeart/2005/8/layout/process4"/>
    <dgm:cxn modelId="{A2A6997D-5177-4A59-9765-CF7347BA0B42}" type="presParOf" srcId="{354D48CB-FF9A-4393-8783-6AD840FB4DE3}" destId="{CCF32B42-5E6C-4CB0-85A7-23606AE606E9}" srcOrd="0" destOrd="0" presId="urn:microsoft.com/office/officeart/2005/8/layout/process4"/>
    <dgm:cxn modelId="{BE5D1BEF-096D-4AD4-9F33-C1C2B4A74DDF}" type="presParOf" srcId="{354D48CB-FF9A-4393-8783-6AD840FB4DE3}" destId="{074C6827-DF9A-42A6-90F6-91F4D09C1F8D}" srcOrd="1" destOrd="0" presId="urn:microsoft.com/office/officeart/2005/8/layout/process4"/>
    <dgm:cxn modelId="{E70D96CF-447C-4885-B07B-5BD14A2049F9}" type="presParOf" srcId="{354D48CB-FF9A-4393-8783-6AD840FB4DE3}" destId="{747D6371-1817-4142-8FE5-14057404A9E7}"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84596D-116E-4A91-86D6-4667904BE07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B78B399-C96C-42DA-9D89-0EDA5DB5EF0F}">
      <dgm:prSet phldrT="[Text]" custT="1"/>
      <dgm:spPr/>
      <dgm:t>
        <a:bodyPr/>
        <a:lstStyle/>
        <a:p>
          <a:r>
            <a:rPr lang="en-US" sz="2400"/>
            <a:t>Developed MDS Model and Expanded Partnerships</a:t>
          </a:r>
        </a:p>
      </dgm:t>
    </dgm:pt>
    <dgm:pt modelId="{2352D101-80B1-4DB1-BF6D-2D2D47258892}" type="parTrans" cxnId="{A8B01F33-6C8F-490E-A163-7E82426544C9}">
      <dgm:prSet/>
      <dgm:spPr/>
      <dgm:t>
        <a:bodyPr/>
        <a:lstStyle/>
        <a:p>
          <a:endParaRPr lang="en-US"/>
        </a:p>
      </dgm:t>
    </dgm:pt>
    <dgm:pt modelId="{5B4929E7-6A0E-4C7D-B4F1-01A47234C22F}" type="sibTrans" cxnId="{A8B01F33-6C8F-490E-A163-7E82426544C9}">
      <dgm:prSet/>
      <dgm:spPr/>
      <dgm:t>
        <a:bodyPr/>
        <a:lstStyle/>
        <a:p>
          <a:endParaRPr lang="en-US"/>
        </a:p>
      </dgm:t>
    </dgm:pt>
    <dgm:pt modelId="{0A116C42-D630-4BC3-B92B-218C793C8665}">
      <dgm:prSet phldrT="[Text]" custT="1"/>
      <dgm:spPr/>
      <dgm:t>
        <a:bodyPr/>
        <a:lstStyle/>
        <a:p>
          <a:r>
            <a:rPr lang="en-US" sz="2400"/>
            <a:t>Security Compliant Data Management Software </a:t>
          </a:r>
        </a:p>
      </dgm:t>
    </dgm:pt>
    <dgm:pt modelId="{49ED5BB7-BACE-4738-83F9-3EB34E2A2C56}" type="parTrans" cxnId="{E2452C45-9F04-4215-BB28-57D52A9AF56E}">
      <dgm:prSet/>
      <dgm:spPr/>
      <dgm:t>
        <a:bodyPr/>
        <a:lstStyle/>
        <a:p>
          <a:endParaRPr lang="en-US"/>
        </a:p>
      </dgm:t>
    </dgm:pt>
    <dgm:pt modelId="{D44D19AA-8AAE-4157-B4F8-FFE8400767D5}" type="sibTrans" cxnId="{E2452C45-9F04-4215-BB28-57D52A9AF56E}">
      <dgm:prSet/>
      <dgm:spPr/>
      <dgm:t>
        <a:bodyPr/>
        <a:lstStyle/>
        <a:p>
          <a:endParaRPr lang="en-US"/>
        </a:p>
      </dgm:t>
    </dgm:pt>
    <dgm:pt modelId="{52231270-04B5-4AA0-92FD-9153ECADD141}">
      <dgm:prSet phldrT="[Text]" custT="1"/>
      <dgm:spPr/>
      <dgm:t>
        <a:bodyPr/>
        <a:lstStyle/>
        <a:p>
          <a:r>
            <a:rPr lang="en-US" sz="2400"/>
            <a:t>Launched Public-Facing Website, Dashboards, Aggregated Research and Publications </a:t>
          </a:r>
        </a:p>
      </dgm:t>
    </dgm:pt>
    <dgm:pt modelId="{8CEC72AB-6850-4885-9B30-353EC4AB7114}" type="parTrans" cxnId="{271C1472-E6DA-44AC-A055-E0CE49215049}">
      <dgm:prSet/>
      <dgm:spPr/>
      <dgm:t>
        <a:bodyPr/>
        <a:lstStyle/>
        <a:p>
          <a:endParaRPr lang="en-US"/>
        </a:p>
      </dgm:t>
    </dgm:pt>
    <dgm:pt modelId="{68CA7CE7-B65E-4BF2-B2EF-81099D5DCCAB}" type="sibTrans" cxnId="{271C1472-E6DA-44AC-A055-E0CE49215049}">
      <dgm:prSet/>
      <dgm:spPr/>
      <dgm:t>
        <a:bodyPr/>
        <a:lstStyle/>
        <a:p>
          <a:endParaRPr lang="en-US"/>
        </a:p>
      </dgm:t>
    </dgm:pt>
    <dgm:pt modelId="{0B8B67A3-7217-4E54-91B7-61CD6F713813}">
      <dgm:prSet custT="1"/>
      <dgm:spPr/>
      <dgm:t>
        <a:bodyPr/>
        <a:lstStyle/>
        <a:p>
          <a:pPr marL="0" indent="0">
            <a:buFont typeface="Arial" panose="020B0604020202020204" pitchFamily="34" charset="0"/>
            <a:buNone/>
          </a:pPr>
          <a:r>
            <a:rPr lang="en-US" sz="2400"/>
            <a:t>Modelled after HRSA. </a:t>
          </a:r>
          <a:r>
            <a:rPr lang="en-US" sz="2400">
              <a:effectLst/>
              <a:ea typeface="Times New Roman" panose="02020603050405020304" pitchFamily="18" charset="0"/>
            </a:rPr>
            <a:t>Developed MDS </a:t>
          </a:r>
          <a:r>
            <a:rPr lang="en-US" sz="2400">
              <a:ea typeface="Times New Roman" panose="02020603050405020304" pitchFamily="18" charset="0"/>
            </a:rPr>
            <a:t>administrative resources and </a:t>
          </a:r>
          <a:r>
            <a:rPr lang="en-US" sz="2400">
              <a:effectLst/>
              <a:ea typeface="Times New Roman" panose="02020603050405020304" pitchFamily="18" charset="0"/>
            </a:rPr>
            <a:t>surveys for professions/occupations not currently addressed by HRSA.</a:t>
          </a:r>
          <a:endParaRPr lang="en-US" sz="2400"/>
        </a:p>
      </dgm:t>
    </dgm:pt>
    <dgm:pt modelId="{BD1001B9-7086-45D1-A41B-751A24C20499}" type="parTrans" cxnId="{2661B0B0-E8EC-4C5D-96C4-ADB64DB13F55}">
      <dgm:prSet/>
      <dgm:spPr/>
      <dgm:t>
        <a:bodyPr/>
        <a:lstStyle/>
        <a:p>
          <a:endParaRPr lang="en-US"/>
        </a:p>
      </dgm:t>
    </dgm:pt>
    <dgm:pt modelId="{9F54CEDC-DD41-43B2-8E85-925AAB4FEB24}" type="sibTrans" cxnId="{2661B0B0-E8EC-4C5D-96C4-ADB64DB13F55}">
      <dgm:prSet/>
      <dgm:spPr/>
      <dgm:t>
        <a:bodyPr/>
        <a:lstStyle/>
        <a:p>
          <a:endParaRPr lang="en-US"/>
        </a:p>
      </dgm:t>
    </dgm:pt>
    <dgm:pt modelId="{0D0FCA8C-550B-4460-8396-53D7D0B1DD81}">
      <dgm:prSet custT="1"/>
      <dgm:spPr/>
      <dgm:t>
        <a:bodyPr/>
        <a:lstStyle/>
        <a:p>
          <a:r>
            <a:rPr lang="en-US" sz="2400">
              <a:ea typeface="Times New Roman" panose="02020603050405020304" pitchFamily="18" charset="0"/>
            </a:rPr>
            <a:t>Developed Workforce Data Repository </a:t>
          </a:r>
          <a:endParaRPr lang="en-US" sz="2400"/>
        </a:p>
      </dgm:t>
    </dgm:pt>
    <dgm:pt modelId="{6BCECDBF-E3EF-4583-A7C7-B214A1566DEF}" type="parTrans" cxnId="{F246634E-3F54-4A62-AA09-34559B0AC86A}">
      <dgm:prSet/>
      <dgm:spPr/>
      <dgm:t>
        <a:bodyPr/>
        <a:lstStyle/>
        <a:p>
          <a:endParaRPr lang="en-US"/>
        </a:p>
      </dgm:t>
    </dgm:pt>
    <dgm:pt modelId="{7EEDCA05-25D9-4F35-B28E-4153C6C5C8BC}" type="sibTrans" cxnId="{F246634E-3F54-4A62-AA09-34559B0AC86A}">
      <dgm:prSet/>
      <dgm:spPr/>
      <dgm:t>
        <a:bodyPr/>
        <a:lstStyle/>
        <a:p>
          <a:endParaRPr lang="en-US"/>
        </a:p>
      </dgm:t>
    </dgm:pt>
    <dgm:pt modelId="{5CF45001-A2D6-4877-9221-C55519C045F0}">
      <dgm:prSet custT="1"/>
      <dgm:spPr/>
      <dgm:t>
        <a:bodyPr/>
        <a:lstStyle/>
        <a:p>
          <a:pPr marL="0" indent="0">
            <a:buClr>
              <a:srgbClr val="1B5D8F"/>
            </a:buClr>
            <a:buSzPts val="1200"/>
            <a:buFont typeface="Arial" panose="020B0604020202020204" pitchFamily="34" charset="0"/>
            <a:buNone/>
          </a:pPr>
          <a:r>
            <a:rPr lang="en-US" sz="2400">
              <a:effectLst/>
              <a:ea typeface="Times New Roman" panose="02020603050405020304" pitchFamily="18" charset="0"/>
            </a:rPr>
            <a:t>Developed cross-walks between </a:t>
          </a:r>
          <a:r>
            <a:rPr lang="en-US" sz="2400">
              <a:ea typeface="Times New Roman" panose="02020603050405020304" pitchFamily="18" charset="0"/>
            </a:rPr>
            <a:t>MDS</a:t>
          </a:r>
          <a:r>
            <a:rPr lang="en-US" sz="2400">
              <a:effectLst/>
              <a:ea typeface="Times New Roman" panose="02020603050405020304" pitchFamily="18" charset="0"/>
            </a:rPr>
            <a:t> across professions/occupations to ensure comparability.</a:t>
          </a:r>
          <a:endParaRPr lang="en-US" sz="2400"/>
        </a:p>
      </dgm:t>
    </dgm:pt>
    <dgm:pt modelId="{8A1754EA-C9D5-40A9-BA36-15469712D948}" type="parTrans" cxnId="{14D5982B-F3EB-439F-BCE8-170DBD8C1062}">
      <dgm:prSet/>
      <dgm:spPr/>
      <dgm:t>
        <a:bodyPr/>
        <a:lstStyle/>
        <a:p>
          <a:endParaRPr lang="en-US"/>
        </a:p>
      </dgm:t>
    </dgm:pt>
    <dgm:pt modelId="{9A17D10A-C188-4240-998F-FF4A736A9B46}" type="sibTrans" cxnId="{14D5982B-F3EB-439F-BCE8-170DBD8C1062}">
      <dgm:prSet/>
      <dgm:spPr/>
      <dgm:t>
        <a:bodyPr/>
        <a:lstStyle/>
        <a:p>
          <a:endParaRPr lang="en-US"/>
        </a:p>
      </dgm:t>
    </dgm:pt>
    <dgm:pt modelId="{AB233B90-E22D-4639-B488-8127BDF16805}">
      <dgm:prSet custT="1"/>
      <dgm:spPr/>
      <dgm:t>
        <a:bodyPr/>
        <a:lstStyle/>
        <a:p>
          <a:pPr marL="0" indent="0">
            <a:buFont typeface="Arial" panose="020B0604020202020204" pitchFamily="34" charset="0"/>
            <a:buNone/>
          </a:pPr>
          <a:r>
            <a:rPr lang="en-US" sz="2400">
              <a:effectLst/>
              <a:ea typeface="Times New Roman" panose="02020603050405020304" pitchFamily="18" charset="0"/>
            </a:rPr>
            <a:t>Ensured the safety and privacy of the data as well as the affordability and sustainability of the project.</a:t>
          </a:r>
          <a:endParaRPr lang="en-US" sz="2400"/>
        </a:p>
      </dgm:t>
    </dgm:pt>
    <dgm:pt modelId="{766387BB-239C-44CC-AA00-4490EF53A1F8}" type="parTrans" cxnId="{FEEF995B-7671-4287-A11C-8DCED3817451}">
      <dgm:prSet/>
      <dgm:spPr/>
      <dgm:t>
        <a:bodyPr/>
        <a:lstStyle/>
        <a:p>
          <a:endParaRPr lang="en-US"/>
        </a:p>
      </dgm:t>
    </dgm:pt>
    <dgm:pt modelId="{CE61C3AF-A2C2-4936-B00B-F4DA45EED95F}" type="sibTrans" cxnId="{FEEF995B-7671-4287-A11C-8DCED3817451}">
      <dgm:prSet/>
      <dgm:spPr/>
      <dgm:t>
        <a:bodyPr/>
        <a:lstStyle/>
        <a:p>
          <a:endParaRPr lang="en-US"/>
        </a:p>
      </dgm:t>
    </dgm:pt>
    <dgm:pt modelId="{C21E0FCD-9FCD-4305-907F-C3D02B8DBBE2}">
      <dgm:prSet custT="1"/>
      <dgm:spPr/>
      <dgm:t>
        <a:bodyPr/>
        <a:lstStyle/>
        <a:p>
          <a:pPr marL="0" indent="0">
            <a:spcAft>
              <a:spcPts val="0"/>
            </a:spcAft>
            <a:buClr>
              <a:srgbClr val="1B5D8F"/>
            </a:buClr>
            <a:buSzPts val="1200"/>
            <a:buFont typeface="Arial" panose="020B0604020202020204" pitchFamily="34" charset="0"/>
            <a:buNone/>
          </a:pPr>
          <a:r>
            <a:rPr lang="en-US" sz="2400" b="0">
              <a:ea typeface="Calibri"/>
              <a:cs typeface="Calibri" panose="020F0502020204030204"/>
            </a:rPr>
            <a:t>Answering policy and research questions through partner collaborations and publications.</a:t>
          </a:r>
          <a:endParaRPr lang="en-US" sz="2400" b="0"/>
        </a:p>
      </dgm:t>
    </dgm:pt>
    <dgm:pt modelId="{890B64A6-757A-4F5C-920D-9ED8BAE54126}" type="parTrans" cxnId="{6A3DAE70-82AE-44E0-A2D8-6C7EFD470CD6}">
      <dgm:prSet/>
      <dgm:spPr/>
      <dgm:t>
        <a:bodyPr/>
        <a:lstStyle/>
        <a:p>
          <a:endParaRPr lang="en-US"/>
        </a:p>
      </dgm:t>
    </dgm:pt>
    <dgm:pt modelId="{61134D14-6937-4144-846C-9A08DB408037}" type="sibTrans" cxnId="{6A3DAE70-82AE-44E0-A2D8-6C7EFD470CD6}">
      <dgm:prSet/>
      <dgm:spPr/>
      <dgm:t>
        <a:bodyPr/>
        <a:lstStyle/>
        <a:p>
          <a:endParaRPr lang="en-US"/>
        </a:p>
      </dgm:t>
    </dgm:pt>
    <dgm:pt modelId="{D387AFB7-42CD-474E-AD60-D24C9D7F02C4}" type="pres">
      <dgm:prSet presAssocID="{FC84596D-116E-4A91-86D6-4667904BE076}" presName="linear" presStyleCnt="0">
        <dgm:presLayoutVars>
          <dgm:dir/>
          <dgm:animLvl val="lvl"/>
          <dgm:resizeHandles val="exact"/>
        </dgm:presLayoutVars>
      </dgm:prSet>
      <dgm:spPr/>
    </dgm:pt>
    <dgm:pt modelId="{89B0BA80-6F18-4765-BF1E-1AED9E2FB92A}" type="pres">
      <dgm:prSet presAssocID="{FB78B399-C96C-42DA-9D89-0EDA5DB5EF0F}" presName="parentLin" presStyleCnt="0"/>
      <dgm:spPr/>
    </dgm:pt>
    <dgm:pt modelId="{B60E5688-0102-4EA4-97BF-4807826EA286}" type="pres">
      <dgm:prSet presAssocID="{FB78B399-C96C-42DA-9D89-0EDA5DB5EF0F}" presName="parentLeftMargin" presStyleLbl="node1" presStyleIdx="0" presStyleCnt="4"/>
      <dgm:spPr/>
    </dgm:pt>
    <dgm:pt modelId="{38C01083-6CD2-481D-95F2-B3CD1AF77271}" type="pres">
      <dgm:prSet presAssocID="{FB78B399-C96C-42DA-9D89-0EDA5DB5EF0F}" presName="parentText" presStyleLbl="node1" presStyleIdx="0" presStyleCnt="4" custScaleX="142857" custScaleY="343296" custLinFactNeighborX="-6977" custLinFactNeighborY="-44706">
        <dgm:presLayoutVars>
          <dgm:chMax val="0"/>
          <dgm:bulletEnabled val="1"/>
        </dgm:presLayoutVars>
      </dgm:prSet>
      <dgm:spPr/>
    </dgm:pt>
    <dgm:pt modelId="{69CD3633-933F-4606-AA80-01DF172C47C2}" type="pres">
      <dgm:prSet presAssocID="{FB78B399-C96C-42DA-9D89-0EDA5DB5EF0F}" presName="negativeSpace" presStyleCnt="0"/>
      <dgm:spPr/>
    </dgm:pt>
    <dgm:pt modelId="{7368B2D9-8AF2-4671-B24E-8AEF06A6B482}" type="pres">
      <dgm:prSet presAssocID="{FB78B399-C96C-42DA-9D89-0EDA5DB5EF0F}" presName="childText" presStyleLbl="conFgAcc1" presStyleIdx="0" presStyleCnt="4" custLinFactNeighborY="-46418">
        <dgm:presLayoutVars>
          <dgm:bulletEnabled val="1"/>
        </dgm:presLayoutVars>
      </dgm:prSet>
      <dgm:spPr/>
    </dgm:pt>
    <dgm:pt modelId="{113C471F-B2D9-48D7-A8E1-CE44D1CC9BFB}" type="pres">
      <dgm:prSet presAssocID="{5B4929E7-6A0E-4C7D-B4F1-01A47234C22F}" presName="spaceBetweenRectangles" presStyleCnt="0"/>
      <dgm:spPr/>
    </dgm:pt>
    <dgm:pt modelId="{4B23EFA1-DB45-4EE1-B97F-3AA182044CE4}" type="pres">
      <dgm:prSet presAssocID="{0A116C42-D630-4BC3-B92B-218C793C8665}" presName="parentLin" presStyleCnt="0"/>
      <dgm:spPr/>
    </dgm:pt>
    <dgm:pt modelId="{34E8AB97-CF1D-4973-843D-2347487AD0DF}" type="pres">
      <dgm:prSet presAssocID="{0A116C42-D630-4BC3-B92B-218C793C8665}" presName="parentLeftMargin" presStyleLbl="node1" presStyleIdx="0" presStyleCnt="4"/>
      <dgm:spPr/>
    </dgm:pt>
    <dgm:pt modelId="{B6745815-6995-464C-A8AD-BD789C3943B9}" type="pres">
      <dgm:prSet presAssocID="{0A116C42-D630-4BC3-B92B-218C793C8665}" presName="parentText" presStyleLbl="node1" presStyleIdx="1" presStyleCnt="4" custScaleX="142857" custScaleY="225260">
        <dgm:presLayoutVars>
          <dgm:chMax val="0"/>
          <dgm:bulletEnabled val="1"/>
        </dgm:presLayoutVars>
      </dgm:prSet>
      <dgm:spPr/>
    </dgm:pt>
    <dgm:pt modelId="{26739913-6EE8-4071-B819-8FD1F77D923F}" type="pres">
      <dgm:prSet presAssocID="{0A116C42-D630-4BC3-B92B-218C793C8665}" presName="negativeSpace" presStyleCnt="0"/>
      <dgm:spPr/>
    </dgm:pt>
    <dgm:pt modelId="{9C20D6B5-1F2C-4246-A9F4-4CD99E1728D4}" type="pres">
      <dgm:prSet presAssocID="{0A116C42-D630-4BC3-B92B-218C793C8665}" presName="childText" presStyleLbl="conFgAcc1" presStyleIdx="1" presStyleCnt="4">
        <dgm:presLayoutVars>
          <dgm:bulletEnabled val="1"/>
        </dgm:presLayoutVars>
      </dgm:prSet>
      <dgm:spPr/>
    </dgm:pt>
    <dgm:pt modelId="{88B26621-55BF-4900-A0C4-A6D12DDF3120}" type="pres">
      <dgm:prSet presAssocID="{D44D19AA-8AAE-4157-B4F8-FFE8400767D5}" presName="spaceBetweenRectangles" presStyleCnt="0"/>
      <dgm:spPr/>
    </dgm:pt>
    <dgm:pt modelId="{64ABCEF9-3865-4767-8858-2FAC807AF149}" type="pres">
      <dgm:prSet presAssocID="{0D0FCA8C-550B-4460-8396-53D7D0B1DD81}" presName="parentLin" presStyleCnt="0"/>
      <dgm:spPr/>
    </dgm:pt>
    <dgm:pt modelId="{68BC14B7-B487-49D1-A4A5-FFB4DE109E8B}" type="pres">
      <dgm:prSet presAssocID="{0D0FCA8C-550B-4460-8396-53D7D0B1DD81}" presName="parentLeftMargin" presStyleLbl="node1" presStyleIdx="1" presStyleCnt="4"/>
      <dgm:spPr/>
    </dgm:pt>
    <dgm:pt modelId="{43F9F4F5-72FC-44B5-9F57-1DA464655A77}" type="pres">
      <dgm:prSet presAssocID="{0D0FCA8C-550B-4460-8396-53D7D0B1DD81}" presName="parentText" presStyleLbl="node1" presStyleIdx="2" presStyleCnt="4" custScaleX="142857" custScaleY="229322">
        <dgm:presLayoutVars>
          <dgm:chMax val="0"/>
          <dgm:bulletEnabled val="1"/>
        </dgm:presLayoutVars>
      </dgm:prSet>
      <dgm:spPr/>
    </dgm:pt>
    <dgm:pt modelId="{FBF8629E-F51D-4D88-BB94-5D188F539514}" type="pres">
      <dgm:prSet presAssocID="{0D0FCA8C-550B-4460-8396-53D7D0B1DD81}" presName="negativeSpace" presStyleCnt="0"/>
      <dgm:spPr/>
    </dgm:pt>
    <dgm:pt modelId="{10EE053E-E737-47F6-8EAB-8BD176FC11B2}" type="pres">
      <dgm:prSet presAssocID="{0D0FCA8C-550B-4460-8396-53D7D0B1DD81}" presName="childText" presStyleLbl="conFgAcc1" presStyleIdx="2" presStyleCnt="4">
        <dgm:presLayoutVars>
          <dgm:bulletEnabled val="1"/>
        </dgm:presLayoutVars>
      </dgm:prSet>
      <dgm:spPr/>
    </dgm:pt>
    <dgm:pt modelId="{F458D669-FC01-4BCE-A0C0-D5F159D868C5}" type="pres">
      <dgm:prSet presAssocID="{7EEDCA05-25D9-4F35-B28E-4153C6C5C8BC}" presName="spaceBetweenRectangles" presStyleCnt="0"/>
      <dgm:spPr/>
    </dgm:pt>
    <dgm:pt modelId="{542E7F0C-8477-4AF9-9F8F-E8836F0181DE}" type="pres">
      <dgm:prSet presAssocID="{52231270-04B5-4AA0-92FD-9153ECADD141}" presName="parentLin" presStyleCnt="0"/>
      <dgm:spPr/>
    </dgm:pt>
    <dgm:pt modelId="{E158AA09-A572-4E8F-A509-9A15E0007D53}" type="pres">
      <dgm:prSet presAssocID="{52231270-04B5-4AA0-92FD-9153ECADD141}" presName="parentLeftMargin" presStyleLbl="node1" presStyleIdx="2" presStyleCnt="4"/>
      <dgm:spPr/>
    </dgm:pt>
    <dgm:pt modelId="{06D17695-54DA-4154-B880-991578D319AE}" type="pres">
      <dgm:prSet presAssocID="{52231270-04B5-4AA0-92FD-9153ECADD141}" presName="parentText" presStyleLbl="node1" presStyleIdx="3" presStyleCnt="4" custScaleX="144777" custScaleY="481686">
        <dgm:presLayoutVars>
          <dgm:chMax val="0"/>
          <dgm:bulletEnabled val="1"/>
        </dgm:presLayoutVars>
      </dgm:prSet>
      <dgm:spPr/>
    </dgm:pt>
    <dgm:pt modelId="{28329626-6648-473C-AA04-9C15F4954D00}" type="pres">
      <dgm:prSet presAssocID="{52231270-04B5-4AA0-92FD-9153ECADD141}" presName="negativeSpace" presStyleCnt="0"/>
      <dgm:spPr/>
    </dgm:pt>
    <dgm:pt modelId="{DBB0F0A8-B267-46D3-B554-926A8EB09EEA}" type="pres">
      <dgm:prSet presAssocID="{52231270-04B5-4AA0-92FD-9153ECADD141}" presName="childText" presStyleLbl="conFgAcc1" presStyleIdx="3" presStyleCnt="4" custScaleY="107790" custLinFactY="1171" custLinFactNeighborX="-269" custLinFactNeighborY="100000">
        <dgm:presLayoutVars>
          <dgm:bulletEnabled val="1"/>
        </dgm:presLayoutVars>
      </dgm:prSet>
      <dgm:spPr/>
    </dgm:pt>
  </dgm:ptLst>
  <dgm:cxnLst>
    <dgm:cxn modelId="{3F1C6421-2D6E-4613-8E7E-B528F5577326}" type="presOf" srcId="{FB78B399-C96C-42DA-9D89-0EDA5DB5EF0F}" destId="{38C01083-6CD2-481D-95F2-B3CD1AF77271}" srcOrd="1" destOrd="0" presId="urn:microsoft.com/office/officeart/2005/8/layout/list1"/>
    <dgm:cxn modelId="{14D5982B-F3EB-439F-BCE8-170DBD8C1062}" srcId="{0D0FCA8C-550B-4460-8396-53D7D0B1DD81}" destId="{5CF45001-A2D6-4877-9221-C55519C045F0}" srcOrd="0" destOrd="0" parTransId="{8A1754EA-C9D5-40A9-BA36-15469712D948}" sibTransId="{9A17D10A-C188-4240-998F-FF4A736A9B46}"/>
    <dgm:cxn modelId="{578CCA32-96E1-46D8-8535-B74222A7F876}" type="presOf" srcId="{0A116C42-D630-4BC3-B92B-218C793C8665}" destId="{B6745815-6995-464C-A8AD-BD789C3943B9}" srcOrd="1" destOrd="0" presId="urn:microsoft.com/office/officeart/2005/8/layout/list1"/>
    <dgm:cxn modelId="{A8B01F33-6C8F-490E-A163-7E82426544C9}" srcId="{FC84596D-116E-4A91-86D6-4667904BE076}" destId="{FB78B399-C96C-42DA-9D89-0EDA5DB5EF0F}" srcOrd="0" destOrd="0" parTransId="{2352D101-80B1-4DB1-BF6D-2D2D47258892}" sibTransId="{5B4929E7-6A0E-4C7D-B4F1-01A47234C22F}"/>
    <dgm:cxn modelId="{524DF133-C250-41FC-85AB-B7D74F59DE5D}" type="presOf" srcId="{5CF45001-A2D6-4877-9221-C55519C045F0}" destId="{10EE053E-E737-47F6-8EAB-8BD176FC11B2}" srcOrd="0" destOrd="0" presId="urn:microsoft.com/office/officeart/2005/8/layout/list1"/>
    <dgm:cxn modelId="{FEEF995B-7671-4287-A11C-8DCED3817451}" srcId="{0A116C42-D630-4BC3-B92B-218C793C8665}" destId="{AB233B90-E22D-4639-B488-8127BDF16805}" srcOrd="0" destOrd="0" parTransId="{766387BB-239C-44CC-AA00-4490EF53A1F8}" sibTransId="{CE61C3AF-A2C2-4936-B00B-F4DA45EED95F}"/>
    <dgm:cxn modelId="{E2452C45-9F04-4215-BB28-57D52A9AF56E}" srcId="{FC84596D-116E-4A91-86D6-4667904BE076}" destId="{0A116C42-D630-4BC3-B92B-218C793C8665}" srcOrd="1" destOrd="0" parTransId="{49ED5BB7-BACE-4738-83F9-3EB34E2A2C56}" sibTransId="{D44D19AA-8AAE-4157-B4F8-FFE8400767D5}"/>
    <dgm:cxn modelId="{F246634E-3F54-4A62-AA09-34559B0AC86A}" srcId="{FC84596D-116E-4A91-86D6-4667904BE076}" destId="{0D0FCA8C-550B-4460-8396-53D7D0B1DD81}" srcOrd="2" destOrd="0" parTransId="{6BCECDBF-E3EF-4583-A7C7-B214A1566DEF}" sibTransId="{7EEDCA05-25D9-4F35-B28E-4153C6C5C8BC}"/>
    <dgm:cxn modelId="{6A3DAE70-82AE-44E0-A2D8-6C7EFD470CD6}" srcId="{52231270-04B5-4AA0-92FD-9153ECADD141}" destId="{C21E0FCD-9FCD-4305-907F-C3D02B8DBBE2}" srcOrd="0" destOrd="0" parTransId="{890B64A6-757A-4F5C-920D-9ED8BAE54126}" sibTransId="{61134D14-6937-4144-846C-9A08DB408037}"/>
    <dgm:cxn modelId="{271C1472-E6DA-44AC-A055-E0CE49215049}" srcId="{FC84596D-116E-4A91-86D6-4667904BE076}" destId="{52231270-04B5-4AA0-92FD-9153ECADD141}" srcOrd="3" destOrd="0" parTransId="{8CEC72AB-6850-4885-9B30-353EC4AB7114}" sibTransId="{68CA7CE7-B65E-4BF2-B2EF-81099D5DCCAB}"/>
    <dgm:cxn modelId="{6ABBE05A-2C60-402C-A9AC-72938B61F05A}" type="presOf" srcId="{FC84596D-116E-4A91-86D6-4667904BE076}" destId="{D387AFB7-42CD-474E-AD60-D24C9D7F02C4}" srcOrd="0" destOrd="0" presId="urn:microsoft.com/office/officeart/2005/8/layout/list1"/>
    <dgm:cxn modelId="{D0493F7E-8EE9-4800-A5A4-45C00CF60195}" type="presOf" srcId="{0A116C42-D630-4BC3-B92B-218C793C8665}" destId="{34E8AB97-CF1D-4973-843D-2347487AD0DF}" srcOrd="0" destOrd="0" presId="urn:microsoft.com/office/officeart/2005/8/layout/list1"/>
    <dgm:cxn modelId="{BD04FD84-9B98-4CD5-9153-3129E0B73962}" type="presOf" srcId="{C21E0FCD-9FCD-4305-907F-C3D02B8DBBE2}" destId="{DBB0F0A8-B267-46D3-B554-926A8EB09EEA}" srcOrd="0" destOrd="0" presId="urn:microsoft.com/office/officeart/2005/8/layout/list1"/>
    <dgm:cxn modelId="{BB4A7087-C8C7-4AF7-A1E2-D72A295B2CD2}" type="presOf" srcId="{0B8B67A3-7217-4E54-91B7-61CD6F713813}" destId="{7368B2D9-8AF2-4671-B24E-8AEF06A6B482}" srcOrd="0" destOrd="0" presId="urn:microsoft.com/office/officeart/2005/8/layout/list1"/>
    <dgm:cxn modelId="{7F7F2A95-60A7-4DF3-8B41-214835BABD01}" type="presOf" srcId="{0D0FCA8C-550B-4460-8396-53D7D0B1DD81}" destId="{68BC14B7-B487-49D1-A4A5-FFB4DE109E8B}" srcOrd="0" destOrd="0" presId="urn:microsoft.com/office/officeart/2005/8/layout/list1"/>
    <dgm:cxn modelId="{2661B0B0-E8EC-4C5D-96C4-ADB64DB13F55}" srcId="{FB78B399-C96C-42DA-9D89-0EDA5DB5EF0F}" destId="{0B8B67A3-7217-4E54-91B7-61CD6F713813}" srcOrd="0" destOrd="0" parTransId="{BD1001B9-7086-45D1-A41B-751A24C20499}" sibTransId="{9F54CEDC-DD41-43B2-8E85-925AAB4FEB24}"/>
    <dgm:cxn modelId="{2F0C35B3-A6D7-4982-8EC3-5435268AC436}" type="presOf" srcId="{52231270-04B5-4AA0-92FD-9153ECADD141}" destId="{E158AA09-A572-4E8F-A509-9A15E0007D53}" srcOrd="0" destOrd="0" presId="urn:microsoft.com/office/officeart/2005/8/layout/list1"/>
    <dgm:cxn modelId="{8C38A3BD-4ABD-4B29-87DB-F25E4C1B7A77}" type="presOf" srcId="{0D0FCA8C-550B-4460-8396-53D7D0B1DD81}" destId="{43F9F4F5-72FC-44B5-9F57-1DA464655A77}" srcOrd="1" destOrd="0" presId="urn:microsoft.com/office/officeart/2005/8/layout/list1"/>
    <dgm:cxn modelId="{F1F408D3-A9A7-4FE5-ACAB-F2484BC94EDC}" type="presOf" srcId="{AB233B90-E22D-4639-B488-8127BDF16805}" destId="{9C20D6B5-1F2C-4246-A9F4-4CD99E1728D4}" srcOrd="0" destOrd="0" presId="urn:microsoft.com/office/officeart/2005/8/layout/list1"/>
    <dgm:cxn modelId="{6189C8F1-C341-4995-BA0D-93525B752B22}" type="presOf" srcId="{52231270-04B5-4AA0-92FD-9153ECADD141}" destId="{06D17695-54DA-4154-B880-991578D319AE}" srcOrd="1" destOrd="0" presId="urn:microsoft.com/office/officeart/2005/8/layout/list1"/>
    <dgm:cxn modelId="{FAB31FFD-E378-4122-9587-2793A5C2026D}" type="presOf" srcId="{FB78B399-C96C-42DA-9D89-0EDA5DB5EF0F}" destId="{B60E5688-0102-4EA4-97BF-4807826EA286}" srcOrd="0" destOrd="0" presId="urn:microsoft.com/office/officeart/2005/8/layout/list1"/>
    <dgm:cxn modelId="{680B8BDA-7EE7-442A-BA4B-33C11090F527}" type="presParOf" srcId="{D387AFB7-42CD-474E-AD60-D24C9D7F02C4}" destId="{89B0BA80-6F18-4765-BF1E-1AED9E2FB92A}" srcOrd="0" destOrd="0" presId="urn:microsoft.com/office/officeart/2005/8/layout/list1"/>
    <dgm:cxn modelId="{75775BB1-23A8-4D5B-AEBD-A6E3139365CC}" type="presParOf" srcId="{89B0BA80-6F18-4765-BF1E-1AED9E2FB92A}" destId="{B60E5688-0102-4EA4-97BF-4807826EA286}" srcOrd="0" destOrd="0" presId="urn:microsoft.com/office/officeart/2005/8/layout/list1"/>
    <dgm:cxn modelId="{2DAA68BD-487B-4D5D-83CE-92381602BACB}" type="presParOf" srcId="{89B0BA80-6F18-4765-BF1E-1AED9E2FB92A}" destId="{38C01083-6CD2-481D-95F2-B3CD1AF77271}" srcOrd="1" destOrd="0" presId="urn:microsoft.com/office/officeart/2005/8/layout/list1"/>
    <dgm:cxn modelId="{ED9F80D4-C396-45AB-AEFF-424ABF8C98DD}" type="presParOf" srcId="{D387AFB7-42CD-474E-AD60-D24C9D7F02C4}" destId="{69CD3633-933F-4606-AA80-01DF172C47C2}" srcOrd="1" destOrd="0" presId="urn:microsoft.com/office/officeart/2005/8/layout/list1"/>
    <dgm:cxn modelId="{E2477FE4-A0D5-4451-8698-DF7A635218B9}" type="presParOf" srcId="{D387AFB7-42CD-474E-AD60-D24C9D7F02C4}" destId="{7368B2D9-8AF2-4671-B24E-8AEF06A6B482}" srcOrd="2" destOrd="0" presId="urn:microsoft.com/office/officeart/2005/8/layout/list1"/>
    <dgm:cxn modelId="{19E6CEA6-FD69-4091-9452-76332E0364EC}" type="presParOf" srcId="{D387AFB7-42CD-474E-AD60-D24C9D7F02C4}" destId="{113C471F-B2D9-48D7-A8E1-CE44D1CC9BFB}" srcOrd="3" destOrd="0" presId="urn:microsoft.com/office/officeart/2005/8/layout/list1"/>
    <dgm:cxn modelId="{CA7858E1-C38B-4C0F-9CE6-37466E001CC8}" type="presParOf" srcId="{D387AFB7-42CD-474E-AD60-D24C9D7F02C4}" destId="{4B23EFA1-DB45-4EE1-B97F-3AA182044CE4}" srcOrd="4" destOrd="0" presId="urn:microsoft.com/office/officeart/2005/8/layout/list1"/>
    <dgm:cxn modelId="{02C4A28B-A46B-42A3-B1CE-2347346803A7}" type="presParOf" srcId="{4B23EFA1-DB45-4EE1-B97F-3AA182044CE4}" destId="{34E8AB97-CF1D-4973-843D-2347487AD0DF}" srcOrd="0" destOrd="0" presId="urn:microsoft.com/office/officeart/2005/8/layout/list1"/>
    <dgm:cxn modelId="{6F174C40-CAC5-4196-9A67-BAA28A184926}" type="presParOf" srcId="{4B23EFA1-DB45-4EE1-B97F-3AA182044CE4}" destId="{B6745815-6995-464C-A8AD-BD789C3943B9}" srcOrd="1" destOrd="0" presId="urn:microsoft.com/office/officeart/2005/8/layout/list1"/>
    <dgm:cxn modelId="{89633865-51DE-4811-895B-E81A4B52C007}" type="presParOf" srcId="{D387AFB7-42CD-474E-AD60-D24C9D7F02C4}" destId="{26739913-6EE8-4071-B819-8FD1F77D923F}" srcOrd="5" destOrd="0" presId="urn:microsoft.com/office/officeart/2005/8/layout/list1"/>
    <dgm:cxn modelId="{9069104A-417A-4CCC-814E-744F13FD861A}" type="presParOf" srcId="{D387AFB7-42CD-474E-AD60-D24C9D7F02C4}" destId="{9C20D6B5-1F2C-4246-A9F4-4CD99E1728D4}" srcOrd="6" destOrd="0" presId="urn:microsoft.com/office/officeart/2005/8/layout/list1"/>
    <dgm:cxn modelId="{D366684B-5FF8-4506-A2B5-22A61EED0EE0}" type="presParOf" srcId="{D387AFB7-42CD-474E-AD60-D24C9D7F02C4}" destId="{88B26621-55BF-4900-A0C4-A6D12DDF3120}" srcOrd="7" destOrd="0" presId="urn:microsoft.com/office/officeart/2005/8/layout/list1"/>
    <dgm:cxn modelId="{623D5B79-CC43-4DB8-9300-BBBF075239AF}" type="presParOf" srcId="{D387AFB7-42CD-474E-AD60-D24C9D7F02C4}" destId="{64ABCEF9-3865-4767-8858-2FAC807AF149}" srcOrd="8" destOrd="0" presId="urn:microsoft.com/office/officeart/2005/8/layout/list1"/>
    <dgm:cxn modelId="{BFB7AB80-98FE-4812-9A57-155025629BB9}" type="presParOf" srcId="{64ABCEF9-3865-4767-8858-2FAC807AF149}" destId="{68BC14B7-B487-49D1-A4A5-FFB4DE109E8B}" srcOrd="0" destOrd="0" presId="urn:microsoft.com/office/officeart/2005/8/layout/list1"/>
    <dgm:cxn modelId="{950C4282-E368-4A88-BC66-87133403A418}" type="presParOf" srcId="{64ABCEF9-3865-4767-8858-2FAC807AF149}" destId="{43F9F4F5-72FC-44B5-9F57-1DA464655A77}" srcOrd="1" destOrd="0" presId="urn:microsoft.com/office/officeart/2005/8/layout/list1"/>
    <dgm:cxn modelId="{2A569B72-242D-4851-BC4F-691E920A266E}" type="presParOf" srcId="{D387AFB7-42CD-474E-AD60-D24C9D7F02C4}" destId="{FBF8629E-F51D-4D88-BB94-5D188F539514}" srcOrd="9" destOrd="0" presId="urn:microsoft.com/office/officeart/2005/8/layout/list1"/>
    <dgm:cxn modelId="{47968D6D-1CD3-422E-9F79-F9C41A9D4E44}" type="presParOf" srcId="{D387AFB7-42CD-474E-AD60-D24C9D7F02C4}" destId="{10EE053E-E737-47F6-8EAB-8BD176FC11B2}" srcOrd="10" destOrd="0" presId="urn:microsoft.com/office/officeart/2005/8/layout/list1"/>
    <dgm:cxn modelId="{65D5C01D-EC29-4FB4-8C68-51BF18C86FE0}" type="presParOf" srcId="{D387AFB7-42CD-474E-AD60-D24C9D7F02C4}" destId="{F458D669-FC01-4BCE-A0C0-D5F159D868C5}" srcOrd="11" destOrd="0" presId="urn:microsoft.com/office/officeart/2005/8/layout/list1"/>
    <dgm:cxn modelId="{400B652E-095F-44F4-A187-4F7D242B4875}" type="presParOf" srcId="{D387AFB7-42CD-474E-AD60-D24C9D7F02C4}" destId="{542E7F0C-8477-4AF9-9F8F-E8836F0181DE}" srcOrd="12" destOrd="0" presId="urn:microsoft.com/office/officeart/2005/8/layout/list1"/>
    <dgm:cxn modelId="{A69A3FDC-0C92-4820-ADEB-6AF9EB9EB107}" type="presParOf" srcId="{542E7F0C-8477-4AF9-9F8F-E8836F0181DE}" destId="{E158AA09-A572-4E8F-A509-9A15E0007D53}" srcOrd="0" destOrd="0" presId="urn:microsoft.com/office/officeart/2005/8/layout/list1"/>
    <dgm:cxn modelId="{E6B5BDCF-BF4D-4BAA-9646-C7C2CCC2CFA3}" type="presParOf" srcId="{542E7F0C-8477-4AF9-9F8F-E8836F0181DE}" destId="{06D17695-54DA-4154-B880-991578D319AE}" srcOrd="1" destOrd="0" presId="urn:microsoft.com/office/officeart/2005/8/layout/list1"/>
    <dgm:cxn modelId="{056C2375-D325-42A6-A969-A6FF28782FBA}" type="presParOf" srcId="{D387AFB7-42CD-474E-AD60-D24C9D7F02C4}" destId="{28329626-6648-473C-AA04-9C15F4954D00}" srcOrd="13" destOrd="0" presId="urn:microsoft.com/office/officeart/2005/8/layout/list1"/>
    <dgm:cxn modelId="{ABE2B1CE-969A-4B6C-B635-B20BE5C4ECDA}" type="presParOf" srcId="{D387AFB7-42CD-474E-AD60-D24C9D7F02C4}" destId="{DBB0F0A8-B267-46D3-B554-926A8EB09EE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D4CF80-DC3F-4F63-9DB4-B76D58C2A609}" type="doc">
      <dgm:prSet loTypeId="urn:microsoft.com/office/officeart/2005/8/layout/vList5" loCatId="list" qsTypeId="urn:microsoft.com/office/officeart/2005/8/quickstyle/simple2" qsCatId="simple" csTypeId="urn:microsoft.com/office/officeart/2005/8/colors/accent2_2" csCatId="accent2" phldr="1"/>
      <dgm:spPr/>
      <dgm:t>
        <a:bodyPr/>
        <a:lstStyle/>
        <a:p>
          <a:endParaRPr lang="en-US"/>
        </a:p>
      </dgm:t>
    </dgm:pt>
    <dgm:pt modelId="{06654975-5819-4507-9CA5-44A134DE1B1B}">
      <dgm:prSet/>
      <dgm:spPr/>
      <dgm:t>
        <a:bodyPr/>
        <a:lstStyle/>
        <a:p>
          <a:r>
            <a:rPr lang="en-US"/>
            <a:t>Licensed Dental Workforce in Missouri (2025):</a:t>
          </a:r>
        </a:p>
      </dgm:t>
    </dgm:pt>
    <dgm:pt modelId="{6BFEFF2A-9CD4-4E81-8873-502463DB9E3E}" type="parTrans" cxnId="{84880526-5313-4523-AB30-5266B87F892C}">
      <dgm:prSet/>
      <dgm:spPr/>
      <dgm:t>
        <a:bodyPr/>
        <a:lstStyle/>
        <a:p>
          <a:endParaRPr lang="en-US"/>
        </a:p>
      </dgm:t>
    </dgm:pt>
    <dgm:pt modelId="{BAED72ED-14B1-4624-92E7-74744EAF8FAB}" type="sibTrans" cxnId="{84880526-5313-4523-AB30-5266B87F892C}">
      <dgm:prSet/>
      <dgm:spPr/>
      <dgm:t>
        <a:bodyPr/>
        <a:lstStyle/>
        <a:p>
          <a:endParaRPr lang="en-US"/>
        </a:p>
      </dgm:t>
    </dgm:pt>
    <dgm:pt modelId="{D31508CC-ECBE-458F-8779-0297399624C8}">
      <dgm:prSet custT="1"/>
      <dgm:spPr/>
      <dgm:t>
        <a:bodyPr/>
        <a:lstStyle/>
        <a:p>
          <a:r>
            <a:rPr lang="en-US" sz="1800"/>
            <a:t>Dentists: 3,260</a:t>
          </a:r>
        </a:p>
      </dgm:t>
    </dgm:pt>
    <dgm:pt modelId="{55C8F1A6-CE97-4468-838E-63702CE94DE4}" type="parTrans" cxnId="{ED698534-3F00-475F-A09D-5C489B0D3696}">
      <dgm:prSet/>
      <dgm:spPr/>
      <dgm:t>
        <a:bodyPr/>
        <a:lstStyle/>
        <a:p>
          <a:endParaRPr lang="en-US"/>
        </a:p>
      </dgm:t>
    </dgm:pt>
    <dgm:pt modelId="{86D41118-2DFC-4394-B556-FEA148E3B712}" type="sibTrans" cxnId="{ED698534-3F00-475F-A09D-5C489B0D3696}">
      <dgm:prSet/>
      <dgm:spPr/>
      <dgm:t>
        <a:bodyPr/>
        <a:lstStyle/>
        <a:p>
          <a:endParaRPr lang="en-US"/>
        </a:p>
      </dgm:t>
    </dgm:pt>
    <dgm:pt modelId="{B25FC4E6-6216-46B3-9038-469F64FE791F}">
      <dgm:prSet custT="1"/>
      <dgm:spPr/>
      <dgm:t>
        <a:bodyPr/>
        <a:lstStyle/>
        <a:p>
          <a:r>
            <a:rPr lang="en-US" sz="1800"/>
            <a:t>Dental Hygienists: 3,839</a:t>
          </a:r>
        </a:p>
      </dgm:t>
    </dgm:pt>
    <dgm:pt modelId="{0E3E9582-F340-4249-B64D-580DDED838EA}" type="parTrans" cxnId="{CADBE720-B350-44BB-95FE-4ADBA2442ABE}">
      <dgm:prSet/>
      <dgm:spPr/>
      <dgm:t>
        <a:bodyPr/>
        <a:lstStyle/>
        <a:p>
          <a:endParaRPr lang="en-US"/>
        </a:p>
      </dgm:t>
    </dgm:pt>
    <dgm:pt modelId="{F54B28C8-05A7-4A43-8BE6-5E19E2D7E170}" type="sibTrans" cxnId="{CADBE720-B350-44BB-95FE-4ADBA2442ABE}">
      <dgm:prSet/>
      <dgm:spPr/>
      <dgm:t>
        <a:bodyPr/>
        <a:lstStyle/>
        <a:p>
          <a:endParaRPr lang="en-US"/>
        </a:p>
      </dgm:t>
    </dgm:pt>
    <dgm:pt modelId="{DA6953A0-2365-4F70-8C4E-E1D5974049DA}">
      <dgm:prSet custT="1"/>
      <dgm:spPr/>
      <dgm:t>
        <a:bodyPr/>
        <a:lstStyle/>
        <a:p>
          <a:r>
            <a:rPr lang="en-US" sz="1800"/>
            <a:t>Dental Assistants: 6,230</a:t>
          </a:r>
        </a:p>
      </dgm:t>
    </dgm:pt>
    <dgm:pt modelId="{097B67B0-0C48-478E-9611-DC57DE70B124}" type="parTrans" cxnId="{E32274C3-F18E-4914-A340-0F9D083504C4}">
      <dgm:prSet/>
      <dgm:spPr/>
      <dgm:t>
        <a:bodyPr/>
        <a:lstStyle/>
        <a:p>
          <a:endParaRPr lang="en-US"/>
        </a:p>
      </dgm:t>
    </dgm:pt>
    <dgm:pt modelId="{90A31BBD-DFF8-4EF0-9135-0E313C2F7249}" type="sibTrans" cxnId="{E32274C3-F18E-4914-A340-0F9D083504C4}">
      <dgm:prSet/>
      <dgm:spPr/>
      <dgm:t>
        <a:bodyPr/>
        <a:lstStyle/>
        <a:p>
          <a:endParaRPr lang="en-US"/>
        </a:p>
      </dgm:t>
    </dgm:pt>
    <dgm:pt modelId="{091AC075-D025-4C13-83BE-1F924BB43882}">
      <dgm:prSet/>
      <dgm:spPr/>
      <dgm:t>
        <a:bodyPr/>
        <a:lstStyle/>
        <a:p>
          <a:r>
            <a:rPr lang="en-US"/>
            <a:t>Geographic Gaps in Access:</a:t>
          </a:r>
        </a:p>
      </dgm:t>
    </dgm:pt>
    <dgm:pt modelId="{634739B9-6E0A-46B4-A240-9236545CA39F}" type="parTrans" cxnId="{2F316466-F632-4710-A14B-F19D694BEA22}">
      <dgm:prSet/>
      <dgm:spPr/>
      <dgm:t>
        <a:bodyPr/>
        <a:lstStyle/>
        <a:p>
          <a:endParaRPr lang="en-US"/>
        </a:p>
      </dgm:t>
    </dgm:pt>
    <dgm:pt modelId="{12C53566-BA2B-427A-BAE6-A3A6F8EB7975}" type="sibTrans" cxnId="{2F316466-F632-4710-A14B-F19D694BEA22}">
      <dgm:prSet/>
      <dgm:spPr/>
      <dgm:t>
        <a:bodyPr/>
        <a:lstStyle/>
        <a:p>
          <a:endParaRPr lang="en-US"/>
        </a:p>
      </dgm:t>
    </dgm:pt>
    <dgm:pt modelId="{A3A40178-57DB-428E-B865-21EB73628B49}">
      <dgm:prSet custT="1"/>
      <dgm:spPr/>
      <dgm:t>
        <a:bodyPr/>
        <a:lstStyle/>
        <a:p>
          <a:r>
            <a:rPr lang="en-US" sz="1800"/>
            <a:t>12 counties have no licensed dentists.</a:t>
          </a:r>
        </a:p>
      </dgm:t>
    </dgm:pt>
    <dgm:pt modelId="{6591EA1E-57B2-4A20-822A-D9EDD9F258A9}" type="parTrans" cxnId="{11F5D1D5-BCB9-4A03-98A2-63BB37D01EDA}">
      <dgm:prSet/>
      <dgm:spPr/>
      <dgm:t>
        <a:bodyPr/>
        <a:lstStyle/>
        <a:p>
          <a:endParaRPr lang="en-US"/>
        </a:p>
      </dgm:t>
    </dgm:pt>
    <dgm:pt modelId="{13729F27-8A86-4CC6-83BF-FF2EDE092BA1}" type="sibTrans" cxnId="{11F5D1D5-BCB9-4A03-98A2-63BB37D01EDA}">
      <dgm:prSet/>
      <dgm:spPr/>
      <dgm:t>
        <a:bodyPr/>
        <a:lstStyle/>
        <a:p>
          <a:endParaRPr lang="en-US"/>
        </a:p>
      </dgm:t>
    </dgm:pt>
    <dgm:pt modelId="{FBEC075F-424D-4D8A-BEAC-6F6D05C76276}">
      <dgm:prSet custT="1"/>
      <dgm:spPr/>
      <dgm:t>
        <a:bodyPr/>
        <a:lstStyle/>
        <a:p>
          <a:r>
            <a:rPr lang="en-US" sz="1800"/>
            <a:t>5 counties have no dental hygienists.</a:t>
          </a:r>
        </a:p>
      </dgm:t>
    </dgm:pt>
    <dgm:pt modelId="{4F3154D6-C7B1-4E23-917B-A98D1D0974FC}" type="parTrans" cxnId="{E1479DAC-3B54-4F87-9FF5-2C1AF57F7CA5}">
      <dgm:prSet/>
      <dgm:spPr/>
      <dgm:t>
        <a:bodyPr/>
        <a:lstStyle/>
        <a:p>
          <a:endParaRPr lang="en-US"/>
        </a:p>
      </dgm:t>
    </dgm:pt>
    <dgm:pt modelId="{7823CA38-18D9-4E69-8E1F-8298A7DF8CA0}" type="sibTrans" cxnId="{E1479DAC-3B54-4F87-9FF5-2C1AF57F7CA5}">
      <dgm:prSet/>
      <dgm:spPr/>
      <dgm:t>
        <a:bodyPr/>
        <a:lstStyle/>
        <a:p>
          <a:endParaRPr lang="en-US"/>
        </a:p>
      </dgm:t>
    </dgm:pt>
    <dgm:pt modelId="{BFEAA5AE-7442-4C20-890C-31D17DC0DF65}">
      <dgm:prSet custT="1"/>
      <dgm:spPr/>
      <dgm:t>
        <a:bodyPr/>
        <a:lstStyle/>
        <a:p>
          <a:r>
            <a:rPr lang="en-US" sz="1800"/>
            <a:t>9 counties have no dental assistants.</a:t>
          </a:r>
        </a:p>
      </dgm:t>
    </dgm:pt>
    <dgm:pt modelId="{CEE3B08C-1829-4E27-9209-7A98AFE8C878}" type="parTrans" cxnId="{5E534AFE-52B3-407B-B2EF-C4E4B4B26641}">
      <dgm:prSet/>
      <dgm:spPr/>
      <dgm:t>
        <a:bodyPr/>
        <a:lstStyle/>
        <a:p>
          <a:endParaRPr lang="en-US"/>
        </a:p>
      </dgm:t>
    </dgm:pt>
    <dgm:pt modelId="{BF086AC2-31F3-4BC0-84F0-18D1A78682A8}" type="sibTrans" cxnId="{5E534AFE-52B3-407B-B2EF-C4E4B4B26641}">
      <dgm:prSet/>
      <dgm:spPr/>
      <dgm:t>
        <a:bodyPr/>
        <a:lstStyle/>
        <a:p>
          <a:endParaRPr lang="en-US"/>
        </a:p>
      </dgm:t>
    </dgm:pt>
    <dgm:pt modelId="{D3808BF4-E403-4304-B0B5-684AF25E86A5}">
      <dgm:prSet/>
      <dgm:spPr/>
      <dgm:t>
        <a:bodyPr/>
        <a:lstStyle/>
        <a:p>
          <a:r>
            <a:rPr lang="en-US"/>
            <a:t>Health Professional Shortage Areas (HPSAs):</a:t>
          </a:r>
        </a:p>
      </dgm:t>
    </dgm:pt>
    <dgm:pt modelId="{CC9AD9E4-AB8C-4177-91DE-4FB13A891CFE}" type="parTrans" cxnId="{E2666CA9-CA4F-4E2C-80E3-DE3E6E4661C8}">
      <dgm:prSet/>
      <dgm:spPr/>
      <dgm:t>
        <a:bodyPr/>
        <a:lstStyle/>
        <a:p>
          <a:endParaRPr lang="en-US"/>
        </a:p>
      </dgm:t>
    </dgm:pt>
    <dgm:pt modelId="{55F8D94D-26BF-40EB-BA83-78C89778B702}" type="sibTrans" cxnId="{E2666CA9-CA4F-4E2C-80E3-DE3E6E4661C8}">
      <dgm:prSet/>
      <dgm:spPr/>
      <dgm:t>
        <a:bodyPr/>
        <a:lstStyle/>
        <a:p>
          <a:endParaRPr lang="en-US"/>
        </a:p>
      </dgm:t>
    </dgm:pt>
    <dgm:pt modelId="{D4F54FFF-ABA5-487E-A6FD-4536B46AA282}">
      <dgm:prSet custT="1"/>
      <dgm:spPr/>
      <dgm:t>
        <a:bodyPr/>
        <a:lstStyle/>
        <a:p>
          <a:pPr marL="171450"/>
          <a:r>
            <a:rPr lang="en-US" sz="1600"/>
            <a:t>Missouri requires </a:t>
          </a:r>
          <a:r>
            <a:rPr lang="en-US" sz="1600" b="1"/>
            <a:t>334 additional dentists</a:t>
          </a:r>
          <a:r>
            <a:rPr lang="en-US" sz="1600"/>
            <a:t> to eliminate its dental HPSA designations.</a:t>
          </a:r>
        </a:p>
      </dgm:t>
    </dgm:pt>
    <dgm:pt modelId="{0BC3470B-9946-4653-A34B-1129C2F4CCD4}" type="parTrans" cxnId="{BD11B9B2-1FEE-46EC-9BAD-64CB5C6390D5}">
      <dgm:prSet/>
      <dgm:spPr/>
      <dgm:t>
        <a:bodyPr/>
        <a:lstStyle/>
        <a:p>
          <a:endParaRPr lang="en-US"/>
        </a:p>
      </dgm:t>
    </dgm:pt>
    <dgm:pt modelId="{FD10953F-D672-4D81-8B24-FF6368B0A48A}" type="sibTrans" cxnId="{BD11B9B2-1FEE-46EC-9BAD-64CB5C6390D5}">
      <dgm:prSet/>
      <dgm:spPr/>
      <dgm:t>
        <a:bodyPr/>
        <a:lstStyle/>
        <a:p>
          <a:endParaRPr lang="en-US"/>
        </a:p>
      </dgm:t>
    </dgm:pt>
    <dgm:pt modelId="{F2FF6A18-78E8-4230-AEE4-4B610205C8F2}">
      <dgm:prSet custT="1"/>
      <dgm:spPr/>
      <dgm:t>
        <a:bodyPr/>
        <a:lstStyle/>
        <a:p>
          <a:pPr marL="457200"/>
          <a:r>
            <a:rPr lang="en-US" sz="1200"/>
            <a:t>Aggregated based on the entire State of Missouri.</a:t>
          </a:r>
        </a:p>
      </dgm:t>
    </dgm:pt>
    <dgm:pt modelId="{4EF972E1-C88E-49CD-A512-5E76296C1625}" type="parTrans" cxnId="{91939335-E14F-4A4B-A0FF-57EAE5F128C4}">
      <dgm:prSet/>
      <dgm:spPr/>
      <dgm:t>
        <a:bodyPr/>
        <a:lstStyle/>
        <a:p>
          <a:endParaRPr lang="en-US"/>
        </a:p>
      </dgm:t>
    </dgm:pt>
    <dgm:pt modelId="{C94D28DB-F02A-4867-9D9D-049705DAD83F}" type="sibTrans" cxnId="{91939335-E14F-4A4B-A0FF-57EAE5F128C4}">
      <dgm:prSet/>
      <dgm:spPr/>
      <dgm:t>
        <a:bodyPr/>
        <a:lstStyle/>
        <a:p>
          <a:endParaRPr lang="en-US"/>
        </a:p>
      </dgm:t>
    </dgm:pt>
    <dgm:pt modelId="{EECDA45D-8C88-4EB6-9FD6-9985D798FD59}">
      <dgm:prSet custT="1"/>
      <dgm:spPr/>
      <dgm:t>
        <a:bodyPr/>
        <a:lstStyle/>
        <a:p>
          <a:pPr marL="457200"/>
          <a:r>
            <a:rPr lang="en-US" sz="1200"/>
            <a:t>(HPSA designations are based on a population-to-provider ratio of 5,000:1 [or 4,000:1 in high-need areas]).</a:t>
          </a:r>
        </a:p>
      </dgm:t>
    </dgm:pt>
    <dgm:pt modelId="{228F1138-2359-467C-A706-B066F126D38E}" type="parTrans" cxnId="{125C1B74-1FEA-4A3B-900D-374731C0B743}">
      <dgm:prSet/>
      <dgm:spPr/>
      <dgm:t>
        <a:bodyPr/>
        <a:lstStyle/>
        <a:p>
          <a:endParaRPr lang="en-US"/>
        </a:p>
      </dgm:t>
    </dgm:pt>
    <dgm:pt modelId="{3F1CD23C-B3A5-4842-ACD5-FF5D5A20C214}" type="sibTrans" cxnId="{125C1B74-1FEA-4A3B-900D-374731C0B743}">
      <dgm:prSet/>
      <dgm:spPr/>
      <dgm:t>
        <a:bodyPr/>
        <a:lstStyle/>
        <a:p>
          <a:endParaRPr lang="en-US"/>
        </a:p>
      </dgm:t>
    </dgm:pt>
    <dgm:pt modelId="{26F3B675-5230-4FDC-AB40-5E7EB2A585A3}">
      <dgm:prSet custT="1"/>
      <dgm:spPr/>
      <dgm:t>
        <a:bodyPr/>
        <a:lstStyle/>
        <a:p>
          <a:pPr>
            <a:buFont typeface="Arial" panose="020B0604020202020204" pitchFamily="34" charset="0"/>
            <a:buChar char="•"/>
          </a:pPr>
          <a:r>
            <a:rPr lang="en-US" sz="1800"/>
            <a:t>(12.1% Public Health Dental Hygienists) </a:t>
          </a:r>
        </a:p>
      </dgm:t>
    </dgm:pt>
    <dgm:pt modelId="{6250587F-9CF0-44F0-8527-986DFC7FE65B}" type="parTrans" cxnId="{86BB3D6D-B6D9-4758-AC99-3E8EC8625F7D}">
      <dgm:prSet/>
      <dgm:spPr/>
    </dgm:pt>
    <dgm:pt modelId="{E0A431E6-6D10-4D45-8423-EB7F16F1E243}" type="sibTrans" cxnId="{86BB3D6D-B6D9-4758-AC99-3E8EC8625F7D}">
      <dgm:prSet/>
      <dgm:spPr/>
    </dgm:pt>
    <dgm:pt modelId="{5F54852F-7B04-4D75-94EC-6875C48DA80E}">
      <dgm:prSet custT="1"/>
      <dgm:spPr/>
      <dgm:t>
        <a:bodyPr/>
        <a:lstStyle/>
        <a:p>
          <a:pPr>
            <a:buFont typeface="Arial" panose="020B0604020202020204" pitchFamily="34" charset="0"/>
            <a:buChar char="•"/>
          </a:pPr>
          <a:r>
            <a:rPr lang="en-US" sz="1800"/>
            <a:t>(12.1% Public Health Dentists) </a:t>
          </a:r>
        </a:p>
      </dgm:t>
    </dgm:pt>
    <dgm:pt modelId="{3845BA65-B623-47BB-88BA-D78D80041A8C}" type="parTrans" cxnId="{52CC0BA0-A693-4426-AF83-21D0E8BA0506}">
      <dgm:prSet/>
      <dgm:spPr/>
    </dgm:pt>
    <dgm:pt modelId="{C420D733-C9E8-4DEB-9FC4-141C0B8621F3}" type="sibTrans" cxnId="{52CC0BA0-A693-4426-AF83-21D0E8BA0506}">
      <dgm:prSet/>
      <dgm:spPr/>
    </dgm:pt>
    <dgm:pt modelId="{9AC9FC1C-8D65-4EDE-ACCF-DD24801629A6}" type="pres">
      <dgm:prSet presAssocID="{86D4CF80-DC3F-4F63-9DB4-B76D58C2A609}" presName="Name0" presStyleCnt="0">
        <dgm:presLayoutVars>
          <dgm:dir/>
          <dgm:animLvl val="lvl"/>
          <dgm:resizeHandles val="exact"/>
        </dgm:presLayoutVars>
      </dgm:prSet>
      <dgm:spPr/>
    </dgm:pt>
    <dgm:pt modelId="{8DCDA893-ECAF-4192-BC56-528C9023FBD2}" type="pres">
      <dgm:prSet presAssocID="{06654975-5819-4507-9CA5-44A134DE1B1B}" presName="linNode" presStyleCnt="0"/>
      <dgm:spPr/>
    </dgm:pt>
    <dgm:pt modelId="{41C02EC5-E4B4-4341-973B-6A366006DDDD}" type="pres">
      <dgm:prSet presAssocID="{06654975-5819-4507-9CA5-44A134DE1B1B}" presName="parentText" presStyleLbl="node1" presStyleIdx="0" presStyleCnt="3">
        <dgm:presLayoutVars>
          <dgm:chMax val="1"/>
          <dgm:bulletEnabled val="1"/>
        </dgm:presLayoutVars>
      </dgm:prSet>
      <dgm:spPr/>
    </dgm:pt>
    <dgm:pt modelId="{97CEEBC0-1D1E-4A65-B8D3-989A5C971277}" type="pres">
      <dgm:prSet presAssocID="{06654975-5819-4507-9CA5-44A134DE1B1B}" presName="descendantText" presStyleLbl="alignAccFollowNode1" presStyleIdx="0" presStyleCnt="3" custScaleX="102934" custScaleY="120903">
        <dgm:presLayoutVars>
          <dgm:bulletEnabled val="1"/>
        </dgm:presLayoutVars>
      </dgm:prSet>
      <dgm:spPr/>
    </dgm:pt>
    <dgm:pt modelId="{398605D4-C182-4908-864C-CBC5F531AE38}" type="pres">
      <dgm:prSet presAssocID="{BAED72ED-14B1-4624-92E7-74744EAF8FAB}" presName="sp" presStyleCnt="0"/>
      <dgm:spPr/>
    </dgm:pt>
    <dgm:pt modelId="{5EF12B7B-E919-49C2-A13A-680EA1B91656}" type="pres">
      <dgm:prSet presAssocID="{091AC075-D025-4C13-83BE-1F924BB43882}" presName="linNode" presStyleCnt="0"/>
      <dgm:spPr/>
    </dgm:pt>
    <dgm:pt modelId="{C7E77B70-1C85-452C-A094-C38AE88DB169}" type="pres">
      <dgm:prSet presAssocID="{091AC075-D025-4C13-83BE-1F924BB43882}" presName="parentText" presStyleLbl="node1" presStyleIdx="1" presStyleCnt="3">
        <dgm:presLayoutVars>
          <dgm:chMax val="1"/>
          <dgm:bulletEnabled val="1"/>
        </dgm:presLayoutVars>
      </dgm:prSet>
      <dgm:spPr/>
    </dgm:pt>
    <dgm:pt modelId="{691EE3E5-2522-468F-88A4-D392DA4B2874}" type="pres">
      <dgm:prSet presAssocID="{091AC075-D025-4C13-83BE-1F924BB43882}" presName="descendantText" presStyleLbl="alignAccFollowNode1" presStyleIdx="1" presStyleCnt="3">
        <dgm:presLayoutVars>
          <dgm:bulletEnabled val="1"/>
        </dgm:presLayoutVars>
      </dgm:prSet>
      <dgm:spPr/>
    </dgm:pt>
    <dgm:pt modelId="{0FD772B7-D990-48C0-8305-F633E88174B1}" type="pres">
      <dgm:prSet presAssocID="{12C53566-BA2B-427A-BAE6-A3A6F8EB7975}" presName="sp" presStyleCnt="0"/>
      <dgm:spPr/>
    </dgm:pt>
    <dgm:pt modelId="{8C32C07E-B1A8-41B4-9C48-A27DB7527AFE}" type="pres">
      <dgm:prSet presAssocID="{D3808BF4-E403-4304-B0B5-684AF25E86A5}" presName="linNode" presStyleCnt="0"/>
      <dgm:spPr/>
    </dgm:pt>
    <dgm:pt modelId="{2A966244-D5C6-48C8-B869-76A5428CA242}" type="pres">
      <dgm:prSet presAssocID="{D3808BF4-E403-4304-B0B5-684AF25E86A5}" presName="parentText" presStyleLbl="node1" presStyleIdx="2" presStyleCnt="3">
        <dgm:presLayoutVars>
          <dgm:chMax val="1"/>
          <dgm:bulletEnabled val="1"/>
        </dgm:presLayoutVars>
      </dgm:prSet>
      <dgm:spPr/>
    </dgm:pt>
    <dgm:pt modelId="{8C34FB9B-B11E-4174-8165-8F8F05CABFE6}" type="pres">
      <dgm:prSet presAssocID="{D3808BF4-E403-4304-B0B5-684AF25E86A5}" presName="descendantText" presStyleLbl="alignAccFollowNode1" presStyleIdx="2" presStyleCnt="3">
        <dgm:presLayoutVars>
          <dgm:bulletEnabled val="1"/>
        </dgm:presLayoutVars>
      </dgm:prSet>
      <dgm:spPr/>
    </dgm:pt>
  </dgm:ptLst>
  <dgm:cxnLst>
    <dgm:cxn modelId="{FB601D20-EC4C-44BD-B64E-27C51331D9C9}" type="presOf" srcId="{5F54852F-7B04-4D75-94EC-6875C48DA80E}" destId="{97CEEBC0-1D1E-4A65-B8D3-989A5C971277}" srcOrd="0" destOrd="1" presId="urn:microsoft.com/office/officeart/2005/8/layout/vList5"/>
    <dgm:cxn modelId="{CADBE720-B350-44BB-95FE-4ADBA2442ABE}" srcId="{06654975-5819-4507-9CA5-44A134DE1B1B}" destId="{B25FC4E6-6216-46B3-9038-469F64FE791F}" srcOrd="1" destOrd="0" parTransId="{0E3E9582-F340-4249-B64D-580DDED838EA}" sibTransId="{F54B28C8-05A7-4A43-8BE6-5E19E2D7E170}"/>
    <dgm:cxn modelId="{84880526-5313-4523-AB30-5266B87F892C}" srcId="{86D4CF80-DC3F-4F63-9DB4-B76D58C2A609}" destId="{06654975-5819-4507-9CA5-44A134DE1B1B}" srcOrd="0" destOrd="0" parTransId="{6BFEFF2A-9CD4-4E81-8873-502463DB9E3E}" sibTransId="{BAED72ED-14B1-4624-92E7-74744EAF8FAB}"/>
    <dgm:cxn modelId="{B419CF26-8FF6-4ECB-A367-79F40232E0BE}" type="presOf" srcId="{A3A40178-57DB-428E-B865-21EB73628B49}" destId="{691EE3E5-2522-468F-88A4-D392DA4B2874}" srcOrd="0" destOrd="0" presId="urn:microsoft.com/office/officeart/2005/8/layout/vList5"/>
    <dgm:cxn modelId="{1EBD3531-43A5-4312-A200-0EACCA2B65E7}" type="presOf" srcId="{DA6953A0-2365-4F70-8C4E-E1D5974049DA}" destId="{97CEEBC0-1D1E-4A65-B8D3-989A5C971277}" srcOrd="0" destOrd="4" presId="urn:microsoft.com/office/officeart/2005/8/layout/vList5"/>
    <dgm:cxn modelId="{ED698534-3F00-475F-A09D-5C489B0D3696}" srcId="{06654975-5819-4507-9CA5-44A134DE1B1B}" destId="{D31508CC-ECBE-458F-8779-0297399624C8}" srcOrd="0" destOrd="0" parTransId="{55C8F1A6-CE97-4468-838E-63702CE94DE4}" sibTransId="{86D41118-2DFC-4394-B556-FEA148E3B712}"/>
    <dgm:cxn modelId="{91939335-E14F-4A4B-A0FF-57EAE5F128C4}" srcId="{D4F54FFF-ABA5-487E-A6FD-4536B46AA282}" destId="{F2FF6A18-78E8-4230-AEE4-4B610205C8F2}" srcOrd="0" destOrd="0" parTransId="{4EF972E1-C88E-49CD-A512-5E76296C1625}" sibTransId="{C94D28DB-F02A-4867-9D9D-049705DAD83F}"/>
    <dgm:cxn modelId="{70E5B936-3374-4372-AA65-4AF5F89511B3}" type="presOf" srcId="{EECDA45D-8C88-4EB6-9FD6-9985D798FD59}" destId="{8C34FB9B-B11E-4174-8165-8F8F05CABFE6}" srcOrd="0" destOrd="2" presId="urn:microsoft.com/office/officeart/2005/8/layout/vList5"/>
    <dgm:cxn modelId="{176ED93B-B8C6-4051-AD91-7D704162FC78}" type="presOf" srcId="{D3808BF4-E403-4304-B0B5-684AF25E86A5}" destId="{2A966244-D5C6-48C8-B869-76A5428CA242}" srcOrd="0" destOrd="0" presId="urn:microsoft.com/office/officeart/2005/8/layout/vList5"/>
    <dgm:cxn modelId="{4C5E6763-2B61-4D65-A08D-9E71721ADC46}" type="presOf" srcId="{091AC075-D025-4C13-83BE-1F924BB43882}" destId="{C7E77B70-1C85-452C-A094-C38AE88DB169}" srcOrd="0" destOrd="0" presId="urn:microsoft.com/office/officeart/2005/8/layout/vList5"/>
    <dgm:cxn modelId="{2F316466-F632-4710-A14B-F19D694BEA22}" srcId="{86D4CF80-DC3F-4F63-9DB4-B76D58C2A609}" destId="{091AC075-D025-4C13-83BE-1F924BB43882}" srcOrd="1" destOrd="0" parTransId="{634739B9-6E0A-46B4-A240-9236545CA39F}" sibTransId="{12C53566-BA2B-427A-BAE6-A3A6F8EB7975}"/>
    <dgm:cxn modelId="{86BB3D6D-B6D9-4758-AC99-3E8EC8625F7D}" srcId="{B25FC4E6-6216-46B3-9038-469F64FE791F}" destId="{26F3B675-5230-4FDC-AB40-5E7EB2A585A3}" srcOrd="0" destOrd="0" parTransId="{6250587F-9CF0-44F0-8527-986DFC7FE65B}" sibTransId="{E0A431E6-6D10-4D45-8423-EB7F16F1E243}"/>
    <dgm:cxn modelId="{125C1B74-1FEA-4A3B-900D-374731C0B743}" srcId="{F2FF6A18-78E8-4230-AEE4-4B610205C8F2}" destId="{EECDA45D-8C88-4EB6-9FD6-9985D798FD59}" srcOrd="0" destOrd="0" parTransId="{228F1138-2359-467C-A706-B066F126D38E}" sibTransId="{3F1CD23C-B3A5-4842-ACD5-FF5D5A20C214}"/>
    <dgm:cxn modelId="{47887677-F4C2-4E6D-A86A-534DD171D0B4}" type="presOf" srcId="{06654975-5819-4507-9CA5-44A134DE1B1B}" destId="{41C02EC5-E4B4-4341-973B-6A366006DDDD}" srcOrd="0" destOrd="0" presId="urn:microsoft.com/office/officeart/2005/8/layout/vList5"/>
    <dgm:cxn modelId="{EDE45E88-3078-46CC-B6FB-115FEFF2A612}" type="presOf" srcId="{86D4CF80-DC3F-4F63-9DB4-B76D58C2A609}" destId="{9AC9FC1C-8D65-4EDE-ACCF-DD24801629A6}" srcOrd="0" destOrd="0" presId="urn:microsoft.com/office/officeart/2005/8/layout/vList5"/>
    <dgm:cxn modelId="{032D068C-95B8-4841-AC6A-153E42792EA8}" type="presOf" srcId="{D4F54FFF-ABA5-487E-A6FD-4536B46AA282}" destId="{8C34FB9B-B11E-4174-8165-8F8F05CABFE6}" srcOrd="0" destOrd="0" presId="urn:microsoft.com/office/officeart/2005/8/layout/vList5"/>
    <dgm:cxn modelId="{78040692-3B2E-4E85-8B20-4286DFAEA339}" type="presOf" srcId="{FBEC075F-424D-4D8A-BEAC-6F6D05C76276}" destId="{691EE3E5-2522-468F-88A4-D392DA4B2874}" srcOrd="0" destOrd="1" presId="urn:microsoft.com/office/officeart/2005/8/layout/vList5"/>
    <dgm:cxn modelId="{52CC0BA0-A693-4426-AF83-21D0E8BA0506}" srcId="{D31508CC-ECBE-458F-8779-0297399624C8}" destId="{5F54852F-7B04-4D75-94EC-6875C48DA80E}" srcOrd="0" destOrd="0" parTransId="{3845BA65-B623-47BB-88BA-D78D80041A8C}" sibTransId="{C420D733-C9E8-4DEB-9FC4-141C0B8621F3}"/>
    <dgm:cxn modelId="{E84D1CA3-82CE-4FAA-AEBF-D25EF67D22B6}" type="presOf" srcId="{D31508CC-ECBE-458F-8779-0297399624C8}" destId="{97CEEBC0-1D1E-4A65-B8D3-989A5C971277}" srcOrd="0" destOrd="0" presId="urn:microsoft.com/office/officeart/2005/8/layout/vList5"/>
    <dgm:cxn modelId="{E2666CA9-CA4F-4E2C-80E3-DE3E6E4661C8}" srcId="{86D4CF80-DC3F-4F63-9DB4-B76D58C2A609}" destId="{D3808BF4-E403-4304-B0B5-684AF25E86A5}" srcOrd="2" destOrd="0" parTransId="{CC9AD9E4-AB8C-4177-91DE-4FB13A891CFE}" sibTransId="{55F8D94D-26BF-40EB-BA83-78C89778B702}"/>
    <dgm:cxn modelId="{E1479DAC-3B54-4F87-9FF5-2C1AF57F7CA5}" srcId="{091AC075-D025-4C13-83BE-1F924BB43882}" destId="{FBEC075F-424D-4D8A-BEAC-6F6D05C76276}" srcOrd="1" destOrd="0" parTransId="{4F3154D6-C7B1-4E23-917B-A98D1D0974FC}" sibTransId="{7823CA38-18D9-4E69-8E1F-8298A7DF8CA0}"/>
    <dgm:cxn modelId="{BE4E2BAD-49B6-4571-8F9E-FA7AE252FADC}" type="presOf" srcId="{F2FF6A18-78E8-4230-AEE4-4B610205C8F2}" destId="{8C34FB9B-B11E-4174-8165-8F8F05CABFE6}" srcOrd="0" destOrd="1" presId="urn:microsoft.com/office/officeart/2005/8/layout/vList5"/>
    <dgm:cxn modelId="{BD11B9B2-1FEE-46EC-9BAD-64CB5C6390D5}" srcId="{D3808BF4-E403-4304-B0B5-684AF25E86A5}" destId="{D4F54FFF-ABA5-487E-A6FD-4536B46AA282}" srcOrd="0" destOrd="0" parTransId="{0BC3470B-9946-4653-A34B-1129C2F4CCD4}" sibTransId="{FD10953F-D672-4D81-8B24-FF6368B0A48A}"/>
    <dgm:cxn modelId="{02A23FBC-F960-4A33-875F-069C55BACB31}" type="presOf" srcId="{26F3B675-5230-4FDC-AB40-5E7EB2A585A3}" destId="{97CEEBC0-1D1E-4A65-B8D3-989A5C971277}" srcOrd="0" destOrd="3" presId="urn:microsoft.com/office/officeart/2005/8/layout/vList5"/>
    <dgm:cxn modelId="{E32274C3-F18E-4914-A340-0F9D083504C4}" srcId="{06654975-5819-4507-9CA5-44A134DE1B1B}" destId="{DA6953A0-2365-4F70-8C4E-E1D5974049DA}" srcOrd="2" destOrd="0" parTransId="{097B67B0-0C48-478E-9611-DC57DE70B124}" sibTransId="{90A31BBD-DFF8-4EF0-9135-0E313C2F7249}"/>
    <dgm:cxn modelId="{C173C9C8-D770-4ADE-AB8B-72140B8F14E2}" type="presOf" srcId="{B25FC4E6-6216-46B3-9038-469F64FE791F}" destId="{97CEEBC0-1D1E-4A65-B8D3-989A5C971277}" srcOrd="0" destOrd="2" presId="urn:microsoft.com/office/officeart/2005/8/layout/vList5"/>
    <dgm:cxn modelId="{11F5D1D5-BCB9-4A03-98A2-63BB37D01EDA}" srcId="{091AC075-D025-4C13-83BE-1F924BB43882}" destId="{A3A40178-57DB-428E-B865-21EB73628B49}" srcOrd="0" destOrd="0" parTransId="{6591EA1E-57B2-4A20-822A-D9EDD9F258A9}" sibTransId="{13729F27-8A86-4CC6-83BF-FF2EDE092BA1}"/>
    <dgm:cxn modelId="{D3B2D0E4-4F98-46A2-BAD2-5238B3228A80}" type="presOf" srcId="{BFEAA5AE-7442-4C20-890C-31D17DC0DF65}" destId="{691EE3E5-2522-468F-88A4-D392DA4B2874}" srcOrd="0" destOrd="2" presId="urn:microsoft.com/office/officeart/2005/8/layout/vList5"/>
    <dgm:cxn modelId="{5E534AFE-52B3-407B-B2EF-C4E4B4B26641}" srcId="{091AC075-D025-4C13-83BE-1F924BB43882}" destId="{BFEAA5AE-7442-4C20-890C-31D17DC0DF65}" srcOrd="2" destOrd="0" parTransId="{CEE3B08C-1829-4E27-9209-7A98AFE8C878}" sibTransId="{BF086AC2-31F3-4BC0-84F0-18D1A78682A8}"/>
    <dgm:cxn modelId="{78676848-7878-4155-B86A-4445815D3EE6}" type="presParOf" srcId="{9AC9FC1C-8D65-4EDE-ACCF-DD24801629A6}" destId="{8DCDA893-ECAF-4192-BC56-528C9023FBD2}" srcOrd="0" destOrd="0" presId="urn:microsoft.com/office/officeart/2005/8/layout/vList5"/>
    <dgm:cxn modelId="{74281D66-0210-449F-AB74-15B2E1784D40}" type="presParOf" srcId="{8DCDA893-ECAF-4192-BC56-528C9023FBD2}" destId="{41C02EC5-E4B4-4341-973B-6A366006DDDD}" srcOrd="0" destOrd="0" presId="urn:microsoft.com/office/officeart/2005/8/layout/vList5"/>
    <dgm:cxn modelId="{8B3734CD-7EFA-469F-9850-2EEA52258DCD}" type="presParOf" srcId="{8DCDA893-ECAF-4192-BC56-528C9023FBD2}" destId="{97CEEBC0-1D1E-4A65-B8D3-989A5C971277}" srcOrd="1" destOrd="0" presId="urn:microsoft.com/office/officeart/2005/8/layout/vList5"/>
    <dgm:cxn modelId="{F94F9751-FF1B-4BF9-BA9F-E60B36132AA8}" type="presParOf" srcId="{9AC9FC1C-8D65-4EDE-ACCF-DD24801629A6}" destId="{398605D4-C182-4908-864C-CBC5F531AE38}" srcOrd="1" destOrd="0" presId="urn:microsoft.com/office/officeart/2005/8/layout/vList5"/>
    <dgm:cxn modelId="{8B9BAD9D-F15B-406F-8EDC-BB808F914257}" type="presParOf" srcId="{9AC9FC1C-8D65-4EDE-ACCF-DD24801629A6}" destId="{5EF12B7B-E919-49C2-A13A-680EA1B91656}" srcOrd="2" destOrd="0" presId="urn:microsoft.com/office/officeart/2005/8/layout/vList5"/>
    <dgm:cxn modelId="{2AAAEB33-DCF3-4BEF-A75B-2A2E8A434387}" type="presParOf" srcId="{5EF12B7B-E919-49C2-A13A-680EA1B91656}" destId="{C7E77B70-1C85-452C-A094-C38AE88DB169}" srcOrd="0" destOrd="0" presId="urn:microsoft.com/office/officeart/2005/8/layout/vList5"/>
    <dgm:cxn modelId="{1539F266-4B2F-4BB5-82BB-5F7208923F6D}" type="presParOf" srcId="{5EF12B7B-E919-49C2-A13A-680EA1B91656}" destId="{691EE3E5-2522-468F-88A4-D392DA4B2874}" srcOrd="1" destOrd="0" presId="urn:microsoft.com/office/officeart/2005/8/layout/vList5"/>
    <dgm:cxn modelId="{491637E4-54C5-461A-963F-2C1125BBD362}" type="presParOf" srcId="{9AC9FC1C-8D65-4EDE-ACCF-DD24801629A6}" destId="{0FD772B7-D990-48C0-8305-F633E88174B1}" srcOrd="3" destOrd="0" presId="urn:microsoft.com/office/officeart/2005/8/layout/vList5"/>
    <dgm:cxn modelId="{110592C8-93B5-4902-9A4C-568D0297ACF5}" type="presParOf" srcId="{9AC9FC1C-8D65-4EDE-ACCF-DD24801629A6}" destId="{8C32C07E-B1A8-41B4-9C48-A27DB7527AFE}" srcOrd="4" destOrd="0" presId="urn:microsoft.com/office/officeart/2005/8/layout/vList5"/>
    <dgm:cxn modelId="{1EE8FDC6-6AF1-4C87-9580-D50B7070F695}" type="presParOf" srcId="{8C32C07E-B1A8-41B4-9C48-A27DB7527AFE}" destId="{2A966244-D5C6-48C8-B869-76A5428CA242}" srcOrd="0" destOrd="0" presId="urn:microsoft.com/office/officeart/2005/8/layout/vList5"/>
    <dgm:cxn modelId="{20308FAB-A1B6-4F42-9B73-84898E58DCB2}" type="presParOf" srcId="{8C32C07E-B1A8-41B4-9C48-A27DB7527AFE}" destId="{8C34FB9B-B11E-4174-8165-8F8F05CABFE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5EBDF0-1700-4E57-946D-006114A1C91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962AF6D-A353-400D-9716-65EDF45BDF6E}">
      <dgm:prSet/>
      <dgm:spPr/>
      <dgm:t>
        <a:bodyPr/>
        <a:lstStyle/>
        <a:p>
          <a:pPr>
            <a:lnSpc>
              <a:spcPct val="100000"/>
            </a:lnSpc>
          </a:pPr>
          <a:r>
            <a:rPr lang="en-US"/>
            <a:t>Number of licensed dental assistants has grown, now exceeding dentists and hygienists.</a:t>
          </a:r>
        </a:p>
      </dgm:t>
    </dgm:pt>
    <dgm:pt modelId="{1EF0C947-9F3A-4FCC-8CEC-907A2A44A2B1}" type="parTrans" cxnId="{C3CDC2B7-B5C2-4038-8656-A415F76F9858}">
      <dgm:prSet/>
      <dgm:spPr/>
      <dgm:t>
        <a:bodyPr/>
        <a:lstStyle/>
        <a:p>
          <a:endParaRPr lang="en-US"/>
        </a:p>
      </dgm:t>
    </dgm:pt>
    <dgm:pt modelId="{0795D34F-8332-4CD6-B33C-7725C5497BF6}" type="sibTrans" cxnId="{C3CDC2B7-B5C2-4038-8656-A415F76F9858}">
      <dgm:prSet/>
      <dgm:spPr/>
      <dgm:t>
        <a:bodyPr/>
        <a:lstStyle/>
        <a:p>
          <a:endParaRPr lang="en-US"/>
        </a:p>
      </dgm:t>
    </dgm:pt>
    <dgm:pt modelId="{0617110A-5B31-4218-A039-1CCD39DD7F2B}">
      <dgm:prSet/>
      <dgm:spPr/>
      <dgm:t>
        <a:bodyPr/>
        <a:lstStyle/>
        <a:p>
          <a:pPr>
            <a:lnSpc>
              <a:spcPct val="100000"/>
            </a:lnSpc>
          </a:pPr>
          <a:r>
            <a:rPr lang="en-US"/>
            <a:t>Growth in dental hygienist licensure has been steady but </a:t>
          </a:r>
          <a:r>
            <a:rPr lang="en-US">
              <a:highlight>
                <a:srgbClr val="FFFF00"/>
              </a:highlight>
            </a:rPr>
            <a:t>slower compared to national trends</a:t>
          </a:r>
          <a:r>
            <a:rPr lang="en-US"/>
            <a:t>.</a:t>
          </a:r>
        </a:p>
      </dgm:t>
    </dgm:pt>
    <dgm:pt modelId="{DACC470F-D7AC-4A15-9522-A878E23FD713}" type="parTrans" cxnId="{48CECD1C-469A-4355-A9CB-DAEAEF6B8885}">
      <dgm:prSet/>
      <dgm:spPr/>
      <dgm:t>
        <a:bodyPr/>
        <a:lstStyle/>
        <a:p>
          <a:endParaRPr lang="en-US"/>
        </a:p>
      </dgm:t>
    </dgm:pt>
    <dgm:pt modelId="{DA847737-015D-424F-8384-198DF25D6DBD}" type="sibTrans" cxnId="{48CECD1C-469A-4355-A9CB-DAEAEF6B8885}">
      <dgm:prSet/>
      <dgm:spPr/>
      <dgm:t>
        <a:bodyPr/>
        <a:lstStyle/>
        <a:p>
          <a:endParaRPr lang="en-US"/>
        </a:p>
      </dgm:t>
    </dgm:pt>
    <dgm:pt modelId="{B92EE5FD-B75D-4C38-81CF-656223638194}">
      <dgm:prSet/>
      <dgm:spPr/>
      <dgm:t>
        <a:bodyPr/>
        <a:lstStyle/>
        <a:p>
          <a:pPr>
            <a:lnSpc>
              <a:spcPct val="100000"/>
            </a:lnSpc>
          </a:pPr>
          <a:r>
            <a:rPr lang="en-US"/>
            <a:t>Urban-Rural Disparities: Urban counties (e.g., St. Louis, Jackson, Greene) maintain higher provider-to-population ratios.</a:t>
          </a:r>
        </a:p>
      </dgm:t>
    </dgm:pt>
    <dgm:pt modelId="{AA197618-0095-4093-B553-FDDF3D8A9717}" type="parTrans" cxnId="{3D5D7E14-694B-40E9-B15D-08824342C12A}">
      <dgm:prSet/>
      <dgm:spPr/>
      <dgm:t>
        <a:bodyPr/>
        <a:lstStyle/>
        <a:p>
          <a:endParaRPr lang="en-US"/>
        </a:p>
      </dgm:t>
    </dgm:pt>
    <dgm:pt modelId="{BB1BC166-E76B-45D2-9708-D9E4A5EF491A}" type="sibTrans" cxnId="{3D5D7E14-694B-40E9-B15D-08824342C12A}">
      <dgm:prSet/>
      <dgm:spPr/>
      <dgm:t>
        <a:bodyPr/>
        <a:lstStyle/>
        <a:p>
          <a:endParaRPr lang="en-US"/>
        </a:p>
      </dgm:t>
    </dgm:pt>
    <dgm:pt modelId="{FBB09DAD-136E-471D-867B-9D4B5307EB9F}">
      <dgm:prSet/>
      <dgm:spPr/>
      <dgm:t>
        <a:bodyPr/>
        <a:lstStyle/>
        <a:p>
          <a:pPr>
            <a:lnSpc>
              <a:spcPct val="100000"/>
            </a:lnSpc>
          </a:pPr>
          <a:r>
            <a:rPr lang="en-US"/>
            <a:t>Rural counties continue to experience persistent shortages, with some counties reporting zero dental professionals.</a:t>
          </a:r>
        </a:p>
      </dgm:t>
    </dgm:pt>
    <dgm:pt modelId="{B797A8F8-F41A-4CC4-91F2-CCF664314174}" type="parTrans" cxnId="{F1F2031B-D56F-45E8-BC8A-BA3B95A1FBBD}">
      <dgm:prSet/>
      <dgm:spPr/>
      <dgm:t>
        <a:bodyPr/>
        <a:lstStyle/>
        <a:p>
          <a:endParaRPr lang="en-US"/>
        </a:p>
      </dgm:t>
    </dgm:pt>
    <dgm:pt modelId="{8AA3F43E-8238-43E2-AE83-A8CDD164947A}" type="sibTrans" cxnId="{F1F2031B-D56F-45E8-BC8A-BA3B95A1FBBD}">
      <dgm:prSet/>
      <dgm:spPr/>
      <dgm:t>
        <a:bodyPr/>
        <a:lstStyle/>
        <a:p>
          <a:endParaRPr lang="en-US"/>
        </a:p>
      </dgm:t>
    </dgm:pt>
    <dgm:pt modelId="{8AAE2705-6CE4-4494-B7CC-30154D72AF98}" type="pres">
      <dgm:prSet presAssocID="{E15EBDF0-1700-4E57-946D-006114A1C916}" presName="root" presStyleCnt="0">
        <dgm:presLayoutVars>
          <dgm:dir/>
          <dgm:resizeHandles val="exact"/>
        </dgm:presLayoutVars>
      </dgm:prSet>
      <dgm:spPr/>
    </dgm:pt>
    <dgm:pt modelId="{8C4FF56A-6FBB-4E01-95C7-6EF37B13FB46}" type="pres">
      <dgm:prSet presAssocID="{5962AF6D-A353-400D-9716-65EDF45BDF6E}" presName="compNode" presStyleCnt="0"/>
      <dgm:spPr/>
    </dgm:pt>
    <dgm:pt modelId="{4457A695-436B-44C6-AAE6-04F5EE6248BA}" type="pres">
      <dgm:prSet presAssocID="{5962AF6D-A353-400D-9716-65EDF45BDF6E}" presName="bgRect" presStyleLbl="bgShp" presStyleIdx="0" presStyleCnt="4"/>
      <dgm:spPr/>
    </dgm:pt>
    <dgm:pt modelId="{5681918E-E83F-4289-9E01-833446EB5052}" type="pres">
      <dgm:prSet presAssocID="{5962AF6D-A353-400D-9716-65EDF45BDF6E}" presName="iconRect" presStyleLbl="node1" presStyleIdx="0" presStyleCnt="4" custLinFactNeighborX="-788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ental Care with solid fill"/>
        </a:ext>
      </dgm:extLst>
    </dgm:pt>
    <dgm:pt modelId="{A608D85B-00CE-4D47-BD38-5D67063E32CD}" type="pres">
      <dgm:prSet presAssocID="{5962AF6D-A353-400D-9716-65EDF45BDF6E}" presName="spaceRect" presStyleCnt="0"/>
      <dgm:spPr/>
    </dgm:pt>
    <dgm:pt modelId="{4F268E47-2567-48E1-9483-5DE28B37C5D5}" type="pres">
      <dgm:prSet presAssocID="{5962AF6D-A353-400D-9716-65EDF45BDF6E}" presName="parTx" presStyleLbl="revTx" presStyleIdx="0" presStyleCnt="4" custScaleX="112095">
        <dgm:presLayoutVars>
          <dgm:chMax val="0"/>
          <dgm:chPref val="0"/>
        </dgm:presLayoutVars>
      </dgm:prSet>
      <dgm:spPr/>
    </dgm:pt>
    <dgm:pt modelId="{82A3A111-511F-4B78-8A95-7F32181A22E8}" type="pres">
      <dgm:prSet presAssocID="{0795D34F-8332-4CD6-B33C-7725C5497BF6}" presName="sibTrans" presStyleCnt="0"/>
      <dgm:spPr/>
    </dgm:pt>
    <dgm:pt modelId="{48A5D805-7CCD-4642-B46A-9BA185358260}" type="pres">
      <dgm:prSet presAssocID="{0617110A-5B31-4218-A039-1CCD39DD7F2B}" presName="compNode" presStyleCnt="0"/>
      <dgm:spPr/>
    </dgm:pt>
    <dgm:pt modelId="{F535D999-B5F6-4E73-9EC7-228A3A0E5CA8}" type="pres">
      <dgm:prSet presAssocID="{0617110A-5B31-4218-A039-1CCD39DD7F2B}" presName="bgRect" presStyleLbl="bgShp" presStyleIdx="1" presStyleCnt="4"/>
      <dgm:spPr/>
    </dgm:pt>
    <dgm:pt modelId="{79B10AB3-BCF9-42DA-8002-1FB5FD668969}" type="pres">
      <dgm:prSet presAssocID="{0617110A-5B31-4218-A039-1CCD39DD7F2B}" presName="iconRect" presStyleLbl="node1" presStyleIdx="1" presStyleCnt="4" custLinFactNeighborX="-1314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d Badge"/>
        </a:ext>
      </dgm:extLst>
    </dgm:pt>
    <dgm:pt modelId="{01F284EE-E6AD-4700-8AC6-24C4CC4F399F}" type="pres">
      <dgm:prSet presAssocID="{0617110A-5B31-4218-A039-1CCD39DD7F2B}" presName="spaceRect" presStyleCnt="0"/>
      <dgm:spPr/>
    </dgm:pt>
    <dgm:pt modelId="{431F0728-0A4C-43E8-A9DB-C11C5D4462E4}" type="pres">
      <dgm:prSet presAssocID="{0617110A-5B31-4218-A039-1CCD39DD7F2B}" presName="parTx" presStyleLbl="revTx" presStyleIdx="1" presStyleCnt="4" custScaleX="106117" custLinFactNeighborX="-2819" custLinFactNeighborY="-682">
        <dgm:presLayoutVars>
          <dgm:chMax val="0"/>
          <dgm:chPref val="0"/>
        </dgm:presLayoutVars>
      </dgm:prSet>
      <dgm:spPr/>
    </dgm:pt>
    <dgm:pt modelId="{B9F29326-90DA-430A-91EB-D693272A1F8A}" type="pres">
      <dgm:prSet presAssocID="{DA847737-015D-424F-8384-198DF25D6DBD}" presName="sibTrans" presStyleCnt="0"/>
      <dgm:spPr/>
    </dgm:pt>
    <dgm:pt modelId="{7A3E0AB3-230E-452D-80CA-BD137B53D9DF}" type="pres">
      <dgm:prSet presAssocID="{B92EE5FD-B75D-4C38-81CF-656223638194}" presName="compNode" presStyleCnt="0"/>
      <dgm:spPr/>
    </dgm:pt>
    <dgm:pt modelId="{A8027D78-57F3-4872-9DC6-A0AEA1215E76}" type="pres">
      <dgm:prSet presAssocID="{B92EE5FD-B75D-4C38-81CF-656223638194}" presName="bgRect" presStyleLbl="bgShp" presStyleIdx="2" presStyleCnt="4"/>
      <dgm:spPr/>
    </dgm:pt>
    <dgm:pt modelId="{FB8C79A6-2279-412C-B3FA-E7937AE070C5}" type="pres">
      <dgm:prSet presAssocID="{B92EE5FD-B75D-4C38-81CF-656223638194}" presName="iconRect" presStyleLbl="node1" presStyleIdx="2" presStyleCnt="4" custLinFactNeighborX="-1314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reet"/>
        </a:ext>
      </dgm:extLst>
    </dgm:pt>
    <dgm:pt modelId="{EB29D817-7204-456D-8523-9BBF7821769C}" type="pres">
      <dgm:prSet presAssocID="{B92EE5FD-B75D-4C38-81CF-656223638194}" presName="spaceRect" presStyleCnt="0"/>
      <dgm:spPr/>
    </dgm:pt>
    <dgm:pt modelId="{2EA2EC0E-DE12-4D6B-879B-3FBC04C6585E}" type="pres">
      <dgm:prSet presAssocID="{B92EE5FD-B75D-4C38-81CF-656223638194}" presName="parTx" presStyleLbl="revTx" presStyleIdx="2" presStyleCnt="4" custScaleX="110115" custLinFactNeighborX="-705" custLinFactNeighborY="-5068">
        <dgm:presLayoutVars>
          <dgm:chMax val="0"/>
          <dgm:chPref val="0"/>
        </dgm:presLayoutVars>
      </dgm:prSet>
      <dgm:spPr/>
    </dgm:pt>
    <dgm:pt modelId="{F5F08B61-BF2E-499C-8932-7715B068D18D}" type="pres">
      <dgm:prSet presAssocID="{BB1BC166-E76B-45D2-9708-D9E4A5EF491A}" presName="sibTrans" presStyleCnt="0"/>
      <dgm:spPr/>
    </dgm:pt>
    <dgm:pt modelId="{FE2871F6-25D9-4E07-BAD4-159459E7DC30}" type="pres">
      <dgm:prSet presAssocID="{FBB09DAD-136E-471D-867B-9D4B5307EB9F}" presName="compNode" presStyleCnt="0"/>
      <dgm:spPr/>
    </dgm:pt>
    <dgm:pt modelId="{CAEB60A0-4ECA-4D4B-8EA9-85EF0DBD0CEF}" type="pres">
      <dgm:prSet presAssocID="{FBB09DAD-136E-471D-867B-9D4B5307EB9F}" presName="bgRect" presStyleLbl="bgShp" presStyleIdx="3" presStyleCnt="4" custLinFactNeighborX="-298"/>
      <dgm:spPr/>
    </dgm:pt>
    <dgm:pt modelId="{E0AF7646-434E-4445-BE22-C7A5896391CD}" type="pres">
      <dgm:prSet presAssocID="{FBB09DAD-136E-471D-867B-9D4B5307EB9F}" presName="iconRect" presStyleLbl="node1" presStyleIdx="3" presStyleCnt="4" custLinFactNeighborX="-10512"/>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griculture outline"/>
        </a:ext>
      </dgm:extLst>
    </dgm:pt>
    <dgm:pt modelId="{CE4232C0-21F5-4320-AE8F-7FBC18853F3E}" type="pres">
      <dgm:prSet presAssocID="{FBB09DAD-136E-471D-867B-9D4B5307EB9F}" presName="spaceRect" presStyleCnt="0"/>
      <dgm:spPr/>
    </dgm:pt>
    <dgm:pt modelId="{26917519-A711-404D-AF8A-C17099B5A034}" type="pres">
      <dgm:prSet presAssocID="{FBB09DAD-136E-471D-867B-9D4B5307EB9F}" presName="parTx" presStyleLbl="revTx" presStyleIdx="3" presStyleCnt="4" custScaleX="103974" custLinFactNeighborX="-3173" custLinFactNeighborY="-1455">
        <dgm:presLayoutVars>
          <dgm:chMax val="0"/>
          <dgm:chPref val="0"/>
        </dgm:presLayoutVars>
      </dgm:prSet>
      <dgm:spPr/>
    </dgm:pt>
  </dgm:ptLst>
  <dgm:cxnLst>
    <dgm:cxn modelId="{3D5D7E14-694B-40E9-B15D-08824342C12A}" srcId="{E15EBDF0-1700-4E57-946D-006114A1C916}" destId="{B92EE5FD-B75D-4C38-81CF-656223638194}" srcOrd="2" destOrd="0" parTransId="{AA197618-0095-4093-B553-FDDF3D8A9717}" sibTransId="{BB1BC166-E76B-45D2-9708-D9E4A5EF491A}"/>
    <dgm:cxn modelId="{F1F2031B-D56F-45E8-BC8A-BA3B95A1FBBD}" srcId="{E15EBDF0-1700-4E57-946D-006114A1C916}" destId="{FBB09DAD-136E-471D-867B-9D4B5307EB9F}" srcOrd="3" destOrd="0" parTransId="{B797A8F8-F41A-4CC4-91F2-CCF664314174}" sibTransId="{8AA3F43E-8238-43E2-AE83-A8CDD164947A}"/>
    <dgm:cxn modelId="{48CECD1C-469A-4355-A9CB-DAEAEF6B8885}" srcId="{E15EBDF0-1700-4E57-946D-006114A1C916}" destId="{0617110A-5B31-4218-A039-1CCD39DD7F2B}" srcOrd="1" destOrd="0" parTransId="{DACC470F-D7AC-4A15-9522-A878E23FD713}" sibTransId="{DA847737-015D-424F-8384-198DF25D6DBD}"/>
    <dgm:cxn modelId="{06EB7269-B6E8-4A94-A391-074AC72CD68D}" type="presOf" srcId="{0617110A-5B31-4218-A039-1CCD39DD7F2B}" destId="{431F0728-0A4C-43E8-A9DB-C11C5D4462E4}" srcOrd="0" destOrd="0" presId="urn:microsoft.com/office/officeart/2018/2/layout/IconVerticalSolidList"/>
    <dgm:cxn modelId="{E127A050-9904-4234-990F-A365DB86407A}" type="presOf" srcId="{FBB09DAD-136E-471D-867B-9D4B5307EB9F}" destId="{26917519-A711-404D-AF8A-C17099B5A034}" srcOrd="0" destOrd="0" presId="urn:microsoft.com/office/officeart/2018/2/layout/IconVerticalSolidList"/>
    <dgm:cxn modelId="{90CB059F-513C-4F8D-B250-CE2941542940}" type="presOf" srcId="{E15EBDF0-1700-4E57-946D-006114A1C916}" destId="{8AAE2705-6CE4-4494-B7CC-30154D72AF98}" srcOrd="0" destOrd="0" presId="urn:microsoft.com/office/officeart/2018/2/layout/IconVerticalSolidList"/>
    <dgm:cxn modelId="{C3CDC2B7-B5C2-4038-8656-A415F76F9858}" srcId="{E15EBDF0-1700-4E57-946D-006114A1C916}" destId="{5962AF6D-A353-400D-9716-65EDF45BDF6E}" srcOrd="0" destOrd="0" parTransId="{1EF0C947-9F3A-4FCC-8CEC-907A2A44A2B1}" sibTransId="{0795D34F-8332-4CD6-B33C-7725C5497BF6}"/>
    <dgm:cxn modelId="{2B6D16B9-134A-4ABD-93C7-AF5EC9B40D6B}" type="presOf" srcId="{B92EE5FD-B75D-4C38-81CF-656223638194}" destId="{2EA2EC0E-DE12-4D6B-879B-3FBC04C6585E}" srcOrd="0" destOrd="0" presId="urn:microsoft.com/office/officeart/2018/2/layout/IconVerticalSolidList"/>
    <dgm:cxn modelId="{4AE7CBEF-7115-4D46-8F31-034BBAC08A54}" type="presOf" srcId="{5962AF6D-A353-400D-9716-65EDF45BDF6E}" destId="{4F268E47-2567-48E1-9483-5DE28B37C5D5}" srcOrd="0" destOrd="0" presId="urn:microsoft.com/office/officeart/2018/2/layout/IconVerticalSolidList"/>
    <dgm:cxn modelId="{668B901E-2186-42B9-81CD-83E8F681B488}" type="presParOf" srcId="{8AAE2705-6CE4-4494-B7CC-30154D72AF98}" destId="{8C4FF56A-6FBB-4E01-95C7-6EF37B13FB46}" srcOrd="0" destOrd="0" presId="urn:microsoft.com/office/officeart/2018/2/layout/IconVerticalSolidList"/>
    <dgm:cxn modelId="{C37AA46E-61CB-4088-ABAF-2D537DB8F4A6}" type="presParOf" srcId="{8C4FF56A-6FBB-4E01-95C7-6EF37B13FB46}" destId="{4457A695-436B-44C6-AAE6-04F5EE6248BA}" srcOrd="0" destOrd="0" presId="urn:microsoft.com/office/officeart/2018/2/layout/IconVerticalSolidList"/>
    <dgm:cxn modelId="{A16FFAA9-6A71-4562-968E-151F8519BC4A}" type="presParOf" srcId="{8C4FF56A-6FBB-4E01-95C7-6EF37B13FB46}" destId="{5681918E-E83F-4289-9E01-833446EB5052}" srcOrd="1" destOrd="0" presId="urn:microsoft.com/office/officeart/2018/2/layout/IconVerticalSolidList"/>
    <dgm:cxn modelId="{1F5F7665-C06D-4B85-A1B8-900F55ADFC3B}" type="presParOf" srcId="{8C4FF56A-6FBB-4E01-95C7-6EF37B13FB46}" destId="{A608D85B-00CE-4D47-BD38-5D67063E32CD}" srcOrd="2" destOrd="0" presId="urn:microsoft.com/office/officeart/2018/2/layout/IconVerticalSolidList"/>
    <dgm:cxn modelId="{3D1521E9-21CA-4713-ACDA-352B48B17741}" type="presParOf" srcId="{8C4FF56A-6FBB-4E01-95C7-6EF37B13FB46}" destId="{4F268E47-2567-48E1-9483-5DE28B37C5D5}" srcOrd="3" destOrd="0" presId="urn:microsoft.com/office/officeart/2018/2/layout/IconVerticalSolidList"/>
    <dgm:cxn modelId="{BEBDEFB6-00FB-47D0-B016-99C6FF3DFBF0}" type="presParOf" srcId="{8AAE2705-6CE4-4494-B7CC-30154D72AF98}" destId="{82A3A111-511F-4B78-8A95-7F32181A22E8}" srcOrd="1" destOrd="0" presId="urn:microsoft.com/office/officeart/2018/2/layout/IconVerticalSolidList"/>
    <dgm:cxn modelId="{578B0142-13AB-41C3-B8E5-9ED1EB621905}" type="presParOf" srcId="{8AAE2705-6CE4-4494-B7CC-30154D72AF98}" destId="{48A5D805-7CCD-4642-B46A-9BA185358260}" srcOrd="2" destOrd="0" presId="urn:microsoft.com/office/officeart/2018/2/layout/IconVerticalSolidList"/>
    <dgm:cxn modelId="{89E7ADE6-E570-426C-BC4B-4E9224FEBAD6}" type="presParOf" srcId="{48A5D805-7CCD-4642-B46A-9BA185358260}" destId="{F535D999-B5F6-4E73-9EC7-228A3A0E5CA8}" srcOrd="0" destOrd="0" presId="urn:microsoft.com/office/officeart/2018/2/layout/IconVerticalSolidList"/>
    <dgm:cxn modelId="{05C1BDF5-1806-48B6-9F9A-9D0F9AF72612}" type="presParOf" srcId="{48A5D805-7CCD-4642-B46A-9BA185358260}" destId="{79B10AB3-BCF9-42DA-8002-1FB5FD668969}" srcOrd="1" destOrd="0" presId="urn:microsoft.com/office/officeart/2018/2/layout/IconVerticalSolidList"/>
    <dgm:cxn modelId="{7E90A5C5-8C6E-4B58-B343-5CDA672D1CDF}" type="presParOf" srcId="{48A5D805-7CCD-4642-B46A-9BA185358260}" destId="{01F284EE-E6AD-4700-8AC6-24C4CC4F399F}" srcOrd="2" destOrd="0" presId="urn:microsoft.com/office/officeart/2018/2/layout/IconVerticalSolidList"/>
    <dgm:cxn modelId="{F87E374A-6E92-43F7-8BB9-78B3E72EAFDA}" type="presParOf" srcId="{48A5D805-7CCD-4642-B46A-9BA185358260}" destId="{431F0728-0A4C-43E8-A9DB-C11C5D4462E4}" srcOrd="3" destOrd="0" presId="urn:microsoft.com/office/officeart/2018/2/layout/IconVerticalSolidList"/>
    <dgm:cxn modelId="{56B814D1-A647-4982-AEFC-6365B01B401E}" type="presParOf" srcId="{8AAE2705-6CE4-4494-B7CC-30154D72AF98}" destId="{B9F29326-90DA-430A-91EB-D693272A1F8A}" srcOrd="3" destOrd="0" presId="urn:microsoft.com/office/officeart/2018/2/layout/IconVerticalSolidList"/>
    <dgm:cxn modelId="{1FAB3F97-6B74-463C-B0B7-791C6FFB0ED7}" type="presParOf" srcId="{8AAE2705-6CE4-4494-B7CC-30154D72AF98}" destId="{7A3E0AB3-230E-452D-80CA-BD137B53D9DF}" srcOrd="4" destOrd="0" presId="urn:microsoft.com/office/officeart/2018/2/layout/IconVerticalSolidList"/>
    <dgm:cxn modelId="{DC355E61-38C2-4060-9C09-7E61E142CA37}" type="presParOf" srcId="{7A3E0AB3-230E-452D-80CA-BD137B53D9DF}" destId="{A8027D78-57F3-4872-9DC6-A0AEA1215E76}" srcOrd="0" destOrd="0" presId="urn:microsoft.com/office/officeart/2018/2/layout/IconVerticalSolidList"/>
    <dgm:cxn modelId="{FCE1F822-D4F3-4333-962F-989D610D527E}" type="presParOf" srcId="{7A3E0AB3-230E-452D-80CA-BD137B53D9DF}" destId="{FB8C79A6-2279-412C-B3FA-E7937AE070C5}" srcOrd="1" destOrd="0" presId="urn:microsoft.com/office/officeart/2018/2/layout/IconVerticalSolidList"/>
    <dgm:cxn modelId="{4879F0F0-A599-47D2-863D-652C788F8936}" type="presParOf" srcId="{7A3E0AB3-230E-452D-80CA-BD137B53D9DF}" destId="{EB29D817-7204-456D-8523-9BBF7821769C}" srcOrd="2" destOrd="0" presId="urn:microsoft.com/office/officeart/2018/2/layout/IconVerticalSolidList"/>
    <dgm:cxn modelId="{5D21DB1A-2B9D-4C67-A922-5F90BD4CCC76}" type="presParOf" srcId="{7A3E0AB3-230E-452D-80CA-BD137B53D9DF}" destId="{2EA2EC0E-DE12-4D6B-879B-3FBC04C6585E}" srcOrd="3" destOrd="0" presId="urn:microsoft.com/office/officeart/2018/2/layout/IconVerticalSolidList"/>
    <dgm:cxn modelId="{909C4BF6-5FFF-4D4B-855C-8DFBA8BACB7F}" type="presParOf" srcId="{8AAE2705-6CE4-4494-B7CC-30154D72AF98}" destId="{F5F08B61-BF2E-499C-8932-7715B068D18D}" srcOrd="5" destOrd="0" presId="urn:microsoft.com/office/officeart/2018/2/layout/IconVerticalSolidList"/>
    <dgm:cxn modelId="{12FC4AB8-4060-4089-B6AF-B27CF15541FF}" type="presParOf" srcId="{8AAE2705-6CE4-4494-B7CC-30154D72AF98}" destId="{FE2871F6-25D9-4E07-BAD4-159459E7DC30}" srcOrd="6" destOrd="0" presId="urn:microsoft.com/office/officeart/2018/2/layout/IconVerticalSolidList"/>
    <dgm:cxn modelId="{D63CDFC6-3425-454E-AD24-7E65EA2B49FD}" type="presParOf" srcId="{FE2871F6-25D9-4E07-BAD4-159459E7DC30}" destId="{CAEB60A0-4ECA-4D4B-8EA9-85EF0DBD0CEF}" srcOrd="0" destOrd="0" presId="urn:microsoft.com/office/officeart/2018/2/layout/IconVerticalSolidList"/>
    <dgm:cxn modelId="{AA0430F8-1EC6-4C0B-8F76-ED40EC6DFB60}" type="presParOf" srcId="{FE2871F6-25D9-4E07-BAD4-159459E7DC30}" destId="{E0AF7646-434E-4445-BE22-C7A5896391CD}" srcOrd="1" destOrd="0" presId="urn:microsoft.com/office/officeart/2018/2/layout/IconVerticalSolidList"/>
    <dgm:cxn modelId="{E21A599C-7EE6-45ED-93C5-E24D7E8FD4DA}" type="presParOf" srcId="{FE2871F6-25D9-4E07-BAD4-159459E7DC30}" destId="{CE4232C0-21F5-4320-AE8F-7FBC18853F3E}" srcOrd="2" destOrd="0" presId="urn:microsoft.com/office/officeart/2018/2/layout/IconVerticalSolidList"/>
    <dgm:cxn modelId="{6F984E1E-D236-4EF7-8E51-F4D0003EEDD7}" type="presParOf" srcId="{FE2871F6-25D9-4E07-BAD4-159459E7DC30}" destId="{26917519-A711-404D-AF8A-C17099B5A03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8E0904-1227-4C3E-8FD3-2402FC93736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E5C1035-812B-43F2-9D40-2C30743FE12F}">
      <dgm:prSet custT="1"/>
      <dgm:spPr/>
      <dgm:t>
        <a:bodyPr/>
        <a:lstStyle/>
        <a:p>
          <a:pPr>
            <a:lnSpc>
              <a:spcPct val="100000"/>
            </a:lnSpc>
          </a:pPr>
          <a:r>
            <a:rPr lang="en-US" sz="2400" b="1"/>
            <a:t>Policy Implications </a:t>
          </a:r>
          <a:endParaRPr lang="en-US" sz="2400"/>
        </a:p>
      </dgm:t>
    </dgm:pt>
    <dgm:pt modelId="{8B9455E6-1F52-4859-9F86-2E5C1907C218}" type="parTrans" cxnId="{1800EE84-92C6-4C62-A72F-3198FAE55DDF}">
      <dgm:prSet/>
      <dgm:spPr/>
      <dgm:t>
        <a:bodyPr/>
        <a:lstStyle/>
        <a:p>
          <a:endParaRPr lang="en-US"/>
        </a:p>
      </dgm:t>
    </dgm:pt>
    <dgm:pt modelId="{D0E8B980-BBC3-4FB2-BA3A-B97CC01A2F2E}" type="sibTrans" cxnId="{1800EE84-92C6-4C62-A72F-3198FAE55DDF}">
      <dgm:prSet/>
      <dgm:spPr/>
      <dgm:t>
        <a:bodyPr/>
        <a:lstStyle/>
        <a:p>
          <a:pPr>
            <a:lnSpc>
              <a:spcPct val="100000"/>
            </a:lnSpc>
          </a:pPr>
          <a:endParaRPr lang="en-US"/>
        </a:p>
      </dgm:t>
    </dgm:pt>
    <dgm:pt modelId="{A233DD23-E9F4-41C7-98BE-BDF6A26A9C02}">
      <dgm:prSet custT="1"/>
      <dgm:spPr/>
      <dgm:t>
        <a:bodyPr/>
        <a:lstStyle/>
        <a:p>
          <a:pPr>
            <a:lnSpc>
              <a:spcPct val="100000"/>
            </a:lnSpc>
          </a:pPr>
          <a:r>
            <a:rPr lang="en-US" sz="1600"/>
            <a:t>Expand Recruitment &amp; Retention in underserved counties through incentives, loan repayment, and rural residency programs. Engage health centers in policy design and implementation to ensure programs meet needs.</a:t>
          </a:r>
        </a:p>
      </dgm:t>
    </dgm:pt>
    <dgm:pt modelId="{32A2A3E0-7AC5-4AA5-BA0D-0776A84A2D8A}" type="parTrans" cxnId="{BDD27654-BA62-4BBB-9F6A-E36BBE070C34}">
      <dgm:prSet/>
      <dgm:spPr/>
      <dgm:t>
        <a:bodyPr/>
        <a:lstStyle/>
        <a:p>
          <a:endParaRPr lang="en-US"/>
        </a:p>
      </dgm:t>
    </dgm:pt>
    <dgm:pt modelId="{D9D27733-F85D-4F10-BB2E-5E5E538727DC}" type="sibTrans" cxnId="{BDD27654-BA62-4BBB-9F6A-E36BBE070C34}">
      <dgm:prSet/>
      <dgm:spPr/>
      <dgm:t>
        <a:bodyPr/>
        <a:lstStyle/>
        <a:p>
          <a:pPr>
            <a:lnSpc>
              <a:spcPct val="100000"/>
            </a:lnSpc>
          </a:pPr>
          <a:endParaRPr lang="en-US"/>
        </a:p>
      </dgm:t>
    </dgm:pt>
    <dgm:pt modelId="{D78B1AFF-75DE-4A17-9D01-B2FDE7C125AE}">
      <dgm:prSet custT="1"/>
      <dgm:spPr/>
      <dgm:t>
        <a:bodyPr/>
        <a:lstStyle/>
        <a:p>
          <a:pPr>
            <a:lnSpc>
              <a:spcPct val="100000"/>
            </a:lnSpc>
          </a:pPr>
          <a:r>
            <a:rPr lang="en-US" sz="1600"/>
            <a:t>Support Tele-dentistry, mobile clinics, and school-based programs encouraging training to reach underserved populations in counties with no dental professionals. </a:t>
          </a:r>
          <a:r>
            <a:rPr lang="en-US" sz="1600" b="0"/>
            <a:t>Support Dental Therapy Legislation. P</a:t>
          </a:r>
          <a:r>
            <a:rPr lang="en-US" sz="1600"/>
            <a:t>romote roles like dental therapists to extend care capacity </a:t>
          </a:r>
        </a:p>
      </dgm:t>
    </dgm:pt>
    <dgm:pt modelId="{4C892C3D-9151-4EBB-A8D2-CCB1D167A90C}" type="parTrans" cxnId="{7C414739-50FC-45EB-9302-F8C7FC9EB542}">
      <dgm:prSet/>
      <dgm:spPr/>
      <dgm:t>
        <a:bodyPr/>
        <a:lstStyle/>
        <a:p>
          <a:endParaRPr lang="en-US"/>
        </a:p>
      </dgm:t>
    </dgm:pt>
    <dgm:pt modelId="{AA0B8EEE-2DFD-4CFD-9B96-D6FEA3E9E580}" type="sibTrans" cxnId="{7C414739-50FC-45EB-9302-F8C7FC9EB542}">
      <dgm:prSet/>
      <dgm:spPr/>
      <dgm:t>
        <a:bodyPr/>
        <a:lstStyle/>
        <a:p>
          <a:pPr>
            <a:lnSpc>
              <a:spcPct val="100000"/>
            </a:lnSpc>
          </a:pPr>
          <a:endParaRPr lang="en-US"/>
        </a:p>
      </dgm:t>
    </dgm:pt>
    <dgm:pt modelId="{EF921BBE-4604-4CB6-B69D-0314A2A78552}">
      <dgm:prSet custT="1"/>
      <dgm:spPr/>
      <dgm:t>
        <a:bodyPr/>
        <a:lstStyle/>
        <a:p>
          <a:pPr>
            <a:lnSpc>
              <a:spcPct val="100000"/>
            </a:lnSpc>
          </a:pPr>
          <a:r>
            <a:rPr lang="en-US" sz="1600"/>
            <a:t>Collaborate with Educational Institutions to align training pipelines with geographic needs. (Ohio’s Primary Care Workforce Initiative) Partner with dental schools and health centers to expose students early to community-based care.</a:t>
          </a:r>
        </a:p>
      </dgm:t>
    </dgm:pt>
    <dgm:pt modelId="{51577113-E270-46C2-9DEE-671C62528444}" type="parTrans" cxnId="{B1C4A02B-3FC7-4CC5-929E-5001BD8234B3}">
      <dgm:prSet/>
      <dgm:spPr/>
      <dgm:t>
        <a:bodyPr/>
        <a:lstStyle/>
        <a:p>
          <a:endParaRPr lang="en-US"/>
        </a:p>
      </dgm:t>
    </dgm:pt>
    <dgm:pt modelId="{D6E1AF8D-40EA-45CE-B14C-24E5B5335EE3}" type="sibTrans" cxnId="{B1C4A02B-3FC7-4CC5-929E-5001BD8234B3}">
      <dgm:prSet/>
      <dgm:spPr/>
      <dgm:t>
        <a:bodyPr/>
        <a:lstStyle/>
        <a:p>
          <a:pPr>
            <a:lnSpc>
              <a:spcPct val="100000"/>
            </a:lnSpc>
          </a:pPr>
          <a:endParaRPr lang="en-US"/>
        </a:p>
      </dgm:t>
    </dgm:pt>
    <dgm:pt modelId="{FEF80A75-817B-4997-A478-8575A7752C6C}">
      <dgm:prSet custT="1"/>
      <dgm:spPr/>
      <dgm:t>
        <a:bodyPr/>
        <a:lstStyle/>
        <a:p>
          <a:pPr>
            <a:lnSpc>
              <a:spcPct val="100000"/>
            </a:lnSpc>
          </a:pPr>
          <a:r>
            <a:rPr lang="en-US" sz="1600"/>
            <a:t>Leverage Federal HPSA Designations to secure funding and prioritize resource allocation. Encourage Medicaid Managed Care Organizations to reinvest profits into dental workforce expansion, (Nebraska’s Project Access).</a:t>
          </a:r>
        </a:p>
      </dgm:t>
    </dgm:pt>
    <dgm:pt modelId="{832F7331-860F-492D-9B94-391DC925E0B6}" type="parTrans" cxnId="{34FEDE40-A878-4EB3-82CB-C5B59F9C5C4C}">
      <dgm:prSet/>
      <dgm:spPr/>
      <dgm:t>
        <a:bodyPr/>
        <a:lstStyle/>
        <a:p>
          <a:endParaRPr lang="en-US"/>
        </a:p>
      </dgm:t>
    </dgm:pt>
    <dgm:pt modelId="{DF24C9B0-5083-460D-9DA5-948AF24070C0}" type="sibTrans" cxnId="{34FEDE40-A878-4EB3-82CB-C5B59F9C5C4C}">
      <dgm:prSet/>
      <dgm:spPr/>
      <dgm:t>
        <a:bodyPr/>
        <a:lstStyle/>
        <a:p>
          <a:endParaRPr lang="en-US"/>
        </a:p>
      </dgm:t>
    </dgm:pt>
    <dgm:pt modelId="{C53EA789-3A39-4261-A7D7-5BA6197DAB36}" type="pres">
      <dgm:prSet presAssocID="{338E0904-1227-4C3E-8FD3-2402FC937364}" presName="root" presStyleCnt="0">
        <dgm:presLayoutVars>
          <dgm:dir/>
          <dgm:resizeHandles val="exact"/>
        </dgm:presLayoutVars>
      </dgm:prSet>
      <dgm:spPr/>
    </dgm:pt>
    <dgm:pt modelId="{D6082C55-F6EF-47DA-8A2A-08FA813B2506}" type="pres">
      <dgm:prSet presAssocID="{BE5C1035-812B-43F2-9D40-2C30743FE12F}" presName="compNode" presStyleCnt="0"/>
      <dgm:spPr/>
    </dgm:pt>
    <dgm:pt modelId="{A11C9E9A-3655-453F-8324-2F3FA2AF4ED0}" type="pres">
      <dgm:prSet presAssocID="{BE5C1035-812B-43F2-9D40-2C30743FE12F}" presName="bgRect" presStyleLbl="bgShp" presStyleIdx="0" presStyleCnt="5"/>
      <dgm:spPr/>
    </dgm:pt>
    <dgm:pt modelId="{84FFC71E-8058-44F0-AF4D-11D5D14B16C2}" type="pres">
      <dgm:prSet presAssocID="{BE5C1035-812B-43F2-9D40-2C30743FE12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A6B12714-50E5-406C-A38A-9007E6923FE3}" type="pres">
      <dgm:prSet presAssocID="{BE5C1035-812B-43F2-9D40-2C30743FE12F}" presName="spaceRect" presStyleCnt="0"/>
      <dgm:spPr/>
    </dgm:pt>
    <dgm:pt modelId="{B199CB87-D4E3-46F5-9F6D-81D29FD17B2E}" type="pres">
      <dgm:prSet presAssocID="{BE5C1035-812B-43F2-9D40-2C30743FE12F}" presName="parTx" presStyleLbl="revTx" presStyleIdx="0" presStyleCnt="5">
        <dgm:presLayoutVars>
          <dgm:chMax val="0"/>
          <dgm:chPref val="0"/>
        </dgm:presLayoutVars>
      </dgm:prSet>
      <dgm:spPr/>
    </dgm:pt>
    <dgm:pt modelId="{F578CF9E-2A4C-4BDC-B403-AB8904AB8B8D}" type="pres">
      <dgm:prSet presAssocID="{D0E8B980-BBC3-4FB2-BA3A-B97CC01A2F2E}" presName="sibTrans" presStyleCnt="0"/>
      <dgm:spPr/>
    </dgm:pt>
    <dgm:pt modelId="{5D081EF2-5660-42F1-BF6A-B4891E4F4CC0}" type="pres">
      <dgm:prSet presAssocID="{A233DD23-E9F4-41C7-98BE-BDF6A26A9C02}" presName="compNode" presStyleCnt="0"/>
      <dgm:spPr/>
    </dgm:pt>
    <dgm:pt modelId="{62894BB2-8F94-43A3-9D63-8B530F579FCA}" type="pres">
      <dgm:prSet presAssocID="{A233DD23-E9F4-41C7-98BE-BDF6A26A9C02}" presName="bgRect" presStyleLbl="bgShp" presStyleIdx="1" presStyleCnt="5"/>
      <dgm:spPr/>
    </dgm:pt>
    <dgm:pt modelId="{C45A319F-8DE5-4E1E-979A-8A19B39901E1}" type="pres">
      <dgm:prSet presAssocID="{A233DD23-E9F4-41C7-98BE-BDF6A26A9C0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DC80A3CE-394B-42E0-BF2E-9A7BA6370230}" type="pres">
      <dgm:prSet presAssocID="{A233DD23-E9F4-41C7-98BE-BDF6A26A9C02}" presName="spaceRect" presStyleCnt="0"/>
      <dgm:spPr/>
    </dgm:pt>
    <dgm:pt modelId="{512997D7-4A08-4E51-BCA9-5F81239151A1}" type="pres">
      <dgm:prSet presAssocID="{A233DD23-E9F4-41C7-98BE-BDF6A26A9C02}" presName="parTx" presStyleLbl="revTx" presStyleIdx="1" presStyleCnt="5">
        <dgm:presLayoutVars>
          <dgm:chMax val="0"/>
          <dgm:chPref val="0"/>
        </dgm:presLayoutVars>
      </dgm:prSet>
      <dgm:spPr/>
    </dgm:pt>
    <dgm:pt modelId="{B8C321A2-26DE-4718-A36D-3D0A5FED7196}" type="pres">
      <dgm:prSet presAssocID="{D9D27733-F85D-4F10-BB2E-5E5E538727DC}" presName="sibTrans" presStyleCnt="0"/>
      <dgm:spPr/>
    </dgm:pt>
    <dgm:pt modelId="{23AC8AB5-EFB1-4A8B-998F-8CFE3B84DB9F}" type="pres">
      <dgm:prSet presAssocID="{D78B1AFF-75DE-4A17-9D01-B2FDE7C125AE}" presName="compNode" presStyleCnt="0"/>
      <dgm:spPr/>
    </dgm:pt>
    <dgm:pt modelId="{B845875C-4BF6-415A-BB42-F5F9A0C4C90E}" type="pres">
      <dgm:prSet presAssocID="{D78B1AFF-75DE-4A17-9D01-B2FDE7C125AE}" presName="bgRect" presStyleLbl="bgShp" presStyleIdx="2" presStyleCnt="5"/>
      <dgm:spPr/>
    </dgm:pt>
    <dgm:pt modelId="{51FB15C2-F90A-481A-B32B-DC5B1A1A9E10}" type="pres">
      <dgm:prSet presAssocID="{D78B1AFF-75DE-4A17-9D01-B2FDE7C125A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th"/>
        </a:ext>
      </dgm:extLst>
    </dgm:pt>
    <dgm:pt modelId="{8A8B0D17-6E11-4649-A1B0-22726338B0B4}" type="pres">
      <dgm:prSet presAssocID="{D78B1AFF-75DE-4A17-9D01-B2FDE7C125AE}" presName="spaceRect" presStyleCnt="0"/>
      <dgm:spPr/>
    </dgm:pt>
    <dgm:pt modelId="{C7092397-42D7-4AB0-BE77-9A15431055FB}" type="pres">
      <dgm:prSet presAssocID="{D78B1AFF-75DE-4A17-9D01-B2FDE7C125AE}" presName="parTx" presStyleLbl="revTx" presStyleIdx="2" presStyleCnt="5">
        <dgm:presLayoutVars>
          <dgm:chMax val="0"/>
          <dgm:chPref val="0"/>
        </dgm:presLayoutVars>
      </dgm:prSet>
      <dgm:spPr/>
    </dgm:pt>
    <dgm:pt modelId="{460513A2-C578-4171-8B2B-E291E4B603CC}" type="pres">
      <dgm:prSet presAssocID="{AA0B8EEE-2DFD-4CFD-9B96-D6FEA3E9E580}" presName="sibTrans" presStyleCnt="0"/>
      <dgm:spPr/>
    </dgm:pt>
    <dgm:pt modelId="{12D31876-3797-4EB9-9CD0-79469C45F977}" type="pres">
      <dgm:prSet presAssocID="{EF921BBE-4604-4CB6-B69D-0314A2A78552}" presName="compNode" presStyleCnt="0"/>
      <dgm:spPr/>
    </dgm:pt>
    <dgm:pt modelId="{F1828C63-8848-4448-8FE1-F3B62ED9F0BE}" type="pres">
      <dgm:prSet presAssocID="{EF921BBE-4604-4CB6-B69D-0314A2A78552}" presName="bgRect" presStyleLbl="bgShp" presStyleIdx="3" presStyleCnt="5"/>
      <dgm:spPr/>
    </dgm:pt>
    <dgm:pt modelId="{FE634C16-A2A0-46D2-BE73-81953350DCE8}" type="pres">
      <dgm:prSet presAssocID="{EF921BBE-4604-4CB6-B69D-0314A2A7855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hoolhouse"/>
        </a:ext>
      </dgm:extLst>
    </dgm:pt>
    <dgm:pt modelId="{2BCC3F6C-58CA-4351-B13D-10BD68DCB1C3}" type="pres">
      <dgm:prSet presAssocID="{EF921BBE-4604-4CB6-B69D-0314A2A78552}" presName="spaceRect" presStyleCnt="0"/>
      <dgm:spPr/>
    </dgm:pt>
    <dgm:pt modelId="{0A573F0F-467B-448A-8B4A-750E78303099}" type="pres">
      <dgm:prSet presAssocID="{EF921BBE-4604-4CB6-B69D-0314A2A78552}" presName="parTx" presStyleLbl="revTx" presStyleIdx="3" presStyleCnt="5">
        <dgm:presLayoutVars>
          <dgm:chMax val="0"/>
          <dgm:chPref val="0"/>
        </dgm:presLayoutVars>
      </dgm:prSet>
      <dgm:spPr/>
    </dgm:pt>
    <dgm:pt modelId="{F6F9FBCE-12B6-4B3C-BCAC-8F241C7273A7}" type="pres">
      <dgm:prSet presAssocID="{D6E1AF8D-40EA-45CE-B14C-24E5B5335EE3}" presName="sibTrans" presStyleCnt="0"/>
      <dgm:spPr/>
    </dgm:pt>
    <dgm:pt modelId="{734D5B9E-F788-4CD2-8EF2-02164898D3C3}" type="pres">
      <dgm:prSet presAssocID="{FEF80A75-817B-4997-A478-8575A7752C6C}" presName="compNode" presStyleCnt="0"/>
      <dgm:spPr/>
    </dgm:pt>
    <dgm:pt modelId="{09C85138-89C1-4AA3-961C-C37118FA2A3D}" type="pres">
      <dgm:prSet presAssocID="{FEF80A75-817B-4997-A478-8575A7752C6C}" presName="bgRect" presStyleLbl="bgShp" presStyleIdx="4" presStyleCnt="5"/>
      <dgm:spPr/>
    </dgm:pt>
    <dgm:pt modelId="{09FE76C2-573E-4960-A1D6-1366FFC9559B}" type="pres">
      <dgm:prSet presAssocID="{FEF80A75-817B-4997-A478-8575A7752C6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3681DFF3-52ED-4489-8A06-9904D7B2E86D}" type="pres">
      <dgm:prSet presAssocID="{FEF80A75-817B-4997-A478-8575A7752C6C}" presName="spaceRect" presStyleCnt="0"/>
      <dgm:spPr/>
    </dgm:pt>
    <dgm:pt modelId="{990401C0-8903-4A1E-956C-BE8FE4BB042A}" type="pres">
      <dgm:prSet presAssocID="{FEF80A75-817B-4997-A478-8575A7752C6C}" presName="parTx" presStyleLbl="revTx" presStyleIdx="4" presStyleCnt="5">
        <dgm:presLayoutVars>
          <dgm:chMax val="0"/>
          <dgm:chPref val="0"/>
        </dgm:presLayoutVars>
      </dgm:prSet>
      <dgm:spPr/>
    </dgm:pt>
  </dgm:ptLst>
  <dgm:cxnLst>
    <dgm:cxn modelId="{7E1C1F07-6ECF-4435-80B8-35784BCDD559}" type="presOf" srcId="{A233DD23-E9F4-41C7-98BE-BDF6A26A9C02}" destId="{512997D7-4A08-4E51-BCA9-5F81239151A1}" srcOrd="0" destOrd="0" presId="urn:microsoft.com/office/officeart/2018/2/layout/IconVerticalSolidList"/>
    <dgm:cxn modelId="{B2CC9F0A-CE24-4FD3-A577-69D6A426F6D7}" type="presOf" srcId="{FEF80A75-817B-4997-A478-8575A7752C6C}" destId="{990401C0-8903-4A1E-956C-BE8FE4BB042A}" srcOrd="0" destOrd="0" presId="urn:microsoft.com/office/officeart/2018/2/layout/IconVerticalSolidList"/>
    <dgm:cxn modelId="{7752CE17-FF67-4779-8C1D-DB367BF7157D}" type="presOf" srcId="{D78B1AFF-75DE-4A17-9D01-B2FDE7C125AE}" destId="{C7092397-42D7-4AB0-BE77-9A15431055FB}" srcOrd="0" destOrd="0" presId="urn:microsoft.com/office/officeart/2018/2/layout/IconVerticalSolidList"/>
    <dgm:cxn modelId="{B1C4A02B-3FC7-4CC5-929E-5001BD8234B3}" srcId="{338E0904-1227-4C3E-8FD3-2402FC937364}" destId="{EF921BBE-4604-4CB6-B69D-0314A2A78552}" srcOrd="3" destOrd="0" parTransId="{51577113-E270-46C2-9DEE-671C62528444}" sibTransId="{D6E1AF8D-40EA-45CE-B14C-24E5B5335EE3}"/>
    <dgm:cxn modelId="{7C414739-50FC-45EB-9302-F8C7FC9EB542}" srcId="{338E0904-1227-4C3E-8FD3-2402FC937364}" destId="{D78B1AFF-75DE-4A17-9D01-B2FDE7C125AE}" srcOrd="2" destOrd="0" parTransId="{4C892C3D-9151-4EBB-A8D2-CCB1D167A90C}" sibTransId="{AA0B8EEE-2DFD-4CFD-9B96-D6FEA3E9E580}"/>
    <dgm:cxn modelId="{34FEDE40-A878-4EB3-82CB-C5B59F9C5C4C}" srcId="{338E0904-1227-4C3E-8FD3-2402FC937364}" destId="{FEF80A75-817B-4997-A478-8575A7752C6C}" srcOrd="4" destOrd="0" parTransId="{832F7331-860F-492D-9B94-391DC925E0B6}" sibTransId="{DF24C9B0-5083-460D-9DA5-948AF24070C0}"/>
    <dgm:cxn modelId="{BDD27654-BA62-4BBB-9F6A-E36BBE070C34}" srcId="{338E0904-1227-4C3E-8FD3-2402FC937364}" destId="{A233DD23-E9F4-41C7-98BE-BDF6A26A9C02}" srcOrd="1" destOrd="0" parTransId="{32A2A3E0-7AC5-4AA5-BA0D-0776A84A2D8A}" sibTransId="{D9D27733-F85D-4F10-BB2E-5E5E538727DC}"/>
    <dgm:cxn modelId="{1800EE84-92C6-4C62-A72F-3198FAE55DDF}" srcId="{338E0904-1227-4C3E-8FD3-2402FC937364}" destId="{BE5C1035-812B-43F2-9D40-2C30743FE12F}" srcOrd="0" destOrd="0" parTransId="{8B9455E6-1F52-4859-9F86-2E5C1907C218}" sibTransId="{D0E8B980-BBC3-4FB2-BA3A-B97CC01A2F2E}"/>
    <dgm:cxn modelId="{D51A78A9-1B56-4FE1-8A72-8AF897C95F92}" type="presOf" srcId="{EF921BBE-4604-4CB6-B69D-0314A2A78552}" destId="{0A573F0F-467B-448A-8B4A-750E78303099}" srcOrd="0" destOrd="0" presId="urn:microsoft.com/office/officeart/2018/2/layout/IconVerticalSolidList"/>
    <dgm:cxn modelId="{481C31B2-F510-47B4-A18A-7FF1110102BD}" type="presOf" srcId="{338E0904-1227-4C3E-8FD3-2402FC937364}" destId="{C53EA789-3A39-4261-A7D7-5BA6197DAB36}" srcOrd="0" destOrd="0" presId="urn:microsoft.com/office/officeart/2018/2/layout/IconVerticalSolidList"/>
    <dgm:cxn modelId="{71F759F8-5850-430C-82A5-9C4FD5383A60}" type="presOf" srcId="{BE5C1035-812B-43F2-9D40-2C30743FE12F}" destId="{B199CB87-D4E3-46F5-9F6D-81D29FD17B2E}" srcOrd="0" destOrd="0" presId="urn:microsoft.com/office/officeart/2018/2/layout/IconVerticalSolidList"/>
    <dgm:cxn modelId="{70601161-30A8-4C6C-AA2F-BAAE3FAB09E4}" type="presParOf" srcId="{C53EA789-3A39-4261-A7D7-5BA6197DAB36}" destId="{D6082C55-F6EF-47DA-8A2A-08FA813B2506}" srcOrd="0" destOrd="0" presId="urn:microsoft.com/office/officeart/2018/2/layout/IconVerticalSolidList"/>
    <dgm:cxn modelId="{FB40A4A5-8130-4241-AC9B-B50B742E9E93}" type="presParOf" srcId="{D6082C55-F6EF-47DA-8A2A-08FA813B2506}" destId="{A11C9E9A-3655-453F-8324-2F3FA2AF4ED0}" srcOrd="0" destOrd="0" presId="urn:microsoft.com/office/officeart/2018/2/layout/IconVerticalSolidList"/>
    <dgm:cxn modelId="{44F84A8E-49AF-4591-87FA-B0B4643D662C}" type="presParOf" srcId="{D6082C55-F6EF-47DA-8A2A-08FA813B2506}" destId="{84FFC71E-8058-44F0-AF4D-11D5D14B16C2}" srcOrd="1" destOrd="0" presId="urn:microsoft.com/office/officeart/2018/2/layout/IconVerticalSolidList"/>
    <dgm:cxn modelId="{CEF3C0BD-2DB3-420A-8F48-D9EBB46B3A2D}" type="presParOf" srcId="{D6082C55-F6EF-47DA-8A2A-08FA813B2506}" destId="{A6B12714-50E5-406C-A38A-9007E6923FE3}" srcOrd="2" destOrd="0" presId="urn:microsoft.com/office/officeart/2018/2/layout/IconVerticalSolidList"/>
    <dgm:cxn modelId="{21F1A078-A06D-4401-9F37-151A8E958B1C}" type="presParOf" srcId="{D6082C55-F6EF-47DA-8A2A-08FA813B2506}" destId="{B199CB87-D4E3-46F5-9F6D-81D29FD17B2E}" srcOrd="3" destOrd="0" presId="urn:microsoft.com/office/officeart/2018/2/layout/IconVerticalSolidList"/>
    <dgm:cxn modelId="{D8CDDB01-3F33-4912-B309-8C38BF439DDD}" type="presParOf" srcId="{C53EA789-3A39-4261-A7D7-5BA6197DAB36}" destId="{F578CF9E-2A4C-4BDC-B403-AB8904AB8B8D}" srcOrd="1" destOrd="0" presId="urn:microsoft.com/office/officeart/2018/2/layout/IconVerticalSolidList"/>
    <dgm:cxn modelId="{706B598A-D88A-4C4A-A9F8-115BFF60C9AE}" type="presParOf" srcId="{C53EA789-3A39-4261-A7D7-5BA6197DAB36}" destId="{5D081EF2-5660-42F1-BF6A-B4891E4F4CC0}" srcOrd="2" destOrd="0" presId="urn:microsoft.com/office/officeart/2018/2/layout/IconVerticalSolidList"/>
    <dgm:cxn modelId="{1340FF12-52F4-4D7A-BC76-05E070961630}" type="presParOf" srcId="{5D081EF2-5660-42F1-BF6A-B4891E4F4CC0}" destId="{62894BB2-8F94-43A3-9D63-8B530F579FCA}" srcOrd="0" destOrd="0" presId="urn:microsoft.com/office/officeart/2018/2/layout/IconVerticalSolidList"/>
    <dgm:cxn modelId="{CD24BF07-AB0D-4954-958E-F25B0BFAA7E4}" type="presParOf" srcId="{5D081EF2-5660-42F1-BF6A-B4891E4F4CC0}" destId="{C45A319F-8DE5-4E1E-979A-8A19B39901E1}" srcOrd="1" destOrd="0" presId="urn:microsoft.com/office/officeart/2018/2/layout/IconVerticalSolidList"/>
    <dgm:cxn modelId="{95C5BDF7-BB0D-40A9-8D71-2B1297F82521}" type="presParOf" srcId="{5D081EF2-5660-42F1-BF6A-B4891E4F4CC0}" destId="{DC80A3CE-394B-42E0-BF2E-9A7BA6370230}" srcOrd="2" destOrd="0" presId="urn:microsoft.com/office/officeart/2018/2/layout/IconVerticalSolidList"/>
    <dgm:cxn modelId="{EE3233CC-9E8A-4D16-9745-72AF2C4C512D}" type="presParOf" srcId="{5D081EF2-5660-42F1-BF6A-B4891E4F4CC0}" destId="{512997D7-4A08-4E51-BCA9-5F81239151A1}" srcOrd="3" destOrd="0" presId="urn:microsoft.com/office/officeart/2018/2/layout/IconVerticalSolidList"/>
    <dgm:cxn modelId="{507402F9-3E66-466C-9628-C2E49520C1C1}" type="presParOf" srcId="{C53EA789-3A39-4261-A7D7-5BA6197DAB36}" destId="{B8C321A2-26DE-4718-A36D-3D0A5FED7196}" srcOrd="3" destOrd="0" presId="urn:microsoft.com/office/officeart/2018/2/layout/IconVerticalSolidList"/>
    <dgm:cxn modelId="{C9789E95-C1F2-4A3B-B656-116FB0829671}" type="presParOf" srcId="{C53EA789-3A39-4261-A7D7-5BA6197DAB36}" destId="{23AC8AB5-EFB1-4A8B-998F-8CFE3B84DB9F}" srcOrd="4" destOrd="0" presId="urn:microsoft.com/office/officeart/2018/2/layout/IconVerticalSolidList"/>
    <dgm:cxn modelId="{59318279-7F6B-497E-AF76-B84102A66A5D}" type="presParOf" srcId="{23AC8AB5-EFB1-4A8B-998F-8CFE3B84DB9F}" destId="{B845875C-4BF6-415A-BB42-F5F9A0C4C90E}" srcOrd="0" destOrd="0" presId="urn:microsoft.com/office/officeart/2018/2/layout/IconVerticalSolidList"/>
    <dgm:cxn modelId="{DF246292-82F3-496E-8A0E-230739ABA383}" type="presParOf" srcId="{23AC8AB5-EFB1-4A8B-998F-8CFE3B84DB9F}" destId="{51FB15C2-F90A-481A-B32B-DC5B1A1A9E10}" srcOrd="1" destOrd="0" presId="urn:microsoft.com/office/officeart/2018/2/layout/IconVerticalSolidList"/>
    <dgm:cxn modelId="{C68CB2CB-2B80-4AF3-A5D1-ABC8DD695EC1}" type="presParOf" srcId="{23AC8AB5-EFB1-4A8B-998F-8CFE3B84DB9F}" destId="{8A8B0D17-6E11-4649-A1B0-22726338B0B4}" srcOrd="2" destOrd="0" presId="urn:microsoft.com/office/officeart/2018/2/layout/IconVerticalSolidList"/>
    <dgm:cxn modelId="{8386A14E-079F-4BE6-9FC5-00E5BF1C6285}" type="presParOf" srcId="{23AC8AB5-EFB1-4A8B-998F-8CFE3B84DB9F}" destId="{C7092397-42D7-4AB0-BE77-9A15431055FB}" srcOrd="3" destOrd="0" presId="urn:microsoft.com/office/officeart/2018/2/layout/IconVerticalSolidList"/>
    <dgm:cxn modelId="{39FBB663-E748-4031-A0A3-1DFF55C8A699}" type="presParOf" srcId="{C53EA789-3A39-4261-A7D7-5BA6197DAB36}" destId="{460513A2-C578-4171-8B2B-E291E4B603CC}" srcOrd="5" destOrd="0" presId="urn:microsoft.com/office/officeart/2018/2/layout/IconVerticalSolidList"/>
    <dgm:cxn modelId="{E90BF139-4D28-4330-BBB9-59E6F91BAE60}" type="presParOf" srcId="{C53EA789-3A39-4261-A7D7-5BA6197DAB36}" destId="{12D31876-3797-4EB9-9CD0-79469C45F977}" srcOrd="6" destOrd="0" presId="urn:microsoft.com/office/officeart/2018/2/layout/IconVerticalSolidList"/>
    <dgm:cxn modelId="{80D3988E-9DEC-474C-B592-E18E734DF9AC}" type="presParOf" srcId="{12D31876-3797-4EB9-9CD0-79469C45F977}" destId="{F1828C63-8848-4448-8FE1-F3B62ED9F0BE}" srcOrd="0" destOrd="0" presId="urn:microsoft.com/office/officeart/2018/2/layout/IconVerticalSolidList"/>
    <dgm:cxn modelId="{3F356C40-A6E0-4F7F-BA66-00DD4650EAF1}" type="presParOf" srcId="{12D31876-3797-4EB9-9CD0-79469C45F977}" destId="{FE634C16-A2A0-46D2-BE73-81953350DCE8}" srcOrd="1" destOrd="0" presId="urn:microsoft.com/office/officeart/2018/2/layout/IconVerticalSolidList"/>
    <dgm:cxn modelId="{C8C83EBF-D9E8-4CB3-833A-2D2E09133C5B}" type="presParOf" srcId="{12D31876-3797-4EB9-9CD0-79469C45F977}" destId="{2BCC3F6C-58CA-4351-B13D-10BD68DCB1C3}" srcOrd="2" destOrd="0" presId="urn:microsoft.com/office/officeart/2018/2/layout/IconVerticalSolidList"/>
    <dgm:cxn modelId="{42FABDF5-FDA4-40DA-9F1B-607835031E27}" type="presParOf" srcId="{12D31876-3797-4EB9-9CD0-79469C45F977}" destId="{0A573F0F-467B-448A-8B4A-750E78303099}" srcOrd="3" destOrd="0" presId="urn:microsoft.com/office/officeart/2018/2/layout/IconVerticalSolidList"/>
    <dgm:cxn modelId="{5AF4FE6C-D304-4145-A847-2E1B8ADA0AC8}" type="presParOf" srcId="{C53EA789-3A39-4261-A7D7-5BA6197DAB36}" destId="{F6F9FBCE-12B6-4B3C-BCAC-8F241C7273A7}" srcOrd="7" destOrd="0" presId="urn:microsoft.com/office/officeart/2018/2/layout/IconVerticalSolidList"/>
    <dgm:cxn modelId="{A4B0C098-0C5D-4E0F-86E7-CFDD590EE3BC}" type="presParOf" srcId="{C53EA789-3A39-4261-A7D7-5BA6197DAB36}" destId="{734D5B9E-F788-4CD2-8EF2-02164898D3C3}" srcOrd="8" destOrd="0" presId="urn:microsoft.com/office/officeart/2018/2/layout/IconVerticalSolidList"/>
    <dgm:cxn modelId="{AB4415D1-6614-4263-B470-05D5F34F257A}" type="presParOf" srcId="{734D5B9E-F788-4CD2-8EF2-02164898D3C3}" destId="{09C85138-89C1-4AA3-961C-C37118FA2A3D}" srcOrd="0" destOrd="0" presId="urn:microsoft.com/office/officeart/2018/2/layout/IconVerticalSolidList"/>
    <dgm:cxn modelId="{72531574-A74D-496E-A428-9A921A4D9080}" type="presParOf" srcId="{734D5B9E-F788-4CD2-8EF2-02164898D3C3}" destId="{09FE76C2-573E-4960-A1D6-1366FFC9559B}" srcOrd="1" destOrd="0" presId="urn:microsoft.com/office/officeart/2018/2/layout/IconVerticalSolidList"/>
    <dgm:cxn modelId="{3CD69858-62F4-4034-8415-0E9F5AF6C4C0}" type="presParOf" srcId="{734D5B9E-F788-4CD2-8EF2-02164898D3C3}" destId="{3681DFF3-52ED-4489-8A06-9904D7B2E86D}" srcOrd="2" destOrd="0" presId="urn:microsoft.com/office/officeart/2018/2/layout/IconVerticalSolidList"/>
    <dgm:cxn modelId="{FDDA2BF7-A03B-4560-9293-F01BF9E74A16}" type="presParOf" srcId="{734D5B9E-F788-4CD2-8EF2-02164898D3C3}" destId="{990401C0-8903-4A1E-956C-BE8FE4BB042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6DF609-EF86-486A-BB1A-9E738FA194EE}" type="doc">
      <dgm:prSet loTypeId="urn:microsoft.com/office/officeart/2005/8/layout/list1" loCatId="list" qsTypeId="urn:microsoft.com/office/officeart/2005/8/quickstyle/simple5" qsCatId="simple" csTypeId="urn:microsoft.com/office/officeart/2005/8/colors/accent4_2" csCatId="accent4" phldr="1"/>
      <dgm:spPr/>
      <dgm:t>
        <a:bodyPr/>
        <a:lstStyle/>
        <a:p>
          <a:endParaRPr lang="en-US"/>
        </a:p>
      </dgm:t>
    </dgm:pt>
    <dgm:pt modelId="{EB046EF8-8D75-4679-B556-3D8BE088A65D}">
      <dgm:prSet custT="1"/>
      <dgm:spPr/>
      <dgm:t>
        <a:bodyPr/>
        <a:lstStyle/>
        <a:p>
          <a:pPr>
            <a:defRPr b="1"/>
          </a:pPr>
          <a:r>
            <a:rPr lang="en-US" sz="2400" b="1"/>
            <a:t>Workforce annual reporting on: </a:t>
          </a:r>
          <a:endParaRPr lang="en-US" sz="2400"/>
        </a:p>
      </dgm:t>
    </dgm:pt>
    <dgm:pt modelId="{9F53BC39-1A7B-41DC-A814-7600D6EAE237}" type="parTrans" cxnId="{BB5DA2D9-E2BD-4DEE-BCA1-F3D713DFD3E6}">
      <dgm:prSet/>
      <dgm:spPr/>
      <dgm:t>
        <a:bodyPr/>
        <a:lstStyle/>
        <a:p>
          <a:pPr algn="l"/>
          <a:endParaRPr lang="en-US" sz="2000"/>
        </a:p>
      </dgm:t>
    </dgm:pt>
    <dgm:pt modelId="{42A14B19-4200-4528-9A1D-2AFEE89D8F09}" type="sibTrans" cxnId="{BB5DA2D9-E2BD-4DEE-BCA1-F3D713DFD3E6}">
      <dgm:prSet/>
      <dgm:spPr/>
      <dgm:t>
        <a:bodyPr/>
        <a:lstStyle/>
        <a:p>
          <a:endParaRPr lang="en-US"/>
        </a:p>
      </dgm:t>
    </dgm:pt>
    <dgm:pt modelId="{964BF58C-5FB8-4944-B940-93CDBBB2191E}">
      <dgm:prSet custT="1"/>
      <dgm:spPr/>
      <dgm:t>
        <a:bodyPr/>
        <a:lstStyle/>
        <a:p>
          <a:r>
            <a:rPr lang="en-US" sz="2000" b="0" i="0" baseline="0"/>
            <a:t>Demographic characteristics </a:t>
          </a:r>
          <a:endParaRPr lang="en-US" sz="2000"/>
        </a:p>
      </dgm:t>
    </dgm:pt>
    <dgm:pt modelId="{F016CB79-8C2F-4628-88EA-29703FC53CEF}" type="parTrans" cxnId="{E03B4EF2-2D70-4D0D-9669-2F69B3CB4E0B}">
      <dgm:prSet/>
      <dgm:spPr/>
      <dgm:t>
        <a:bodyPr/>
        <a:lstStyle/>
        <a:p>
          <a:pPr algn="l"/>
          <a:endParaRPr lang="en-US" sz="2000"/>
        </a:p>
      </dgm:t>
    </dgm:pt>
    <dgm:pt modelId="{2706B084-22C1-4C96-B948-08AD5097573C}" type="sibTrans" cxnId="{E03B4EF2-2D70-4D0D-9669-2F69B3CB4E0B}">
      <dgm:prSet/>
      <dgm:spPr/>
      <dgm:t>
        <a:bodyPr/>
        <a:lstStyle/>
        <a:p>
          <a:endParaRPr lang="en-US"/>
        </a:p>
      </dgm:t>
    </dgm:pt>
    <dgm:pt modelId="{C37C76A3-56D7-4E76-8BA9-015EA4825616}">
      <dgm:prSet custT="1"/>
      <dgm:spPr/>
      <dgm:t>
        <a:bodyPr/>
        <a:lstStyle/>
        <a:p>
          <a:r>
            <a:rPr lang="en-US" sz="2000" b="0" i="0" baseline="0"/>
            <a:t>Education and training </a:t>
          </a:r>
          <a:endParaRPr lang="en-US" sz="2000"/>
        </a:p>
      </dgm:t>
    </dgm:pt>
    <dgm:pt modelId="{363A9036-AA53-453E-976A-3A6FF77DBF38}" type="parTrans" cxnId="{C747D0C6-C1B9-475C-B35B-AB842386579C}">
      <dgm:prSet/>
      <dgm:spPr/>
      <dgm:t>
        <a:bodyPr/>
        <a:lstStyle/>
        <a:p>
          <a:pPr algn="l"/>
          <a:endParaRPr lang="en-US" sz="2000"/>
        </a:p>
      </dgm:t>
    </dgm:pt>
    <dgm:pt modelId="{F80F517D-E1D7-4445-9F96-8E6BA414C20C}" type="sibTrans" cxnId="{C747D0C6-C1B9-475C-B35B-AB842386579C}">
      <dgm:prSet/>
      <dgm:spPr/>
      <dgm:t>
        <a:bodyPr/>
        <a:lstStyle/>
        <a:p>
          <a:endParaRPr lang="en-US"/>
        </a:p>
      </dgm:t>
    </dgm:pt>
    <dgm:pt modelId="{82C5A0BB-C77F-46DA-8766-AF9940175089}">
      <dgm:prSet custT="1"/>
      <dgm:spPr/>
      <dgm:t>
        <a:bodyPr/>
        <a:lstStyle/>
        <a:p>
          <a:r>
            <a:rPr lang="en-US" sz="2000" b="0" i="0" baseline="0"/>
            <a:t>Employment characteristics</a:t>
          </a:r>
          <a:endParaRPr lang="en-US" sz="2000"/>
        </a:p>
      </dgm:t>
    </dgm:pt>
    <dgm:pt modelId="{2DA60FFD-5AC5-47A4-B918-CBE403B0E7C0}" type="parTrans" cxnId="{24B7EEBC-0EB9-4B0A-847A-AB04695BF00E}">
      <dgm:prSet/>
      <dgm:spPr/>
      <dgm:t>
        <a:bodyPr/>
        <a:lstStyle/>
        <a:p>
          <a:pPr algn="l"/>
          <a:endParaRPr lang="en-US" sz="2000"/>
        </a:p>
      </dgm:t>
    </dgm:pt>
    <dgm:pt modelId="{2943B699-0762-480B-B983-9B84FEE83F13}" type="sibTrans" cxnId="{24B7EEBC-0EB9-4B0A-847A-AB04695BF00E}">
      <dgm:prSet/>
      <dgm:spPr/>
      <dgm:t>
        <a:bodyPr/>
        <a:lstStyle/>
        <a:p>
          <a:endParaRPr lang="en-US"/>
        </a:p>
      </dgm:t>
    </dgm:pt>
    <dgm:pt modelId="{F459AD1B-DDB7-442C-91BA-F3D247703F5A}">
      <dgm:prSet custT="1"/>
      <dgm:spPr/>
      <dgm:t>
        <a:bodyPr/>
        <a:lstStyle/>
        <a:p>
          <a:r>
            <a:rPr lang="en-US" sz="2000"/>
            <a:t>Workforce distribution and access</a:t>
          </a:r>
          <a:r>
            <a:rPr lang="en-US" sz="2000" b="0" i="0" baseline="0"/>
            <a:t> </a:t>
          </a:r>
          <a:endParaRPr lang="en-US" sz="2000"/>
        </a:p>
      </dgm:t>
    </dgm:pt>
    <dgm:pt modelId="{E0E941AF-9894-4E69-AFC1-BCE23E47717F}" type="parTrans" cxnId="{3E438524-9629-4899-A7BC-2E0094DB537F}">
      <dgm:prSet/>
      <dgm:spPr/>
      <dgm:t>
        <a:bodyPr/>
        <a:lstStyle/>
        <a:p>
          <a:pPr algn="l"/>
          <a:endParaRPr lang="en-US" sz="2000"/>
        </a:p>
      </dgm:t>
    </dgm:pt>
    <dgm:pt modelId="{1ADDF523-257B-4A7F-90BD-6476A7B38C9E}" type="sibTrans" cxnId="{3E438524-9629-4899-A7BC-2E0094DB537F}">
      <dgm:prSet/>
      <dgm:spPr/>
      <dgm:t>
        <a:bodyPr/>
        <a:lstStyle/>
        <a:p>
          <a:endParaRPr lang="en-US"/>
        </a:p>
      </dgm:t>
    </dgm:pt>
    <dgm:pt modelId="{09A5B890-F189-498F-921B-591C9C8F7989}">
      <dgm:prSet custT="1"/>
      <dgm:spPr/>
      <dgm:t>
        <a:bodyPr/>
        <a:lstStyle/>
        <a:p>
          <a:pPr>
            <a:defRPr b="1"/>
          </a:pPr>
          <a:r>
            <a:rPr lang="en-US" sz="2400" b="1"/>
            <a:t>Informing</a:t>
          </a:r>
          <a:r>
            <a:rPr lang="en-US" sz="2400" b="1" i="0" baseline="0"/>
            <a:t> policymakers on:</a:t>
          </a:r>
          <a:endParaRPr lang="en-US" sz="2400"/>
        </a:p>
      </dgm:t>
    </dgm:pt>
    <dgm:pt modelId="{44FD0837-A492-434A-B1B0-DEC8B3529066}" type="parTrans" cxnId="{97AB89A3-9D31-4A13-A501-7C4CC12D9171}">
      <dgm:prSet/>
      <dgm:spPr/>
      <dgm:t>
        <a:bodyPr/>
        <a:lstStyle/>
        <a:p>
          <a:pPr algn="l"/>
          <a:endParaRPr lang="en-US" sz="2000"/>
        </a:p>
      </dgm:t>
    </dgm:pt>
    <dgm:pt modelId="{48F15129-D617-48B4-91C2-08B9FA10769F}" type="sibTrans" cxnId="{97AB89A3-9D31-4A13-A501-7C4CC12D9171}">
      <dgm:prSet/>
      <dgm:spPr/>
      <dgm:t>
        <a:bodyPr/>
        <a:lstStyle/>
        <a:p>
          <a:endParaRPr lang="en-US"/>
        </a:p>
      </dgm:t>
    </dgm:pt>
    <dgm:pt modelId="{2287B49B-6EDD-4840-B99D-EF2014B52B8D}">
      <dgm:prSet custT="1"/>
      <dgm:spPr/>
      <dgm:t>
        <a:bodyPr/>
        <a:lstStyle/>
        <a:p>
          <a:r>
            <a:rPr lang="en-US" sz="2000" b="0" i="0" baseline="0"/>
            <a:t>Workforce </a:t>
          </a:r>
          <a:r>
            <a:rPr lang="en-US" sz="2000"/>
            <a:t>development</a:t>
          </a:r>
        </a:p>
      </dgm:t>
    </dgm:pt>
    <dgm:pt modelId="{2E626A87-43FE-4525-869D-27B7E0A439D7}" type="parTrans" cxnId="{04105660-AD2C-413A-BEFB-A536CCEEEE7A}">
      <dgm:prSet/>
      <dgm:spPr/>
      <dgm:t>
        <a:bodyPr/>
        <a:lstStyle/>
        <a:p>
          <a:pPr algn="l"/>
          <a:endParaRPr lang="en-US" sz="2000"/>
        </a:p>
      </dgm:t>
    </dgm:pt>
    <dgm:pt modelId="{DD1995CE-F934-4F60-BFE6-C145815B86AD}" type="sibTrans" cxnId="{04105660-AD2C-413A-BEFB-A536CCEEEE7A}">
      <dgm:prSet/>
      <dgm:spPr/>
      <dgm:t>
        <a:bodyPr/>
        <a:lstStyle/>
        <a:p>
          <a:endParaRPr lang="en-US"/>
        </a:p>
      </dgm:t>
    </dgm:pt>
    <dgm:pt modelId="{1ADAE9D2-2D14-4012-A895-E50BF2E144C3}">
      <dgm:prSet custT="1"/>
      <dgm:spPr/>
      <dgm:t>
        <a:bodyPr/>
        <a:lstStyle/>
        <a:p>
          <a:r>
            <a:rPr lang="en-US" sz="2000"/>
            <a:t>Training and education</a:t>
          </a:r>
          <a:r>
            <a:rPr lang="en-US" sz="2000" b="0" i="0" baseline="0"/>
            <a:t> </a:t>
          </a:r>
          <a:r>
            <a:rPr lang="en-US" sz="2000"/>
            <a:t>programs</a:t>
          </a:r>
          <a:r>
            <a:rPr lang="en-US" sz="2000" b="0" i="0" baseline="0"/>
            <a:t> </a:t>
          </a:r>
          <a:endParaRPr lang="en-US" sz="2000"/>
        </a:p>
      </dgm:t>
    </dgm:pt>
    <dgm:pt modelId="{463BC9AF-CCD2-450D-81E1-892BC7247A88}" type="parTrans" cxnId="{1A8FFA30-12BF-4862-B09D-5185BBEE268C}">
      <dgm:prSet/>
      <dgm:spPr/>
      <dgm:t>
        <a:bodyPr/>
        <a:lstStyle/>
        <a:p>
          <a:pPr algn="l"/>
          <a:endParaRPr lang="en-US" sz="2000"/>
        </a:p>
      </dgm:t>
    </dgm:pt>
    <dgm:pt modelId="{F2896806-381A-4A2D-A1DF-DB32C1AF20E4}" type="sibTrans" cxnId="{1A8FFA30-12BF-4862-B09D-5185BBEE268C}">
      <dgm:prSet/>
      <dgm:spPr/>
      <dgm:t>
        <a:bodyPr/>
        <a:lstStyle/>
        <a:p>
          <a:endParaRPr lang="en-US"/>
        </a:p>
      </dgm:t>
    </dgm:pt>
    <dgm:pt modelId="{C76CA42D-6C74-4B20-94A0-63BFF3219264}">
      <dgm:prSet custT="1"/>
      <dgm:spPr/>
      <dgm:t>
        <a:bodyPr/>
        <a:lstStyle/>
        <a:p>
          <a:r>
            <a:rPr lang="en-US" sz="2000" b="0" i="0" baseline="0"/>
            <a:t>Addressing access (</a:t>
          </a:r>
          <a:r>
            <a:rPr lang="en-US" sz="2000"/>
            <a:t>HPSAs)</a:t>
          </a:r>
        </a:p>
      </dgm:t>
    </dgm:pt>
    <dgm:pt modelId="{FB393791-9790-4777-BD67-ED02DD6E1466}" type="parTrans" cxnId="{F203D0B3-5B7E-4CC8-818E-513A0269FE8B}">
      <dgm:prSet/>
      <dgm:spPr/>
      <dgm:t>
        <a:bodyPr/>
        <a:lstStyle/>
        <a:p>
          <a:pPr algn="l"/>
          <a:endParaRPr lang="en-US" sz="2000"/>
        </a:p>
      </dgm:t>
    </dgm:pt>
    <dgm:pt modelId="{845D352C-DA2D-4EF9-8BC0-626982BBA368}" type="sibTrans" cxnId="{F203D0B3-5B7E-4CC8-818E-513A0269FE8B}">
      <dgm:prSet/>
      <dgm:spPr/>
      <dgm:t>
        <a:bodyPr/>
        <a:lstStyle/>
        <a:p>
          <a:endParaRPr lang="en-US"/>
        </a:p>
      </dgm:t>
    </dgm:pt>
    <dgm:pt modelId="{9BED334B-AF3C-4E99-960C-334D0F3FD4DA}">
      <dgm:prSet custT="1"/>
      <dgm:spPr/>
      <dgm:t>
        <a:bodyPr/>
        <a:lstStyle/>
        <a:p>
          <a:r>
            <a:rPr lang="en-US" sz="2000" b="0" i="0" baseline="0"/>
            <a:t>Recruitment </a:t>
          </a:r>
          <a:r>
            <a:rPr lang="en-US" sz="2000"/>
            <a:t>and retention</a:t>
          </a:r>
          <a:r>
            <a:rPr lang="en-US" sz="2000" b="0" i="0" baseline="0"/>
            <a:t> </a:t>
          </a:r>
          <a:r>
            <a:rPr lang="en-US" sz="2000"/>
            <a:t>efforts</a:t>
          </a:r>
        </a:p>
      </dgm:t>
    </dgm:pt>
    <dgm:pt modelId="{EDFEB2AF-01DA-46D9-8531-1776A9BA2EF6}" type="parTrans" cxnId="{2582E4DF-DAFB-4DE3-93CC-F57A93BA7494}">
      <dgm:prSet/>
      <dgm:spPr/>
      <dgm:t>
        <a:bodyPr/>
        <a:lstStyle/>
        <a:p>
          <a:pPr algn="l"/>
          <a:endParaRPr lang="en-US" sz="2000"/>
        </a:p>
      </dgm:t>
    </dgm:pt>
    <dgm:pt modelId="{52D11914-6891-4959-8E24-9B838D226C16}" type="sibTrans" cxnId="{2582E4DF-DAFB-4DE3-93CC-F57A93BA7494}">
      <dgm:prSet/>
      <dgm:spPr/>
      <dgm:t>
        <a:bodyPr/>
        <a:lstStyle/>
        <a:p>
          <a:endParaRPr lang="en-US"/>
        </a:p>
      </dgm:t>
    </dgm:pt>
    <dgm:pt modelId="{2AB386EF-AE10-45ED-A1FC-535B763400F9}">
      <dgm:prSet custT="1"/>
      <dgm:spPr/>
      <dgm:t>
        <a:bodyPr/>
        <a:lstStyle/>
        <a:p>
          <a:r>
            <a:rPr lang="en-US" sz="2000"/>
            <a:t>Ensuring workforce sustainability</a:t>
          </a:r>
        </a:p>
      </dgm:t>
    </dgm:pt>
    <dgm:pt modelId="{F8719A23-B5D2-4651-ACA7-4DA1C98D7B5D}" type="parTrans" cxnId="{FAA6010B-4774-4160-A515-9E67CEC64023}">
      <dgm:prSet/>
      <dgm:spPr/>
      <dgm:t>
        <a:bodyPr/>
        <a:lstStyle/>
        <a:p>
          <a:pPr algn="l"/>
          <a:endParaRPr lang="en-US" sz="2000"/>
        </a:p>
      </dgm:t>
    </dgm:pt>
    <dgm:pt modelId="{A98BFCD0-9A89-46E0-9A01-AF18F0DBCC67}" type="sibTrans" cxnId="{FAA6010B-4774-4160-A515-9E67CEC64023}">
      <dgm:prSet/>
      <dgm:spPr/>
      <dgm:t>
        <a:bodyPr/>
        <a:lstStyle/>
        <a:p>
          <a:endParaRPr lang="en-US"/>
        </a:p>
      </dgm:t>
    </dgm:pt>
    <dgm:pt modelId="{5AAC107C-57AE-4003-9CE1-7992C2BD57EF}" type="pres">
      <dgm:prSet presAssocID="{A36DF609-EF86-486A-BB1A-9E738FA194EE}" presName="linear" presStyleCnt="0">
        <dgm:presLayoutVars>
          <dgm:dir/>
          <dgm:animLvl val="lvl"/>
          <dgm:resizeHandles val="exact"/>
        </dgm:presLayoutVars>
      </dgm:prSet>
      <dgm:spPr/>
    </dgm:pt>
    <dgm:pt modelId="{4BAF8D0B-5F7E-4CAA-8D17-A54777603819}" type="pres">
      <dgm:prSet presAssocID="{EB046EF8-8D75-4679-B556-3D8BE088A65D}" presName="parentLin" presStyleCnt="0"/>
      <dgm:spPr/>
    </dgm:pt>
    <dgm:pt modelId="{C34F3DE1-169D-4528-AC9F-9AC2E72162A3}" type="pres">
      <dgm:prSet presAssocID="{EB046EF8-8D75-4679-B556-3D8BE088A65D}" presName="parentLeftMargin" presStyleLbl="node1" presStyleIdx="0" presStyleCnt="2"/>
      <dgm:spPr/>
    </dgm:pt>
    <dgm:pt modelId="{8F45AAA8-B74C-4318-8F8A-4884A1D8DCE6}" type="pres">
      <dgm:prSet presAssocID="{EB046EF8-8D75-4679-B556-3D8BE088A65D}" presName="parentText" presStyleLbl="node1" presStyleIdx="0" presStyleCnt="2">
        <dgm:presLayoutVars>
          <dgm:chMax val="0"/>
          <dgm:bulletEnabled val="1"/>
        </dgm:presLayoutVars>
      </dgm:prSet>
      <dgm:spPr/>
    </dgm:pt>
    <dgm:pt modelId="{FAD77620-8371-4B68-A071-32AF2C2EB9F9}" type="pres">
      <dgm:prSet presAssocID="{EB046EF8-8D75-4679-B556-3D8BE088A65D}" presName="negativeSpace" presStyleCnt="0"/>
      <dgm:spPr/>
    </dgm:pt>
    <dgm:pt modelId="{6315C995-1BC7-49DA-899C-198857682196}" type="pres">
      <dgm:prSet presAssocID="{EB046EF8-8D75-4679-B556-3D8BE088A65D}" presName="childText" presStyleLbl="conFgAcc1" presStyleIdx="0" presStyleCnt="2">
        <dgm:presLayoutVars>
          <dgm:bulletEnabled val="1"/>
        </dgm:presLayoutVars>
      </dgm:prSet>
      <dgm:spPr/>
    </dgm:pt>
    <dgm:pt modelId="{FFD020A2-A96D-4B88-800A-CDEB1623B0BC}" type="pres">
      <dgm:prSet presAssocID="{42A14B19-4200-4528-9A1D-2AFEE89D8F09}" presName="spaceBetweenRectangles" presStyleCnt="0"/>
      <dgm:spPr/>
    </dgm:pt>
    <dgm:pt modelId="{8347ECAD-7B50-4CD1-B359-03062AC07712}" type="pres">
      <dgm:prSet presAssocID="{09A5B890-F189-498F-921B-591C9C8F7989}" presName="parentLin" presStyleCnt="0"/>
      <dgm:spPr/>
    </dgm:pt>
    <dgm:pt modelId="{148F50C1-5673-4C56-AACF-AD95B79B3816}" type="pres">
      <dgm:prSet presAssocID="{09A5B890-F189-498F-921B-591C9C8F7989}" presName="parentLeftMargin" presStyleLbl="node1" presStyleIdx="0" presStyleCnt="2"/>
      <dgm:spPr/>
    </dgm:pt>
    <dgm:pt modelId="{DE0ACB92-2184-41AD-8201-4FC8863BEFAC}" type="pres">
      <dgm:prSet presAssocID="{09A5B890-F189-498F-921B-591C9C8F7989}" presName="parentText" presStyleLbl="node1" presStyleIdx="1" presStyleCnt="2">
        <dgm:presLayoutVars>
          <dgm:chMax val="0"/>
          <dgm:bulletEnabled val="1"/>
        </dgm:presLayoutVars>
      </dgm:prSet>
      <dgm:spPr/>
    </dgm:pt>
    <dgm:pt modelId="{B7CA5EBF-6A7F-4460-909E-1F6C9BD080F2}" type="pres">
      <dgm:prSet presAssocID="{09A5B890-F189-498F-921B-591C9C8F7989}" presName="negativeSpace" presStyleCnt="0"/>
      <dgm:spPr/>
    </dgm:pt>
    <dgm:pt modelId="{829239B7-D4F5-43BA-AC55-E4C6ADEB80A2}" type="pres">
      <dgm:prSet presAssocID="{09A5B890-F189-498F-921B-591C9C8F7989}" presName="childText" presStyleLbl="conFgAcc1" presStyleIdx="1" presStyleCnt="2">
        <dgm:presLayoutVars>
          <dgm:bulletEnabled val="1"/>
        </dgm:presLayoutVars>
      </dgm:prSet>
      <dgm:spPr/>
    </dgm:pt>
  </dgm:ptLst>
  <dgm:cxnLst>
    <dgm:cxn modelId="{FAA6010B-4774-4160-A515-9E67CEC64023}" srcId="{09A5B890-F189-498F-921B-591C9C8F7989}" destId="{2AB386EF-AE10-45ED-A1FC-535B763400F9}" srcOrd="4" destOrd="0" parTransId="{F8719A23-B5D2-4651-ACA7-4DA1C98D7B5D}" sibTransId="{A98BFCD0-9A89-46E0-9A01-AF18F0DBCC67}"/>
    <dgm:cxn modelId="{3E438524-9629-4899-A7BC-2E0094DB537F}" srcId="{EB046EF8-8D75-4679-B556-3D8BE088A65D}" destId="{F459AD1B-DDB7-442C-91BA-F3D247703F5A}" srcOrd="3" destOrd="0" parTransId="{E0E941AF-9894-4E69-AFC1-BCE23E47717F}" sibTransId="{1ADDF523-257B-4A7F-90BD-6476A7B38C9E}"/>
    <dgm:cxn modelId="{7491D726-1452-4B86-9C55-E2BE602EA0CA}" type="presOf" srcId="{2AB386EF-AE10-45ED-A1FC-535B763400F9}" destId="{829239B7-D4F5-43BA-AC55-E4C6ADEB80A2}" srcOrd="0" destOrd="4" presId="urn:microsoft.com/office/officeart/2005/8/layout/list1"/>
    <dgm:cxn modelId="{37E57527-16D1-4107-AE59-F9540B45102F}" type="presOf" srcId="{82C5A0BB-C77F-46DA-8766-AF9940175089}" destId="{6315C995-1BC7-49DA-899C-198857682196}" srcOrd="0" destOrd="2" presId="urn:microsoft.com/office/officeart/2005/8/layout/list1"/>
    <dgm:cxn modelId="{1A8FFA30-12BF-4862-B09D-5185BBEE268C}" srcId="{09A5B890-F189-498F-921B-591C9C8F7989}" destId="{1ADAE9D2-2D14-4012-A895-E50BF2E144C3}" srcOrd="1" destOrd="0" parTransId="{463BC9AF-CCD2-450D-81E1-892BC7247A88}" sibTransId="{F2896806-381A-4A2D-A1DF-DB32C1AF20E4}"/>
    <dgm:cxn modelId="{52357D34-A4ED-4FEA-9A47-AD46FBF89977}" type="presOf" srcId="{9BED334B-AF3C-4E99-960C-334D0F3FD4DA}" destId="{829239B7-D4F5-43BA-AC55-E4C6ADEB80A2}" srcOrd="0" destOrd="3" presId="urn:microsoft.com/office/officeart/2005/8/layout/list1"/>
    <dgm:cxn modelId="{04105660-AD2C-413A-BEFB-A536CCEEEE7A}" srcId="{09A5B890-F189-498F-921B-591C9C8F7989}" destId="{2287B49B-6EDD-4840-B99D-EF2014B52B8D}" srcOrd="0" destOrd="0" parTransId="{2E626A87-43FE-4525-869D-27B7E0A439D7}" sibTransId="{DD1995CE-F934-4F60-BFE6-C145815B86AD}"/>
    <dgm:cxn modelId="{A5128263-56F8-4518-ADEA-F0D0D9E136F1}" type="presOf" srcId="{09A5B890-F189-498F-921B-591C9C8F7989}" destId="{DE0ACB92-2184-41AD-8201-4FC8863BEFAC}" srcOrd="1" destOrd="0" presId="urn:microsoft.com/office/officeart/2005/8/layout/list1"/>
    <dgm:cxn modelId="{EEC9FD64-F2E4-4F89-9C08-074702F22F16}" type="presOf" srcId="{964BF58C-5FB8-4944-B940-93CDBBB2191E}" destId="{6315C995-1BC7-49DA-899C-198857682196}" srcOrd="0" destOrd="0" presId="urn:microsoft.com/office/officeart/2005/8/layout/list1"/>
    <dgm:cxn modelId="{72562E48-D357-425D-9E42-B6A2F615E1BC}" type="presOf" srcId="{EB046EF8-8D75-4679-B556-3D8BE088A65D}" destId="{8F45AAA8-B74C-4318-8F8A-4884A1D8DCE6}" srcOrd="1" destOrd="0" presId="urn:microsoft.com/office/officeart/2005/8/layout/list1"/>
    <dgm:cxn modelId="{45970055-0AE5-4A39-9B47-08601BFA3D27}" type="presOf" srcId="{1ADAE9D2-2D14-4012-A895-E50BF2E144C3}" destId="{829239B7-D4F5-43BA-AC55-E4C6ADEB80A2}" srcOrd="0" destOrd="1" presId="urn:microsoft.com/office/officeart/2005/8/layout/list1"/>
    <dgm:cxn modelId="{2318E185-2F5C-4A1C-AE01-6447C5D87CD1}" type="presOf" srcId="{C37C76A3-56D7-4E76-8BA9-015EA4825616}" destId="{6315C995-1BC7-49DA-899C-198857682196}" srcOrd="0" destOrd="1" presId="urn:microsoft.com/office/officeart/2005/8/layout/list1"/>
    <dgm:cxn modelId="{3DD1B389-D952-45E4-AB0B-7D2CD2DE802F}" type="presOf" srcId="{2287B49B-6EDD-4840-B99D-EF2014B52B8D}" destId="{829239B7-D4F5-43BA-AC55-E4C6ADEB80A2}" srcOrd="0" destOrd="0" presId="urn:microsoft.com/office/officeart/2005/8/layout/list1"/>
    <dgm:cxn modelId="{444D1C94-42B6-4588-B149-E600343B49D1}" type="presOf" srcId="{C76CA42D-6C74-4B20-94A0-63BFF3219264}" destId="{829239B7-D4F5-43BA-AC55-E4C6ADEB80A2}" srcOrd="0" destOrd="2" presId="urn:microsoft.com/office/officeart/2005/8/layout/list1"/>
    <dgm:cxn modelId="{97AB89A3-9D31-4A13-A501-7C4CC12D9171}" srcId="{A36DF609-EF86-486A-BB1A-9E738FA194EE}" destId="{09A5B890-F189-498F-921B-591C9C8F7989}" srcOrd="1" destOrd="0" parTransId="{44FD0837-A492-434A-B1B0-DEC8B3529066}" sibTransId="{48F15129-D617-48B4-91C2-08B9FA10769F}"/>
    <dgm:cxn modelId="{105E1DB2-C95A-4C0A-81C0-ADE4806D6021}" type="presOf" srcId="{09A5B890-F189-498F-921B-591C9C8F7989}" destId="{148F50C1-5673-4C56-AACF-AD95B79B3816}" srcOrd="0" destOrd="0" presId="urn:microsoft.com/office/officeart/2005/8/layout/list1"/>
    <dgm:cxn modelId="{F203D0B3-5B7E-4CC8-818E-513A0269FE8B}" srcId="{09A5B890-F189-498F-921B-591C9C8F7989}" destId="{C76CA42D-6C74-4B20-94A0-63BFF3219264}" srcOrd="2" destOrd="0" parTransId="{FB393791-9790-4777-BD67-ED02DD6E1466}" sibTransId="{845D352C-DA2D-4EF9-8BC0-626982BBA368}"/>
    <dgm:cxn modelId="{24B7EEBC-0EB9-4B0A-847A-AB04695BF00E}" srcId="{EB046EF8-8D75-4679-B556-3D8BE088A65D}" destId="{82C5A0BB-C77F-46DA-8766-AF9940175089}" srcOrd="2" destOrd="0" parTransId="{2DA60FFD-5AC5-47A4-B918-CBE403B0E7C0}" sibTransId="{2943B699-0762-480B-B983-9B84FEE83F13}"/>
    <dgm:cxn modelId="{89FC72C0-DCF3-4A5F-9AA2-4890CA06C60F}" type="presOf" srcId="{F459AD1B-DDB7-442C-91BA-F3D247703F5A}" destId="{6315C995-1BC7-49DA-899C-198857682196}" srcOrd="0" destOrd="3" presId="urn:microsoft.com/office/officeart/2005/8/layout/list1"/>
    <dgm:cxn modelId="{C747D0C6-C1B9-475C-B35B-AB842386579C}" srcId="{EB046EF8-8D75-4679-B556-3D8BE088A65D}" destId="{C37C76A3-56D7-4E76-8BA9-015EA4825616}" srcOrd="1" destOrd="0" parTransId="{363A9036-AA53-453E-976A-3A6FF77DBF38}" sibTransId="{F80F517D-E1D7-4445-9F96-8E6BA414C20C}"/>
    <dgm:cxn modelId="{C2CD6BC9-D43B-4BDC-A12C-92F9D237FC57}" type="presOf" srcId="{EB046EF8-8D75-4679-B556-3D8BE088A65D}" destId="{C34F3DE1-169D-4528-AC9F-9AC2E72162A3}" srcOrd="0" destOrd="0" presId="urn:microsoft.com/office/officeart/2005/8/layout/list1"/>
    <dgm:cxn modelId="{BB5DA2D9-E2BD-4DEE-BCA1-F3D713DFD3E6}" srcId="{A36DF609-EF86-486A-BB1A-9E738FA194EE}" destId="{EB046EF8-8D75-4679-B556-3D8BE088A65D}" srcOrd="0" destOrd="0" parTransId="{9F53BC39-1A7B-41DC-A814-7600D6EAE237}" sibTransId="{42A14B19-4200-4528-9A1D-2AFEE89D8F09}"/>
    <dgm:cxn modelId="{8BAB14DA-F8E1-4D7E-AF0D-843A0CED3594}" type="presOf" srcId="{A36DF609-EF86-486A-BB1A-9E738FA194EE}" destId="{5AAC107C-57AE-4003-9CE1-7992C2BD57EF}" srcOrd="0" destOrd="0" presId="urn:microsoft.com/office/officeart/2005/8/layout/list1"/>
    <dgm:cxn modelId="{2582E4DF-DAFB-4DE3-93CC-F57A93BA7494}" srcId="{09A5B890-F189-498F-921B-591C9C8F7989}" destId="{9BED334B-AF3C-4E99-960C-334D0F3FD4DA}" srcOrd="3" destOrd="0" parTransId="{EDFEB2AF-01DA-46D9-8531-1776A9BA2EF6}" sibTransId="{52D11914-6891-4959-8E24-9B838D226C16}"/>
    <dgm:cxn modelId="{E03B4EF2-2D70-4D0D-9669-2F69B3CB4E0B}" srcId="{EB046EF8-8D75-4679-B556-3D8BE088A65D}" destId="{964BF58C-5FB8-4944-B940-93CDBBB2191E}" srcOrd="0" destOrd="0" parTransId="{F016CB79-8C2F-4628-88EA-29703FC53CEF}" sibTransId="{2706B084-22C1-4C96-B948-08AD5097573C}"/>
    <dgm:cxn modelId="{0CC5FE52-1ED2-45C3-8961-00599185FB8E}" type="presParOf" srcId="{5AAC107C-57AE-4003-9CE1-7992C2BD57EF}" destId="{4BAF8D0B-5F7E-4CAA-8D17-A54777603819}" srcOrd="0" destOrd="0" presId="urn:microsoft.com/office/officeart/2005/8/layout/list1"/>
    <dgm:cxn modelId="{04E941C7-748F-4C5B-95EB-C413888AFFD7}" type="presParOf" srcId="{4BAF8D0B-5F7E-4CAA-8D17-A54777603819}" destId="{C34F3DE1-169D-4528-AC9F-9AC2E72162A3}" srcOrd="0" destOrd="0" presId="urn:microsoft.com/office/officeart/2005/8/layout/list1"/>
    <dgm:cxn modelId="{08FDB422-2432-4F9B-A2E1-4775B042315F}" type="presParOf" srcId="{4BAF8D0B-5F7E-4CAA-8D17-A54777603819}" destId="{8F45AAA8-B74C-4318-8F8A-4884A1D8DCE6}" srcOrd="1" destOrd="0" presId="urn:microsoft.com/office/officeart/2005/8/layout/list1"/>
    <dgm:cxn modelId="{657B8946-152C-47F4-8D73-C7615068D7C9}" type="presParOf" srcId="{5AAC107C-57AE-4003-9CE1-7992C2BD57EF}" destId="{FAD77620-8371-4B68-A071-32AF2C2EB9F9}" srcOrd="1" destOrd="0" presId="urn:microsoft.com/office/officeart/2005/8/layout/list1"/>
    <dgm:cxn modelId="{720A33AC-16F8-47E2-A3BD-A9E25987713C}" type="presParOf" srcId="{5AAC107C-57AE-4003-9CE1-7992C2BD57EF}" destId="{6315C995-1BC7-49DA-899C-198857682196}" srcOrd="2" destOrd="0" presId="urn:microsoft.com/office/officeart/2005/8/layout/list1"/>
    <dgm:cxn modelId="{BDA7EC02-BA9B-48A2-A32F-D074191EC205}" type="presParOf" srcId="{5AAC107C-57AE-4003-9CE1-7992C2BD57EF}" destId="{FFD020A2-A96D-4B88-800A-CDEB1623B0BC}" srcOrd="3" destOrd="0" presId="urn:microsoft.com/office/officeart/2005/8/layout/list1"/>
    <dgm:cxn modelId="{7125A085-B23E-4CD7-B6F4-89E9A13570CB}" type="presParOf" srcId="{5AAC107C-57AE-4003-9CE1-7992C2BD57EF}" destId="{8347ECAD-7B50-4CD1-B359-03062AC07712}" srcOrd="4" destOrd="0" presId="urn:microsoft.com/office/officeart/2005/8/layout/list1"/>
    <dgm:cxn modelId="{A1ACB443-0A72-422A-8B36-96D3C3A7A92B}" type="presParOf" srcId="{8347ECAD-7B50-4CD1-B359-03062AC07712}" destId="{148F50C1-5673-4C56-AACF-AD95B79B3816}" srcOrd="0" destOrd="0" presId="urn:microsoft.com/office/officeart/2005/8/layout/list1"/>
    <dgm:cxn modelId="{750D28EA-928A-460E-927F-C0683530E3C0}" type="presParOf" srcId="{8347ECAD-7B50-4CD1-B359-03062AC07712}" destId="{DE0ACB92-2184-41AD-8201-4FC8863BEFAC}" srcOrd="1" destOrd="0" presId="urn:microsoft.com/office/officeart/2005/8/layout/list1"/>
    <dgm:cxn modelId="{FF95AEEA-ABC5-4A8C-A796-CE168123E7A1}" type="presParOf" srcId="{5AAC107C-57AE-4003-9CE1-7992C2BD57EF}" destId="{B7CA5EBF-6A7F-4460-909E-1F6C9BD080F2}" srcOrd="5" destOrd="0" presId="urn:microsoft.com/office/officeart/2005/8/layout/list1"/>
    <dgm:cxn modelId="{26B3E8B2-431E-49D0-A111-D20F6709EAF4}" type="presParOf" srcId="{5AAC107C-57AE-4003-9CE1-7992C2BD57EF}" destId="{829239B7-D4F5-43BA-AC55-E4C6ADEB80A2}" srcOrd="6"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EA50E-8690-4BFB-B323-9628CF4335F1}">
      <dsp:nvSpPr>
        <dsp:cNvPr id="0" name=""/>
        <dsp:cNvSpPr/>
      </dsp:nvSpPr>
      <dsp:spPr>
        <a:xfrm>
          <a:off x="683422" y="180"/>
          <a:ext cx="568678" cy="568678"/>
        </a:xfrm>
        <a:prstGeom prst="ellipse">
          <a:avLst/>
        </a:prstGeom>
        <a:solidFill>
          <a:srgbClr val="1B5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2007</a:t>
          </a:r>
        </a:p>
      </dsp:txBody>
      <dsp:txXfrm>
        <a:off x="766703" y="83461"/>
        <a:ext cx="402116" cy="402116"/>
      </dsp:txXfrm>
    </dsp:sp>
    <dsp:sp modelId="{0209FFD6-5D04-4458-B8F0-C32077F78132}">
      <dsp:nvSpPr>
        <dsp:cNvPr id="0" name=""/>
        <dsp:cNvSpPr/>
      </dsp:nvSpPr>
      <dsp:spPr>
        <a:xfrm>
          <a:off x="2198814" y="119642"/>
          <a:ext cx="329833" cy="329833"/>
        </a:xfrm>
        <a:prstGeom prst="mathPlus">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42533" y="245770"/>
        <a:ext cx="242395" cy="77577"/>
      </dsp:txXfrm>
    </dsp:sp>
    <dsp:sp modelId="{6EEE9C33-B97C-4C44-829F-BE16B4D225F5}">
      <dsp:nvSpPr>
        <dsp:cNvPr id="0" name=""/>
        <dsp:cNvSpPr/>
      </dsp:nvSpPr>
      <dsp:spPr>
        <a:xfrm>
          <a:off x="1810861" y="0"/>
          <a:ext cx="568678" cy="568678"/>
        </a:xfrm>
        <a:prstGeom prst="ellipse">
          <a:avLst/>
        </a:prstGeom>
        <a:solidFill>
          <a:srgbClr val="1B5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2008-2014</a:t>
          </a:r>
        </a:p>
      </dsp:txBody>
      <dsp:txXfrm>
        <a:off x="1894142" y="83281"/>
        <a:ext cx="402116" cy="402116"/>
      </dsp:txXfrm>
    </dsp:sp>
    <dsp:sp modelId="{916178D5-8B06-4F1D-A183-E77B91108C87}">
      <dsp:nvSpPr>
        <dsp:cNvPr id="0" name=""/>
        <dsp:cNvSpPr/>
      </dsp:nvSpPr>
      <dsp:spPr>
        <a:xfrm>
          <a:off x="3189679" y="119642"/>
          <a:ext cx="329833" cy="329833"/>
        </a:xfrm>
        <a:prstGeom prst="mathPlus">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noFill/>
          </a:endParaRPr>
        </a:p>
      </dsp:txBody>
      <dsp:txXfrm>
        <a:off x="3233398" y="245770"/>
        <a:ext cx="242395" cy="77577"/>
      </dsp:txXfrm>
    </dsp:sp>
    <dsp:sp modelId="{66648E7F-5D19-44D9-BF3B-52C4D4DE7FC4}">
      <dsp:nvSpPr>
        <dsp:cNvPr id="0" name=""/>
        <dsp:cNvSpPr/>
      </dsp:nvSpPr>
      <dsp:spPr>
        <a:xfrm>
          <a:off x="2947103" y="0"/>
          <a:ext cx="568678" cy="568678"/>
        </a:xfrm>
        <a:prstGeom prst="ellipse">
          <a:avLst/>
        </a:prstGeom>
        <a:solidFill>
          <a:srgbClr val="1B5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2014-2016</a:t>
          </a:r>
        </a:p>
      </dsp:txBody>
      <dsp:txXfrm>
        <a:off x="3030384" y="83281"/>
        <a:ext cx="402116" cy="402116"/>
      </dsp:txXfrm>
    </dsp:sp>
    <dsp:sp modelId="{357460D0-FF2E-4D86-80BD-9B2C962A9306}">
      <dsp:nvSpPr>
        <dsp:cNvPr id="0" name=""/>
        <dsp:cNvSpPr/>
      </dsp:nvSpPr>
      <dsp:spPr>
        <a:xfrm>
          <a:off x="4180544" y="119642"/>
          <a:ext cx="329833" cy="329833"/>
        </a:xfrm>
        <a:prstGeom prst="mathPlus">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4263" y="245770"/>
        <a:ext cx="242395" cy="77577"/>
      </dsp:txXfrm>
    </dsp:sp>
    <dsp:sp modelId="{1BF7ADF1-BB87-4BF5-AAE5-7162B624A204}">
      <dsp:nvSpPr>
        <dsp:cNvPr id="0" name=""/>
        <dsp:cNvSpPr/>
      </dsp:nvSpPr>
      <dsp:spPr>
        <a:xfrm>
          <a:off x="4034542" y="440"/>
          <a:ext cx="568678" cy="568678"/>
        </a:xfrm>
        <a:prstGeom prst="ellipse">
          <a:avLst/>
        </a:prstGeom>
        <a:solidFill>
          <a:srgbClr val="1B5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2017-2018</a:t>
          </a:r>
        </a:p>
      </dsp:txBody>
      <dsp:txXfrm>
        <a:off x="4117823" y="83721"/>
        <a:ext cx="402116" cy="402116"/>
      </dsp:txXfrm>
    </dsp:sp>
    <dsp:sp modelId="{3CED3109-7864-4691-822B-F7BA3F8D365F}">
      <dsp:nvSpPr>
        <dsp:cNvPr id="0" name=""/>
        <dsp:cNvSpPr/>
      </dsp:nvSpPr>
      <dsp:spPr>
        <a:xfrm>
          <a:off x="5119276" y="239285"/>
          <a:ext cx="329833" cy="329833"/>
        </a:xfrm>
        <a:prstGeom prst="mathPlus">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62995" y="365413"/>
        <a:ext cx="242395" cy="77577"/>
      </dsp:txXfrm>
    </dsp:sp>
    <dsp:sp modelId="{F8EEBC44-0222-409E-8817-CD80807F1B9B}">
      <dsp:nvSpPr>
        <dsp:cNvPr id="0" name=""/>
        <dsp:cNvSpPr/>
      </dsp:nvSpPr>
      <dsp:spPr>
        <a:xfrm>
          <a:off x="5173877" y="440"/>
          <a:ext cx="568678" cy="568678"/>
        </a:xfrm>
        <a:prstGeom prst="ellipse">
          <a:avLst/>
        </a:prstGeom>
        <a:solidFill>
          <a:srgbClr val="1B5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2019-2020</a:t>
          </a:r>
        </a:p>
      </dsp:txBody>
      <dsp:txXfrm>
        <a:off x="5257158" y="83721"/>
        <a:ext cx="402116" cy="402116"/>
      </dsp:txXfrm>
    </dsp:sp>
    <dsp:sp modelId="{BBEAD6C1-9ECE-4F98-A3B9-1781B90BA939}">
      <dsp:nvSpPr>
        <dsp:cNvPr id="0" name=""/>
        <dsp:cNvSpPr/>
      </dsp:nvSpPr>
      <dsp:spPr>
        <a:xfrm>
          <a:off x="6162274" y="119642"/>
          <a:ext cx="329833" cy="329833"/>
        </a:xfrm>
        <a:prstGeom prst="mathPlus">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05993" y="245770"/>
        <a:ext cx="242395" cy="77577"/>
      </dsp:txXfrm>
    </dsp:sp>
    <dsp:sp modelId="{41BFF86F-71FC-4220-B32C-64EEF3D82728}">
      <dsp:nvSpPr>
        <dsp:cNvPr id="0" name=""/>
        <dsp:cNvSpPr/>
      </dsp:nvSpPr>
      <dsp:spPr>
        <a:xfrm>
          <a:off x="8499218" y="440"/>
          <a:ext cx="568678" cy="568678"/>
        </a:xfrm>
        <a:prstGeom prst="ellipse">
          <a:avLst/>
        </a:prstGeom>
        <a:solidFill>
          <a:srgbClr val="1B5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2027</a:t>
          </a:r>
        </a:p>
      </dsp:txBody>
      <dsp:txXfrm>
        <a:off x="8582499" y="83721"/>
        <a:ext cx="402116" cy="402116"/>
      </dsp:txXfrm>
    </dsp:sp>
    <dsp:sp modelId="{508F2698-023F-4513-9DE7-88BA364073A6}">
      <dsp:nvSpPr>
        <dsp:cNvPr id="0" name=""/>
        <dsp:cNvSpPr/>
      </dsp:nvSpPr>
      <dsp:spPr>
        <a:xfrm>
          <a:off x="7153140" y="119642"/>
          <a:ext cx="329833" cy="329833"/>
        </a:xfrm>
        <a:prstGeom prst="mathPlus">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196859" y="245770"/>
        <a:ext cx="242395" cy="77577"/>
      </dsp:txXfrm>
    </dsp:sp>
    <dsp:sp modelId="{C09F9735-7D65-42FC-8FCC-1CA81A8ABF44}">
      <dsp:nvSpPr>
        <dsp:cNvPr id="0" name=""/>
        <dsp:cNvSpPr/>
      </dsp:nvSpPr>
      <dsp:spPr>
        <a:xfrm>
          <a:off x="6283640" y="440"/>
          <a:ext cx="568678" cy="568678"/>
        </a:xfrm>
        <a:prstGeom prst="ellipse">
          <a:avLst/>
        </a:prstGeom>
        <a:solidFill>
          <a:srgbClr val="1B5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2021-2022</a:t>
          </a:r>
        </a:p>
      </dsp:txBody>
      <dsp:txXfrm>
        <a:off x="6366921" y="83721"/>
        <a:ext cx="402116" cy="402116"/>
      </dsp:txXfrm>
    </dsp:sp>
    <dsp:sp modelId="{17042049-E67B-41E6-9728-9216ABCDF2C0}">
      <dsp:nvSpPr>
        <dsp:cNvPr id="0" name=""/>
        <dsp:cNvSpPr/>
      </dsp:nvSpPr>
      <dsp:spPr>
        <a:xfrm>
          <a:off x="8091871" y="239285"/>
          <a:ext cx="329833" cy="329833"/>
        </a:xfrm>
        <a:prstGeom prst="mathEqual">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135590" y="307231"/>
        <a:ext cx="242395" cy="193941"/>
      </dsp:txXfrm>
    </dsp:sp>
    <dsp:sp modelId="{8720888A-6E43-4C69-9E02-214D6C0B22D7}">
      <dsp:nvSpPr>
        <dsp:cNvPr id="0" name=""/>
        <dsp:cNvSpPr/>
      </dsp:nvSpPr>
      <dsp:spPr>
        <a:xfrm>
          <a:off x="7398422" y="440"/>
          <a:ext cx="568678" cy="568678"/>
        </a:xfrm>
        <a:prstGeom prst="ellipse">
          <a:avLst/>
        </a:prstGeom>
        <a:solidFill>
          <a:srgbClr val="1B5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2023-2027</a:t>
          </a:r>
        </a:p>
      </dsp:txBody>
      <dsp:txXfrm>
        <a:off x="7481703" y="83721"/>
        <a:ext cx="402116" cy="4021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8ADBF-B54C-4B6B-BDEB-149A89D71BF0}">
      <dsp:nvSpPr>
        <dsp:cNvPr id="0" name=""/>
        <dsp:cNvSpPr/>
      </dsp:nvSpPr>
      <dsp:spPr>
        <a:xfrm>
          <a:off x="0" y="1805"/>
          <a:ext cx="7886700" cy="9153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21710F-350C-4B56-B3C6-CBCC6FC15ECE}">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59F910-4B84-4E58-AED0-D770990F40B7}">
      <dsp:nvSpPr>
        <dsp:cNvPr id="0" name=""/>
        <dsp:cNvSpPr/>
      </dsp:nvSpPr>
      <dsp:spPr>
        <a:xfrm>
          <a:off x="1057183" y="1805"/>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latin typeface="Calibri" panose="020F0502020204030204"/>
              <a:ea typeface="+mn-ea"/>
              <a:cs typeface="+mn-cs"/>
            </a:rPr>
            <a:t>Understand Accessible Key Resources, Accomplishments, and Data Collection Process.  </a:t>
          </a:r>
          <a:endParaRPr lang="en-US" sz="2200" b="0" i="0" kern="1200" baseline="0">
            <a:latin typeface="Calibri" panose="020F0502020204030204"/>
            <a:ea typeface="+mn-ea"/>
            <a:cs typeface="+mn-cs"/>
          </a:endParaRPr>
        </a:p>
      </dsp:txBody>
      <dsp:txXfrm>
        <a:off x="1057183" y="1805"/>
        <a:ext cx="6829516" cy="915310"/>
      </dsp:txXfrm>
    </dsp:sp>
    <dsp:sp modelId="{2E17CD17-7942-46DD-85C1-644230798CED}">
      <dsp:nvSpPr>
        <dsp:cNvPr id="0" name=""/>
        <dsp:cNvSpPr/>
      </dsp:nvSpPr>
      <dsp:spPr>
        <a:xfrm>
          <a:off x="0" y="1145944"/>
          <a:ext cx="7886700" cy="9153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F706B4-4EF0-45AE-9A10-52E30662E74B}">
      <dsp:nvSpPr>
        <dsp:cNvPr id="0" name=""/>
        <dsp:cNvSpPr/>
      </dsp:nvSpPr>
      <dsp:spPr>
        <a:xfrm>
          <a:off x="276881" y="1351889"/>
          <a:ext cx="503420" cy="5034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4800FE-DBF5-434E-B674-9B28BD99B42C}">
      <dsp:nvSpPr>
        <dsp:cNvPr id="0" name=""/>
        <dsp:cNvSpPr/>
      </dsp:nvSpPr>
      <dsp:spPr>
        <a:xfrm>
          <a:off x="1057183" y="1145944"/>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0" i="0" kern="1200" baseline="0">
              <a:latin typeface="Calibri"/>
              <a:ea typeface="+mn-ea"/>
              <a:cs typeface="+mn-cs"/>
            </a:rPr>
            <a:t>Discuss collaboration and partnership engagement. </a:t>
          </a:r>
          <a:endParaRPr lang="en-US" sz="2200" b="0" kern="1200">
            <a:latin typeface="Calibri"/>
            <a:ea typeface="+mn-ea"/>
            <a:cs typeface="+mn-cs"/>
          </a:endParaRPr>
        </a:p>
      </dsp:txBody>
      <dsp:txXfrm>
        <a:off x="1057183" y="1145944"/>
        <a:ext cx="6829516" cy="915310"/>
      </dsp:txXfrm>
    </dsp:sp>
    <dsp:sp modelId="{640BC203-4D40-4A69-9806-17250AE8DCAD}">
      <dsp:nvSpPr>
        <dsp:cNvPr id="0" name=""/>
        <dsp:cNvSpPr/>
      </dsp:nvSpPr>
      <dsp:spPr>
        <a:xfrm>
          <a:off x="0" y="2290082"/>
          <a:ext cx="7886700" cy="9153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8CAD27-BDA7-459D-8B49-73371552468A}">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E72BF7-EDFC-43A7-836C-3DC8FF04F1A3}">
      <dsp:nvSpPr>
        <dsp:cNvPr id="0" name=""/>
        <dsp:cNvSpPr/>
      </dsp:nvSpPr>
      <dsp:spPr>
        <a:xfrm>
          <a:off x="1057183" y="2290082"/>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latin typeface="Calibri" panose="020F0502020204030204"/>
              <a:ea typeface="+mn-ea"/>
              <a:cs typeface="+mn-cs"/>
            </a:rPr>
            <a:t>Demonstrate interactive webtools on the </a:t>
          </a:r>
          <a:r>
            <a:rPr lang="en-US" sz="2200" kern="1200">
              <a:hlinkClick xmlns:r="http://schemas.openxmlformats.org/officeDocument/2006/relationships" r:id="rId7"/>
            </a:rPr>
            <a:t>Missouri Health Care Workforce Project</a:t>
          </a:r>
          <a:r>
            <a:rPr lang="en-US" sz="2200" kern="1200"/>
            <a:t> webpage. </a:t>
          </a:r>
          <a:endParaRPr lang="en-US" sz="2200" kern="1200">
            <a:latin typeface="Calibri" panose="020F0502020204030204"/>
            <a:ea typeface="+mn-ea"/>
            <a:cs typeface="+mn-cs"/>
          </a:endParaRPr>
        </a:p>
      </dsp:txBody>
      <dsp:txXfrm>
        <a:off x="1057183" y="2290082"/>
        <a:ext cx="6829516" cy="915310"/>
      </dsp:txXfrm>
    </dsp:sp>
    <dsp:sp modelId="{49D4EDBF-DF53-42CB-919E-801DD4FCB37D}">
      <dsp:nvSpPr>
        <dsp:cNvPr id="0" name=""/>
        <dsp:cNvSpPr/>
      </dsp:nvSpPr>
      <dsp:spPr>
        <a:xfrm>
          <a:off x="0" y="3434221"/>
          <a:ext cx="7886700" cy="9153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E14221-F063-4CF8-B4F0-2FE3820C0FFB}">
      <dsp:nvSpPr>
        <dsp:cNvPr id="0" name=""/>
        <dsp:cNvSpPr/>
      </dsp:nvSpPr>
      <dsp:spPr>
        <a:xfrm>
          <a:off x="276881" y="3640166"/>
          <a:ext cx="503420" cy="503420"/>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ECA52E-72A7-446C-BBF2-BCB13E71CC53}">
      <dsp:nvSpPr>
        <dsp:cNvPr id="0" name=""/>
        <dsp:cNvSpPr/>
      </dsp:nvSpPr>
      <dsp:spPr>
        <a:xfrm>
          <a:off x="1057183" y="3434221"/>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latin typeface="Calibri" panose="020F0502020204030204"/>
              <a:ea typeface="+mn-ea"/>
              <a:cs typeface="+mn-cs"/>
            </a:rPr>
            <a:t>How we use findings to help you advocate for a robust health care workforce. </a:t>
          </a:r>
        </a:p>
      </dsp:txBody>
      <dsp:txXfrm>
        <a:off x="1057183" y="3434221"/>
        <a:ext cx="6829516" cy="915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37F81-1A08-44A8-A7BF-B45AAB9DD9C4}">
      <dsp:nvSpPr>
        <dsp:cNvPr id="0" name=""/>
        <dsp:cNvSpPr/>
      </dsp:nvSpPr>
      <dsp:spPr>
        <a:xfrm>
          <a:off x="1907438" y="1077567"/>
          <a:ext cx="407112" cy="91440"/>
        </a:xfrm>
        <a:custGeom>
          <a:avLst/>
          <a:gdLst/>
          <a:ahLst/>
          <a:cxnLst/>
          <a:rect l="0" t="0" r="0" b="0"/>
          <a:pathLst>
            <a:path>
              <a:moveTo>
                <a:pt x="0" y="45720"/>
              </a:moveTo>
              <a:lnTo>
                <a:pt x="40711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2100051" y="1121097"/>
        <a:ext cx="21885" cy="4381"/>
      </dsp:txXfrm>
    </dsp:sp>
    <dsp:sp modelId="{E32F56B7-A3EF-421F-BE90-995F037617B4}">
      <dsp:nvSpPr>
        <dsp:cNvPr id="0" name=""/>
        <dsp:cNvSpPr/>
      </dsp:nvSpPr>
      <dsp:spPr>
        <a:xfrm>
          <a:off x="6140" y="552358"/>
          <a:ext cx="1903097" cy="1141858"/>
        </a:xfrm>
        <a:prstGeom prst="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253" tIns="97886" rIns="93253" bIns="97886"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Identify Policy Question(s) and Engagement </a:t>
          </a:r>
        </a:p>
      </dsp:txBody>
      <dsp:txXfrm>
        <a:off x="6140" y="552358"/>
        <a:ext cx="1903097" cy="1141858"/>
      </dsp:txXfrm>
    </dsp:sp>
    <dsp:sp modelId="{B214B098-CB9B-4375-9809-8C8AFD49171D}">
      <dsp:nvSpPr>
        <dsp:cNvPr id="0" name=""/>
        <dsp:cNvSpPr/>
      </dsp:nvSpPr>
      <dsp:spPr>
        <a:xfrm>
          <a:off x="4248247" y="1077567"/>
          <a:ext cx="407112" cy="91440"/>
        </a:xfrm>
        <a:custGeom>
          <a:avLst/>
          <a:gdLst/>
          <a:ahLst/>
          <a:cxnLst/>
          <a:rect l="0" t="0" r="0" b="0"/>
          <a:pathLst>
            <a:path>
              <a:moveTo>
                <a:pt x="0" y="45720"/>
              </a:moveTo>
              <a:lnTo>
                <a:pt x="40711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4440861" y="1121097"/>
        <a:ext cx="21885" cy="4381"/>
      </dsp:txXfrm>
    </dsp:sp>
    <dsp:sp modelId="{52321DE4-8D5D-45DB-8B5F-1AF77419EC88}">
      <dsp:nvSpPr>
        <dsp:cNvPr id="0" name=""/>
        <dsp:cNvSpPr/>
      </dsp:nvSpPr>
      <dsp:spPr>
        <a:xfrm>
          <a:off x="2346950" y="552358"/>
          <a:ext cx="1903097" cy="1141858"/>
        </a:xfrm>
        <a:prstGeom prst="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253" tIns="97886" rIns="93253" bIns="97886"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Identify data collection/analysis needed to address policy question(s) </a:t>
          </a:r>
        </a:p>
      </dsp:txBody>
      <dsp:txXfrm>
        <a:off x="2346950" y="552358"/>
        <a:ext cx="1903097" cy="1141858"/>
      </dsp:txXfrm>
    </dsp:sp>
    <dsp:sp modelId="{54313C99-EBC7-49BD-B8A2-FD8F91B2FEC3}">
      <dsp:nvSpPr>
        <dsp:cNvPr id="0" name=""/>
        <dsp:cNvSpPr/>
      </dsp:nvSpPr>
      <dsp:spPr>
        <a:xfrm>
          <a:off x="6589057" y="1077567"/>
          <a:ext cx="407112" cy="91440"/>
        </a:xfrm>
        <a:custGeom>
          <a:avLst/>
          <a:gdLst/>
          <a:ahLst/>
          <a:cxnLst/>
          <a:rect l="0" t="0" r="0" b="0"/>
          <a:pathLst>
            <a:path>
              <a:moveTo>
                <a:pt x="0" y="45720"/>
              </a:moveTo>
              <a:lnTo>
                <a:pt x="40711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6781670" y="1121097"/>
        <a:ext cx="21885" cy="4381"/>
      </dsp:txXfrm>
    </dsp:sp>
    <dsp:sp modelId="{B8A5A1F3-D628-48C4-93CA-3C937E870175}">
      <dsp:nvSpPr>
        <dsp:cNvPr id="0" name=""/>
        <dsp:cNvSpPr/>
      </dsp:nvSpPr>
      <dsp:spPr>
        <a:xfrm>
          <a:off x="4687760" y="552358"/>
          <a:ext cx="1903097" cy="1141858"/>
        </a:xfrm>
        <a:prstGeom prst="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253" tIns="97886" rIns="93253" bIns="97886"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Collect data from applicable federal and state sources </a:t>
          </a:r>
        </a:p>
      </dsp:txBody>
      <dsp:txXfrm>
        <a:off x="4687760" y="552358"/>
        <a:ext cx="1903097" cy="1141858"/>
      </dsp:txXfrm>
    </dsp:sp>
    <dsp:sp modelId="{89A4C137-0AA2-4C9F-AC12-FC295289CB0D}">
      <dsp:nvSpPr>
        <dsp:cNvPr id="0" name=""/>
        <dsp:cNvSpPr/>
      </dsp:nvSpPr>
      <dsp:spPr>
        <a:xfrm>
          <a:off x="957689" y="1692416"/>
          <a:ext cx="7022429" cy="407112"/>
        </a:xfrm>
        <a:custGeom>
          <a:avLst/>
          <a:gdLst/>
          <a:ahLst/>
          <a:cxnLst/>
          <a:rect l="0" t="0" r="0" b="0"/>
          <a:pathLst>
            <a:path>
              <a:moveTo>
                <a:pt x="7022429" y="0"/>
              </a:moveTo>
              <a:lnTo>
                <a:pt x="7022429" y="220656"/>
              </a:lnTo>
              <a:lnTo>
                <a:pt x="0" y="220656"/>
              </a:lnTo>
              <a:lnTo>
                <a:pt x="0" y="407112"/>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4293002" y="1893782"/>
        <a:ext cx="351802" cy="4381"/>
      </dsp:txXfrm>
    </dsp:sp>
    <dsp:sp modelId="{0BC94CFD-99D8-48F3-8311-F3AEF971B0F7}">
      <dsp:nvSpPr>
        <dsp:cNvPr id="0" name=""/>
        <dsp:cNvSpPr/>
      </dsp:nvSpPr>
      <dsp:spPr>
        <a:xfrm>
          <a:off x="7028569" y="552358"/>
          <a:ext cx="1903097" cy="1141858"/>
        </a:xfrm>
        <a:prstGeom prst="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253" tIns="97886" rIns="93253" bIns="97886"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Merge and verify data using secure, sophisticated methods</a:t>
          </a:r>
        </a:p>
      </dsp:txBody>
      <dsp:txXfrm>
        <a:off x="7028569" y="552358"/>
        <a:ext cx="1903097" cy="1141858"/>
      </dsp:txXfrm>
    </dsp:sp>
    <dsp:sp modelId="{C801AF18-9777-47A1-803B-27EEF6F5B0B9}">
      <dsp:nvSpPr>
        <dsp:cNvPr id="0" name=""/>
        <dsp:cNvSpPr/>
      </dsp:nvSpPr>
      <dsp:spPr>
        <a:xfrm>
          <a:off x="1907438" y="2657138"/>
          <a:ext cx="407112" cy="91440"/>
        </a:xfrm>
        <a:custGeom>
          <a:avLst/>
          <a:gdLst/>
          <a:ahLst/>
          <a:cxnLst/>
          <a:rect l="0" t="0" r="0" b="0"/>
          <a:pathLst>
            <a:path>
              <a:moveTo>
                <a:pt x="0" y="45720"/>
              </a:moveTo>
              <a:lnTo>
                <a:pt x="40711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2100051" y="2700667"/>
        <a:ext cx="21885" cy="4381"/>
      </dsp:txXfrm>
    </dsp:sp>
    <dsp:sp modelId="{7C77B134-172B-4AE0-B8FD-40FEB9197F91}">
      <dsp:nvSpPr>
        <dsp:cNvPr id="0" name=""/>
        <dsp:cNvSpPr/>
      </dsp:nvSpPr>
      <dsp:spPr>
        <a:xfrm>
          <a:off x="6140" y="2131929"/>
          <a:ext cx="1903097" cy="1141858"/>
        </a:xfrm>
        <a:prstGeom prst="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253" tIns="97886" rIns="93253" bIns="97886"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Analyze workforce characteristics and trends</a:t>
          </a:r>
        </a:p>
      </dsp:txBody>
      <dsp:txXfrm>
        <a:off x="6140" y="2131929"/>
        <a:ext cx="1903097" cy="1141858"/>
      </dsp:txXfrm>
    </dsp:sp>
    <dsp:sp modelId="{0194B4EB-4A38-4FF5-A99C-449E3B2D2B58}">
      <dsp:nvSpPr>
        <dsp:cNvPr id="0" name=""/>
        <dsp:cNvSpPr/>
      </dsp:nvSpPr>
      <dsp:spPr>
        <a:xfrm>
          <a:off x="4248247" y="2657138"/>
          <a:ext cx="407112" cy="91440"/>
        </a:xfrm>
        <a:custGeom>
          <a:avLst/>
          <a:gdLst/>
          <a:ahLst/>
          <a:cxnLst/>
          <a:rect l="0" t="0" r="0" b="0"/>
          <a:pathLst>
            <a:path>
              <a:moveTo>
                <a:pt x="0" y="45720"/>
              </a:moveTo>
              <a:lnTo>
                <a:pt x="40711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4440861" y="2700667"/>
        <a:ext cx="21885" cy="4381"/>
      </dsp:txXfrm>
    </dsp:sp>
    <dsp:sp modelId="{58F84B40-FE1A-4966-B290-961A3CAAB944}">
      <dsp:nvSpPr>
        <dsp:cNvPr id="0" name=""/>
        <dsp:cNvSpPr/>
      </dsp:nvSpPr>
      <dsp:spPr>
        <a:xfrm>
          <a:off x="2346950" y="2131929"/>
          <a:ext cx="1903097" cy="1141858"/>
        </a:xfrm>
        <a:prstGeom prst="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253" tIns="97886" rIns="93253" bIns="97886"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Develop/expand  interactive dashboards-inform health policy</a:t>
          </a:r>
        </a:p>
      </dsp:txBody>
      <dsp:txXfrm>
        <a:off x="2346950" y="2131929"/>
        <a:ext cx="1903097" cy="1141858"/>
      </dsp:txXfrm>
    </dsp:sp>
    <dsp:sp modelId="{1419B129-B277-4E7B-9180-AA8597A0A438}">
      <dsp:nvSpPr>
        <dsp:cNvPr id="0" name=""/>
        <dsp:cNvSpPr/>
      </dsp:nvSpPr>
      <dsp:spPr>
        <a:xfrm>
          <a:off x="6589057" y="2657138"/>
          <a:ext cx="407112" cy="91440"/>
        </a:xfrm>
        <a:custGeom>
          <a:avLst/>
          <a:gdLst/>
          <a:ahLst/>
          <a:cxnLst/>
          <a:rect l="0" t="0" r="0" b="0"/>
          <a:pathLst>
            <a:path>
              <a:moveTo>
                <a:pt x="0" y="45720"/>
              </a:moveTo>
              <a:lnTo>
                <a:pt x="40711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6781670" y="2700667"/>
        <a:ext cx="21885" cy="4381"/>
      </dsp:txXfrm>
    </dsp:sp>
    <dsp:sp modelId="{324B1E8A-5C21-496D-B6EC-5FD96770B89F}">
      <dsp:nvSpPr>
        <dsp:cNvPr id="0" name=""/>
        <dsp:cNvSpPr/>
      </dsp:nvSpPr>
      <dsp:spPr>
        <a:xfrm>
          <a:off x="4687760" y="2131929"/>
          <a:ext cx="1903097" cy="1141858"/>
        </a:xfrm>
        <a:prstGeom prst="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253" tIns="97886" rIns="93253" bIns="97886" numCol="1" spcCol="1270" anchor="ctr" anchorCtr="0">
          <a:noAutofit/>
        </a:bodyPr>
        <a:lstStyle/>
        <a:p>
          <a:pPr marL="0" lvl="0" indent="0" algn="ctr" defTabSz="711200">
            <a:lnSpc>
              <a:spcPct val="90000"/>
            </a:lnSpc>
            <a:spcBef>
              <a:spcPct val="0"/>
            </a:spcBef>
            <a:spcAft>
              <a:spcPts val="0"/>
            </a:spcAft>
            <a:buNone/>
          </a:pPr>
          <a:r>
            <a:rPr lang="en-US" sz="1600" kern="1200">
              <a:solidFill>
                <a:schemeClr val="tx1"/>
              </a:solidFill>
            </a:rPr>
            <a:t>Publish findings to support </a:t>
          </a:r>
        </a:p>
        <a:p>
          <a:pPr marL="0" lvl="0" indent="0" algn="ctr" defTabSz="711200">
            <a:lnSpc>
              <a:spcPct val="90000"/>
            </a:lnSpc>
            <a:spcBef>
              <a:spcPct val="0"/>
            </a:spcBef>
            <a:spcAft>
              <a:spcPts val="0"/>
            </a:spcAft>
            <a:buNone/>
          </a:pPr>
          <a:r>
            <a:rPr lang="en-US" sz="1600" kern="1200">
              <a:solidFill>
                <a:schemeClr val="tx1"/>
              </a:solidFill>
            </a:rPr>
            <a:t>data-driven decision-making</a:t>
          </a:r>
        </a:p>
      </dsp:txBody>
      <dsp:txXfrm>
        <a:off x="4687760" y="2131929"/>
        <a:ext cx="1903097" cy="1141858"/>
      </dsp:txXfrm>
    </dsp:sp>
    <dsp:sp modelId="{12565CB8-78A8-4A4D-A906-B080A5A6A511}">
      <dsp:nvSpPr>
        <dsp:cNvPr id="0" name=""/>
        <dsp:cNvSpPr/>
      </dsp:nvSpPr>
      <dsp:spPr>
        <a:xfrm>
          <a:off x="957689" y="3271987"/>
          <a:ext cx="7022429" cy="407112"/>
        </a:xfrm>
        <a:custGeom>
          <a:avLst/>
          <a:gdLst/>
          <a:ahLst/>
          <a:cxnLst/>
          <a:rect l="0" t="0" r="0" b="0"/>
          <a:pathLst>
            <a:path>
              <a:moveTo>
                <a:pt x="7022429" y="0"/>
              </a:moveTo>
              <a:lnTo>
                <a:pt x="7022429" y="220656"/>
              </a:lnTo>
              <a:lnTo>
                <a:pt x="0" y="220656"/>
              </a:lnTo>
              <a:lnTo>
                <a:pt x="0" y="407112"/>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4293002" y="3473353"/>
        <a:ext cx="351802" cy="4381"/>
      </dsp:txXfrm>
    </dsp:sp>
    <dsp:sp modelId="{0E194044-1033-4F3F-A5DD-0A2718AB7C8E}">
      <dsp:nvSpPr>
        <dsp:cNvPr id="0" name=""/>
        <dsp:cNvSpPr/>
      </dsp:nvSpPr>
      <dsp:spPr>
        <a:xfrm>
          <a:off x="7028569" y="2131929"/>
          <a:ext cx="1903097" cy="1141858"/>
        </a:xfrm>
        <a:prstGeom prst="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253" tIns="97886" rIns="93253" bIns="97886"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Build/Maintain Missouri’s Health Care Workforce Data Repository</a:t>
          </a:r>
        </a:p>
      </dsp:txBody>
      <dsp:txXfrm>
        <a:off x="7028569" y="2131929"/>
        <a:ext cx="1903097" cy="1141858"/>
      </dsp:txXfrm>
    </dsp:sp>
    <dsp:sp modelId="{FE886A96-18BC-402C-BABB-0D7DA0005551}">
      <dsp:nvSpPr>
        <dsp:cNvPr id="0" name=""/>
        <dsp:cNvSpPr/>
      </dsp:nvSpPr>
      <dsp:spPr>
        <a:xfrm>
          <a:off x="1907438" y="4236709"/>
          <a:ext cx="407112" cy="91440"/>
        </a:xfrm>
        <a:custGeom>
          <a:avLst/>
          <a:gdLst/>
          <a:ahLst/>
          <a:cxnLst/>
          <a:rect l="0" t="0" r="0" b="0"/>
          <a:pathLst>
            <a:path>
              <a:moveTo>
                <a:pt x="0" y="45720"/>
              </a:moveTo>
              <a:lnTo>
                <a:pt x="40711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2100051" y="4280238"/>
        <a:ext cx="21885" cy="4381"/>
      </dsp:txXfrm>
    </dsp:sp>
    <dsp:sp modelId="{A1AA6C5D-8AEB-4B00-9AA3-D84B1C1A9526}">
      <dsp:nvSpPr>
        <dsp:cNvPr id="0" name=""/>
        <dsp:cNvSpPr/>
      </dsp:nvSpPr>
      <dsp:spPr>
        <a:xfrm>
          <a:off x="6140" y="3711500"/>
          <a:ext cx="1903097" cy="1141858"/>
        </a:xfrm>
        <a:prstGeom prst="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253" tIns="97886" rIns="93253" bIns="97886"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Empower policymakers' and strategic planners with actionable insights</a:t>
          </a:r>
        </a:p>
      </dsp:txBody>
      <dsp:txXfrm>
        <a:off x="6140" y="3711500"/>
        <a:ext cx="1903097" cy="1141858"/>
      </dsp:txXfrm>
    </dsp:sp>
    <dsp:sp modelId="{701E5012-884C-4F12-AB48-F6FEE5E1521F}">
      <dsp:nvSpPr>
        <dsp:cNvPr id="0" name=""/>
        <dsp:cNvSpPr/>
      </dsp:nvSpPr>
      <dsp:spPr>
        <a:xfrm>
          <a:off x="2346950" y="3711500"/>
          <a:ext cx="1903097" cy="1141858"/>
        </a:xfrm>
        <a:prstGeom prst="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253" tIns="97886" rIns="93253" bIns="97886"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Influence health care workforce policies across Missouri</a:t>
          </a:r>
        </a:p>
      </dsp:txBody>
      <dsp:txXfrm>
        <a:off x="2346950" y="3711500"/>
        <a:ext cx="1903097" cy="11418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A95F6-BE6C-4EA8-8DB7-0C4A3BD50B30}">
      <dsp:nvSpPr>
        <dsp:cNvPr id="0" name=""/>
        <dsp:cNvSpPr/>
      </dsp:nvSpPr>
      <dsp:spPr>
        <a:xfrm>
          <a:off x="0" y="0"/>
          <a:ext cx="8615082" cy="593491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b="1" kern="1200"/>
            <a:t>Data Modernization Efforts</a:t>
          </a:r>
          <a:endParaRPr lang="en-US" sz="6500" kern="1200"/>
        </a:p>
      </dsp:txBody>
      <dsp:txXfrm>
        <a:off x="0" y="0"/>
        <a:ext cx="8615082" cy="3204854"/>
      </dsp:txXfrm>
    </dsp:sp>
    <dsp:sp modelId="{CCF32B42-5E6C-4CB0-85A7-23606AE606E9}">
      <dsp:nvSpPr>
        <dsp:cNvPr id="0" name=""/>
        <dsp:cNvSpPr/>
      </dsp:nvSpPr>
      <dsp:spPr>
        <a:xfrm>
          <a:off x="4206" y="3086156"/>
          <a:ext cx="2868889" cy="273006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ts val="0"/>
            </a:spcAft>
            <a:buNone/>
          </a:pPr>
          <a:r>
            <a:rPr lang="en-US" sz="2400" kern="1200"/>
            <a:t>Integrating nonproprietary data ADA, MHD, CMS:</a:t>
          </a:r>
        </a:p>
        <a:p>
          <a:pPr marL="0" lvl="0" indent="0" algn="ctr" defTabSz="1066800">
            <a:lnSpc>
              <a:spcPct val="90000"/>
            </a:lnSpc>
            <a:spcBef>
              <a:spcPct val="0"/>
            </a:spcBef>
            <a:spcAft>
              <a:spcPts val="0"/>
            </a:spcAft>
            <a:buNone/>
          </a:pPr>
          <a:r>
            <a:rPr lang="en-US" sz="2400" kern="1200"/>
            <a:t> </a:t>
          </a:r>
        </a:p>
        <a:p>
          <a:pPr marL="0" lvl="0" indent="0" algn="ctr" defTabSz="1066800">
            <a:lnSpc>
              <a:spcPct val="90000"/>
            </a:lnSpc>
            <a:spcBef>
              <a:spcPct val="0"/>
            </a:spcBef>
            <a:spcAft>
              <a:spcPts val="0"/>
            </a:spcAft>
            <a:buNone/>
          </a:pPr>
          <a:r>
            <a:rPr lang="en-US" sz="2400" kern="1200"/>
            <a:t>to improve workforce tracking and validation.</a:t>
          </a:r>
        </a:p>
      </dsp:txBody>
      <dsp:txXfrm>
        <a:off x="4206" y="3086156"/>
        <a:ext cx="2868889" cy="2730061"/>
      </dsp:txXfrm>
    </dsp:sp>
    <dsp:sp modelId="{074C6827-DF9A-42A6-90F6-91F4D09C1F8D}">
      <dsp:nvSpPr>
        <dsp:cNvPr id="0" name=""/>
        <dsp:cNvSpPr/>
      </dsp:nvSpPr>
      <dsp:spPr>
        <a:xfrm>
          <a:off x="2873096" y="3086156"/>
          <a:ext cx="2868889" cy="273006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ts val="0"/>
            </a:spcAft>
            <a:buNone/>
          </a:pPr>
          <a:r>
            <a:rPr lang="en-US" sz="2400" kern="1200"/>
            <a:t>Accelerating data integration:</a:t>
          </a:r>
        </a:p>
        <a:p>
          <a:pPr marL="0" lvl="0" indent="0" algn="ctr" defTabSz="1066800">
            <a:lnSpc>
              <a:spcPct val="90000"/>
            </a:lnSpc>
            <a:spcBef>
              <a:spcPct val="0"/>
            </a:spcBef>
            <a:spcAft>
              <a:spcPts val="0"/>
            </a:spcAft>
            <a:buNone/>
          </a:pPr>
          <a:r>
            <a:rPr lang="en-US" sz="2400" kern="1200"/>
            <a:t> </a:t>
          </a:r>
        </a:p>
        <a:p>
          <a:pPr marL="0" lvl="0" indent="0" algn="ctr" defTabSz="1066800">
            <a:lnSpc>
              <a:spcPct val="90000"/>
            </a:lnSpc>
            <a:spcBef>
              <a:spcPct val="0"/>
            </a:spcBef>
            <a:spcAft>
              <a:spcPts val="0"/>
            </a:spcAft>
            <a:buNone/>
          </a:pPr>
          <a:r>
            <a:rPr lang="en-US" sz="2400" kern="1200"/>
            <a:t>to improve workforce planning and real-time tracking. </a:t>
          </a:r>
        </a:p>
      </dsp:txBody>
      <dsp:txXfrm>
        <a:off x="2873096" y="3086156"/>
        <a:ext cx="2868889" cy="2730061"/>
      </dsp:txXfrm>
    </dsp:sp>
    <dsp:sp modelId="{747D6371-1817-4142-8FE5-14057404A9E7}">
      <dsp:nvSpPr>
        <dsp:cNvPr id="0" name=""/>
        <dsp:cNvSpPr/>
      </dsp:nvSpPr>
      <dsp:spPr>
        <a:xfrm>
          <a:off x="5741985" y="3086156"/>
          <a:ext cx="2868889" cy="273006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ts val="0"/>
            </a:spcAft>
            <a:buNone/>
          </a:pPr>
          <a:r>
            <a:rPr lang="en-US" sz="2400" kern="1200"/>
            <a:t>Distinguish active MO license:</a:t>
          </a:r>
        </a:p>
        <a:p>
          <a:pPr marL="0" lvl="0" indent="0" algn="ctr" defTabSz="1066800">
            <a:lnSpc>
              <a:spcPct val="90000"/>
            </a:lnSpc>
            <a:spcBef>
              <a:spcPct val="0"/>
            </a:spcBef>
            <a:spcAft>
              <a:spcPts val="0"/>
            </a:spcAft>
            <a:buNone/>
          </a:pPr>
          <a:endParaRPr lang="en-US" sz="2400" kern="1200"/>
        </a:p>
        <a:p>
          <a:pPr marL="0" lvl="0" indent="0" algn="ctr" defTabSz="1066800">
            <a:lnSpc>
              <a:spcPct val="90000"/>
            </a:lnSpc>
            <a:spcBef>
              <a:spcPct val="0"/>
            </a:spcBef>
            <a:spcAft>
              <a:spcPts val="0"/>
            </a:spcAft>
            <a:buNone/>
          </a:pPr>
          <a:r>
            <a:rPr lang="en-US" sz="2400" kern="1200"/>
            <a:t>licensed/not practicing </a:t>
          </a:r>
        </a:p>
        <a:p>
          <a:pPr marL="0" lvl="0" indent="0" algn="ctr" defTabSz="1066800">
            <a:lnSpc>
              <a:spcPct val="90000"/>
            </a:lnSpc>
            <a:spcBef>
              <a:spcPct val="0"/>
            </a:spcBef>
            <a:spcAft>
              <a:spcPts val="0"/>
            </a:spcAft>
            <a:buNone/>
          </a:pPr>
          <a:r>
            <a:rPr lang="en-US" sz="2400" kern="1200"/>
            <a:t>from </a:t>
          </a:r>
        </a:p>
        <a:p>
          <a:pPr marL="0" lvl="0" indent="0" algn="ctr" defTabSz="1066800">
            <a:lnSpc>
              <a:spcPct val="90000"/>
            </a:lnSpc>
            <a:spcBef>
              <a:spcPct val="0"/>
            </a:spcBef>
            <a:spcAft>
              <a:spcPts val="0"/>
            </a:spcAft>
            <a:buNone/>
          </a:pPr>
          <a:r>
            <a:rPr lang="en-US" sz="2400" kern="1200"/>
            <a:t>licensed/practicing.</a:t>
          </a:r>
        </a:p>
      </dsp:txBody>
      <dsp:txXfrm>
        <a:off x="5741985" y="3086156"/>
        <a:ext cx="2868889" cy="27300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8B2D9-8AF2-4671-B24E-8AEF06A6B482}">
      <dsp:nvSpPr>
        <dsp:cNvPr id="0" name=""/>
        <dsp:cNvSpPr/>
      </dsp:nvSpPr>
      <dsp:spPr>
        <a:xfrm>
          <a:off x="0" y="424446"/>
          <a:ext cx="8601075" cy="1291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7539" tIns="104140" rIns="667539" bIns="170688" numCol="1" spcCol="1270" anchor="t" anchorCtr="0">
          <a:noAutofit/>
        </a:bodyPr>
        <a:lstStyle/>
        <a:p>
          <a:pPr marL="0" lvl="1" indent="0" algn="l" defTabSz="1066800">
            <a:lnSpc>
              <a:spcPct val="90000"/>
            </a:lnSpc>
            <a:spcBef>
              <a:spcPct val="0"/>
            </a:spcBef>
            <a:spcAft>
              <a:spcPct val="15000"/>
            </a:spcAft>
            <a:buFont typeface="Arial" panose="020B0604020202020204" pitchFamily="34" charset="0"/>
            <a:buNone/>
          </a:pPr>
          <a:r>
            <a:rPr lang="en-US" sz="2400" kern="1200"/>
            <a:t>Modelled after HRSA. </a:t>
          </a:r>
          <a:r>
            <a:rPr lang="en-US" sz="2400" kern="1200">
              <a:effectLst/>
              <a:ea typeface="Times New Roman" panose="02020603050405020304" pitchFamily="18" charset="0"/>
            </a:rPr>
            <a:t>Developed MDS </a:t>
          </a:r>
          <a:r>
            <a:rPr lang="en-US" sz="2400" kern="1200">
              <a:ea typeface="Times New Roman" panose="02020603050405020304" pitchFamily="18" charset="0"/>
            </a:rPr>
            <a:t>administrative resources and </a:t>
          </a:r>
          <a:r>
            <a:rPr lang="en-US" sz="2400" kern="1200">
              <a:effectLst/>
              <a:ea typeface="Times New Roman" panose="02020603050405020304" pitchFamily="18" charset="0"/>
            </a:rPr>
            <a:t>surveys for professions/occupations not currently addressed by HRSA.</a:t>
          </a:r>
          <a:endParaRPr lang="en-US" sz="2400" kern="1200"/>
        </a:p>
      </dsp:txBody>
      <dsp:txXfrm>
        <a:off x="0" y="424446"/>
        <a:ext cx="8601075" cy="1291500"/>
      </dsp:txXfrm>
    </dsp:sp>
    <dsp:sp modelId="{38C01083-6CD2-481D-95F2-B3CD1AF77271}">
      <dsp:nvSpPr>
        <dsp:cNvPr id="0" name=""/>
        <dsp:cNvSpPr/>
      </dsp:nvSpPr>
      <dsp:spPr>
        <a:xfrm>
          <a:off x="380905" y="0"/>
          <a:ext cx="8189491" cy="5067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70" tIns="0" rIns="227570" bIns="0" numCol="1" spcCol="1270" anchor="ctr" anchorCtr="0">
          <a:noAutofit/>
        </a:bodyPr>
        <a:lstStyle/>
        <a:p>
          <a:pPr marL="0" lvl="0" indent="0" algn="l" defTabSz="1066800">
            <a:lnSpc>
              <a:spcPct val="90000"/>
            </a:lnSpc>
            <a:spcBef>
              <a:spcPct val="0"/>
            </a:spcBef>
            <a:spcAft>
              <a:spcPct val="35000"/>
            </a:spcAft>
            <a:buNone/>
          </a:pPr>
          <a:r>
            <a:rPr lang="en-US" sz="2400" kern="1200"/>
            <a:t>Developed MDS Model and Expanded Partnerships</a:t>
          </a:r>
        </a:p>
      </dsp:txBody>
      <dsp:txXfrm>
        <a:off x="405640" y="24735"/>
        <a:ext cx="8140021" cy="457234"/>
      </dsp:txXfrm>
    </dsp:sp>
    <dsp:sp modelId="{9C20D6B5-1F2C-4246-A9F4-4CD99E1728D4}">
      <dsp:nvSpPr>
        <dsp:cNvPr id="0" name=""/>
        <dsp:cNvSpPr/>
      </dsp:nvSpPr>
      <dsp:spPr>
        <a:xfrm>
          <a:off x="0" y="2014162"/>
          <a:ext cx="8601075" cy="945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7539" tIns="104140" rIns="667539" bIns="170688" numCol="1" spcCol="1270" anchor="t" anchorCtr="0">
          <a:noAutofit/>
        </a:bodyPr>
        <a:lstStyle/>
        <a:p>
          <a:pPr marL="0" lvl="1" indent="0" algn="l" defTabSz="1066800">
            <a:lnSpc>
              <a:spcPct val="90000"/>
            </a:lnSpc>
            <a:spcBef>
              <a:spcPct val="0"/>
            </a:spcBef>
            <a:spcAft>
              <a:spcPct val="15000"/>
            </a:spcAft>
            <a:buFont typeface="Arial" panose="020B0604020202020204" pitchFamily="34" charset="0"/>
            <a:buNone/>
          </a:pPr>
          <a:r>
            <a:rPr lang="en-US" sz="2400" kern="1200">
              <a:effectLst/>
              <a:ea typeface="Times New Roman" panose="02020603050405020304" pitchFamily="18" charset="0"/>
            </a:rPr>
            <a:t>Ensured the safety and privacy of the data as well as the affordability and sustainability of the project.</a:t>
          </a:r>
          <a:endParaRPr lang="en-US" sz="2400" kern="1200"/>
        </a:p>
      </dsp:txBody>
      <dsp:txXfrm>
        <a:off x="0" y="2014162"/>
        <a:ext cx="8601075" cy="945000"/>
      </dsp:txXfrm>
    </dsp:sp>
    <dsp:sp modelId="{B6745815-6995-464C-A8AD-BD789C3943B9}">
      <dsp:nvSpPr>
        <dsp:cNvPr id="0" name=""/>
        <dsp:cNvSpPr/>
      </dsp:nvSpPr>
      <dsp:spPr>
        <a:xfrm>
          <a:off x="409475" y="1755478"/>
          <a:ext cx="8189491" cy="3324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70" tIns="0" rIns="227570" bIns="0" numCol="1" spcCol="1270" anchor="ctr" anchorCtr="0">
          <a:noAutofit/>
        </a:bodyPr>
        <a:lstStyle/>
        <a:p>
          <a:pPr marL="0" lvl="0" indent="0" algn="l" defTabSz="1066800">
            <a:lnSpc>
              <a:spcPct val="90000"/>
            </a:lnSpc>
            <a:spcBef>
              <a:spcPct val="0"/>
            </a:spcBef>
            <a:spcAft>
              <a:spcPct val="35000"/>
            </a:spcAft>
            <a:buNone/>
          </a:pPr>
          <a:r>
            <a:rPr lang="en-US" sz="2400" kern="1200"/>
            <a:t>Security Compliant Data Management Software </a:t>
          </a:r>
        </a:p>
      </dsp:txBody>
      <dsp:txXfrm>
        <a:off x="425705" y="1771708"/>
        <a:ext cx="8157031" cy="300023"/>
      </dsp:txXfrm>
    </dsp:sp>
    <dsp:sp modelId="{10EE053E-E737-47F6-8EAB-8BD176FC11B2}">
      <dsp:nvSpPr>
        <dsp:cNvPr id="0" name=""/>
        <dsp:cNvSpPr/>
      </dsp:nvSpPr>
      <dsp:spPr>
        <a:xfrm>
          <a:off x="0" y="3250841"/>
          <a:ext cx="8601075" cy="945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7539" tIns="104140" rIns="667539" bIns="170688" numCol="1" spcCol="1270" anchor="t" anchorCtr="0">
          <a:noAutofit/>
        </a:bodyPr>
        <a:lstStyle/>
        <a:p>
          <a:pPr marL="0" lvl="1" indent="0" algn="l" defTabSz="1066800">
            <a:lnSpc>
              <a:spcPct val="90000"/>
            </a:lnSpc>
            <a:spcBef>
              <a:spcPct val="0"/>
            </a:spcBef>
            <a:spcAft>
              <a:spcPct val="15000"/>
            </a:spcAft>
            <a:buClr>
              <a:srgbClr val="1B5D8F"/>
            </a:buClr>
            <a:buSzPts val="1200"/>
            <a:buFont typeface="Arial" panose="020B0604020202020204" pitchFamily="34" charset="0"/>
            <a:buNone/>
          </a:pPr>
          <a:r>
            <a:rPr lang="en-US" sz="2400" kern="1200">
              <a:effectLst/>
              <a:ea typeface="Times New Roman" panose="02020603050405020304" pitchFamily="18" charset="0"/>
            </a:rPr>
            <a:t>Developed cross-walks between </a:t>
          </a:r>
          <a:r>
            <a:rPr lang="en-US" sz="2400" kern="1200">
              <a:ea typeface="Times New Roman" panose="02020603050405020304" pitchFamily="18" charset="0"/>
            </a:rPr>
            <a:t>MDS</a:t>
          </a:r>
          <a:r>
            <a:rPr lang="en-US" sz="2400" kern="1200">
              <a:effectLst/>
              <a:ea typeface="Times New Roman" panose="02020603050405020304" pitchFamily="18" charset="0"/>
            </a:rPr>
            <a:t> across professions/occupations to ensure comparability.</a:t>
          </a:r>
          <a:endParaRPr lang="en-US" sz="2400" kern="1200"/>
        </a:p>
      </dsp:txBody>
      <dsp:txXfrm>
        <a:off x="0" y="3250841"/>
        <a:ext cx="8601075" cy="945000"/>
      </dsp:txXfrm>
    </dsp:sp>
    <dsp:sp modelId="{43F9F4F5-72FC-44B5-9F57-1DA464655A77}">
      <dsp:nvSpPr>
        <dsp:cNvPr id="0" name=""/>
        <dsp:cNvSpPr/>
      </dsp:nvSpPr>
      <dsp:spPr>
        <a:xfrm>
          <a:off x="409475" y="2986162"/>
          <a:ext cx="8189491" cy="3384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70" tIns="0" rIns="227570" bIns="0" numCol="1" spcCol="1270" anchor="ctr" anchorCtr="0">
          <a:noAutofit/>
        </a:bodyPr>
        <a:lstStyle/>
        <a:p>
          <a:pPr marL="0" lvl="0" indent="0" algn="l" defTabSz="1066800">
            <a:lnSpc>
              <a:spcPct val="90000"/>
            </a:lnSpc>
            <a:spcBef>
              <a:spcPct val="0"/>
            </a:spcBef>
            <a:spcAft>
              <a:spcPct val="35000"/>
            </a:spcAft>
            <a:buNone/>
          </a:pPr>
          <a:r>
            <a:rPr lang="en-US" sz="2400" kern="1200">
              <a:ea typeface="Times New Roman" panose="02020603050405020304" pitchFamily="18" charset="0"/>
            </a:rPr>
            <a:t>Developed Workforce Data Repository </a:t>
          </a:r>
          <a:endParaRPr lang="en-US" sz="2400" kern="1200"/>
        </a:p>
      </dsp:txBody>
      <dsp:txXfrm>
        <a:off x="425998" y="3002685"/>
        <a:ext cx="8156445" cy="305433"/>
      </dsp:txXfrm>
    </dsp:sp>
    <dsp:sp modelId="{DBB0F0A8-B267-46D3-B554-926A8EB09EEA}">
      <dsp:nvSpPr>
        <dsp:cNvPr id="0" name=""/>
        <dsp:cNvSpPr/>
      </dsp:nvSpPr>
      <dsp:spPr>
        <a:xfrm>
          <a:off x="0" y="4864084"/>
          <a:ext cx="8601075" cy="101861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7539" tIns="104140" rIns="667539" bIns="170688" numCol="1" spcCol="1270" anchor="t" anchorCtr="0">
          <a:noAutofit/>
        </a:bodyPr>
        <a:lstStyle/>
        <a:p>
          <a:pPr marL="0" lvl="1" indent="0" algn="l" defTabSz="1066800">
            <a:lnSpc>
              <a:spcPct val="90000"/>
            </a:lnSpc>
            <a:spcBef>
              <a:spcPct val="0"/>
            </a:spcBef>
            <a:spcAft>
              <a:spcPts val="0"/>
            </a:spcAft>
            <a:buClr>
              <a:srgbClr val="1B5D8F"/>
            </a:buClr>
            <a:buSzPts val="1200"/>
            <a:buFont typeface="Arial" panose="020B0604020202020204" pitchFamily="34" charset="0"/>
            <a:buNone/>
          </a:pPr>
          <a:r>
            <a:rPr lang="en-US" sz="2400" b="0" kern="1200">
              <a:ea typeface="Calibri"/>
              <a:cs typeface="Calibri" panose="020F0502020204030204"/>
            </a:rPr>
            <a:t>Answering policy and research questions through partner collaborations and publications.</a:t>
          </a:r>
          <a:endParaRPr lang="en-US" sz="2400" b="0" kern="1200"/>
        </a:p>
      </dsp:txBody>
      <dsp:txXfrm>
        <a:off x="0" y="4864084"/>
        <a:ext cx="8601075" cy="1018615"/>
      </dsp:txXfrm>
    </dsp:sp>
    <dsp:sp modelId="{06D17695-54DA-4154-B880-991578D319AE}">
      <dsp:nvSpPr>
        <dsp:cNvPr id="0" name=""/>
        <dsp:cNvSpPr/>
      </dsp:nvSpPr>
      <dsp:spPr>
        <a:xfrm>
          <a:off x="404015" y="4222841"/>
          <a:ext cx="8188898" cy="7109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70" tIns="0" rIns="227570" bIns="0" numCol="1" spcCol="1270" anchor="ctr" anchorCtr="0">
          <a:noAutofit/>
        </a:bodyPr>
        <a:lstStyle/>
        <a:p>
          <a:pPr marL="0" lvl="0" indent="0" algn="l" defTabSz="1066800">
            <a:lnSpc>
              <a:spcPct val="90000"/>
            </a:lnSpc>
            <a:spcBef>
              <a:spcPct val="0"/>
            </a:spcBef>
            <a:spcAft>
              <a:spcPct val="35000"/>
            </a:spcAft>
            <a:buNone/>
          </a:pPr>
          <a:r>
            <a:rPr lang="en-US" sz="2400" kern="1200"/>
            <a:t>Launched Public-Facing Website, Dashboards, Aggregated Research and Publications </a:t>
          </a:r>
        </a:p>
      </dsp:txBody>
      <dsp:txXfrm>
        <a:off x="438722" y="4257548"/>
        <a:ext cx="8119484" cy="6415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EEBC0-1D1E-4A65-B8D3-989A5C971277}">
      <dsp:nvSpPr>
        <dsp:cNvPr id="0" name=""/>
        <dsp:cNvSpPr/>
      </dsp:nvSpPr>
      <dsp:spPr>
        <a:xfrm rot="5400000">
          <a:off x="4808154" y="-1886327"/>
          <a:ext cx="1469903" cy="5296973"/>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t>Dentists: 3,260</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a:t>(12.1% Public Health Dentists) </a:t>
          </a:r>
        </a:p>
        <a:p>
          <a:pPr marL="171450" lvl="1" indent="-171450" algn="l" defTabSz="800100">
            <a:lnSpc>
              <a:spcPct val="90000"/>
            </a:lnSpc>
            <a:spcBef>
              <a:spcPct val="0"/>
            </a:spcBef>
            <a:spcAft>
              <a:spcPct val="15000"/>
            </a:spcAft>
            <a:buChar char="•"/>
          </a:pPr>
          <a:r>
            <a:rPr lang="en-US" sz="1800" kern="1200"/>
            <a:t>Dental Hygienists: 3,839</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a:t>(12.1% Public Health Dental Hygienists) </a:t>
          </a:r>
        </a:p>
        <a:p>
          <a:pPr marL="171450" lvl="1" indent="-171450" algn="l" defTabSz="800100">
            <a:lnSpc>
              <a:spcPct val="90000"/>
            </a:lnSpc>
            <a:spcBef>
              <a:spcPct val="0"/>
            </a:spcBef>
            <a:spcAft>
              <a:spcPct val="15000"/>
            </a:spcAft>
            <a:buChar char="•"/>
          </a:pPr>
          <a:r>
            <a:rPr lang="en-US" sz="1800" kern="1200"/>
            <a:t>Dental Assistants: 6,230</a:t>
          </a:r>
        </a:p>
      </dsp:txBody>
      <dsp:txXfrm rot="-5400000">
        <a:off x="2894620" y="98962"/>
        <a:ext cx="5225218" cy="1326393"/>
      </dsp:txXfrm>
    </dsp:sp>
    <dsp:sp modelId="{41C02EC5-E4B4-4341-973B-6A366006DDDD}">
      <dsp:nvSpPr>
        <dsp:cNvPr id="0" name=""/>
        <dsp:cNvSpPr/>
      </dsp:nvSpPr>
      <dsp:spPr>
        <a:xfrm>
          <a:off x="0" y="2302"/>
          <a:ext cx="2894619" cy="151971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Licensed Dental Workforce in Missouri (2025):</a:t>
          </a:r>
        </a:p>
      </dsp:txBody>
      <dsp:txXfrm>
        <a:off x="74186" y="76488"/>
        <a:ext cx="2746247" cy="1371341"/>
      </dsp:txXfrm>
    </dsp:sp>
    <dsp:sp modelId="{691EE3E5-2522-468F-88A4-D392DA4B2874}">
      <dsp:nvSpPr>
        <dsp:cNvPr id="0" name=""/>
        <dsp:cNvSpPr/>
      </dsp:nvSpPr>
      <dsp:spPr>
        <a:xfrm rot="5400000">
          <a:off x="4963097" y="-263780"/>
          <a:ext cx="1215770" cy="5243277"/>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t>12 counties have no licensed dentists.</a:t>
          </a:r>
        </a:p>
        <a:p>
          <a:pPr marL="171450" lvl="1" indent="-171450" algn="l" defTabSz="800100">
            <a:lnSpc>
              <a:spcPct val="90000"/>
            </a:lnSpc>
            <a:spcBef>
              <a:spcPct val="0"/>
            </a:spcBef>
            <a:spcAft>
              <a:spcPct val="15000"/>
            </a:spcAft>
            <a:buChar char="•"/>
          </a:pPr>
          <a:r>
            <a:rPr lang="en-US" sz="1800" kern="1200"/>
            <a:t>5 counties have no dental hygienists.</a:t>
          </a:r>
        </a:p>
        <a:p>
          <a:pPr marL="171450" lvl="1" indent="-171450" algn="l" defTabSz="800100">
            <a:lnSpc>
              <a:spcPct val="90000"/>
            </a:lnSpc>
            <a:spcBef>
              <a:spcPct val="0"/>
            </a:spcBef>
            <a:spcAft>
              <a:spcPct val="15000"/>
            </a:spcAft>
            <a:buChar char="•"/>
          </a:pPr>
          <a:r>
            <a:rPr lang="en-US" sz="1800" kern="1200"/>
            <a:t>9 counties have no dental assistants.</a:t>
          </a:r>
        </a:p>
      </dsp:txBody>
      <dsp:txXfrm rot="-5400000">
        <a:off x="2949344" y="1809322"/>
        <a:ext cx="5183928" cy="1097072"/>
      </dsp:txXfrm>
    </dsp:sp>
    <dsp:sp modelId="{C7E77B70-1C85-452C-A094-C38AE88DB169}">
      <dsp:nvSpPr>
        <dsp:cNvPr id="0" name=""/>
        <dsp:cNvSpPr/>
      </dsp:nvSpPr>
      <dsp:spPr>
        <a:xfrm>
          <a:off x="0" y="1598001"/>
          <a:ext cx="2949343" cy="151971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Geographic Gaps in Access:</a:t>
          </a:r>
        </a:p>
      </dsp:txBody>
      <dsp:txXfrm>
        <a:off x="74186" y="1672187"/>
        <a:ext cx="2800971" cy="1371341"/>
      </dsp:txXfrm>
    </dsp:sp>
    <dsp:sp modelId="{8C34FB9B-B11E-4174-8165-8F8F05CABFE6}">
      <dsp:nvSpPr>
        <dsp:cNvPr id="0" name=""/>
        <dsp:cNvSpPr/>
      </dsp:nvSpPr>
      <dsp:spPr>
        <a:xfrm rot="5400000">
          <a:off x="4963097" y="1331918"/>
          <a:ext cx="1215770" cy="5243277"/>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Missouri requires </a:t>
          </a:r>
          <a:r>
            <a:rPr lang="en-US" sz="1600" b="1" kern="1200"/>
            <a:t>334 additional dentists</a:t>
          </a:r>
          <a:r>
            <a:rPr lang="en-US" sz="1600" kern="1200"/>
            <a:t> to eliminate its dental HPSA designations.</a:t>
          </a:r>
        </a:p>
        <a:p>
          <a:pPr marL="457200" lvl="2" indent="-114300" algn="l" defTabSz="533400">
            <a:lnSpc>
              <a:spcPct val="90000"/>
            </a:lnSpc>
            <a:spcBef>
              <a:spcPct val="0"/>
            </a:spcBef>
            <a:spcAft>
              <a:spcPct val="15000"/>
            </a:spcAft>
            <a:buChar char="•"/>
          </a:pPr>
          <a:r>
            <a:rPr lang="en-US" sz="1200" kern="1200"/>
            <a:t>Aggregated based on the entire State of Missouri.</a:t>
          </a:r>
        </a:p>
        <a:p>
          <a:pPr marL="457200" lvl="3" indent="-114300" algn="l" defTabSz="533400">
            <a:lnSpc>
              <a:spcPct val="90000"/>
            </a:lnSpc>
            <a:spcBef>
              <a:spcPct val="0"/>
            </a:spcBef>
            <a:spcAft>
              <a:spcPct val="15000"/>
            </a:spcAft>
            <a:buChar char="•"/>
          </a:pPr>
          <a:r>
            <a:rPr lang="en-US" sz="1200" kern="1200"/>
            <a:t>(HPSA designations are based on a population-to-provider ratio of 5,000:1 [or 4,000:1 in high-need areas]).</a:t>
          </a:r>
        </a:p>
      </dsp:txBody>
      <dsp:txXfrm rot="-5400000">
        <a:off x="2949344" y="3405021"/>
        <a:ext cx="5183928" cy="1097072"/>
      </dsp:txXfrm>
    </dsp:sp>
    <dsp:sp modelId="{2A966244-D5C6-48C8-B869-76A5428CA242}">
      <dsp:nvSpPr>
        <dsp:cNvPr id="0" name=""/>
        <dsp:cNvSpPr/>
      </dsp:nvSpPr>
      <dsp:spPr>
        <a:xfrm>
          <a:off x="0" y="3193700"/>
          <a:ext cx="2949343" cy="151971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Health Professional Shortage Areas (HPSAs):</a:t>
          </a:r>
        </a:p>
      </dsp:txBody>
      <dsp:txXfrm>
        <a:off x="74186" y="3267886"/>
        <a:ext cx="2800971" cy="13713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7A695-436B-44C6-AAE6-04F5EE6248BA}">
      <dsp:nvSpPr>
        <dsp:cNvPr id="0" name=""/>
        <dsp:cNvSpPr/>
      </dsp:nvSpPr>
      <dsp:spPr>
        <a:xfrm>
          <a:off x="-84495" y="7033"/>
          <a:ext cx="4124662" cy="7389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81918E-E83F-4289-9E01-833446EB5052}">
      <dsp:nvSpPr>
        <dsp:cNvPr id="0" name=""/>
        <dsp:cNvSpPr/>
      </dsp:nvSpPr>
      <dsp:spPr>
        <a:xfrm>
          <a:off x="106924" y="173291"/>
          <a:ext cx="407202" cy="40640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268E47-2567-48E1-9483-5DE28B37C5D5}">
      <dsp:nvSpPr>
        <dsp:cNvPr id="0" name=""/>
        <dsp:cNvSpPr/>
      </dsp:nvSpPr>
      <dsp:spPr>
        <a:xfrm>
          <a:off x="573619" y="7033"/>
          <a:ext cx="3635538" cy="785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167" tIns="83167" rIns="83167" bIns="83167" numCol="1" spcCol="1270" anchor="ctr" anchorCtr="0">
          <a:noAutofit/>
        </a:bodyPr>
        <a:lstStyle/>
        <a:p>
          <a:pPr marL="0" lvl="0" indent="0" algn="l" defTabSz="622300">
            <a:lnSpc>
              <a:spcPct val="100000"/>
            </a:lnSpc>
            <a:spcBef>
              <a:spcPct val="0"/>
            </a:spcBef>
            <a:spcAft>
              <a:spcPct val="35000"/>
            </a:spcAft>
            <a:buNone/>
          </a:pPr>
          <a:r>
            <a:rPr lang="en-US" sz="1400" kern="1200"/>
            <a:t>Number of licensed dental assistants has grown, now exceeding dentists and hygienists.</a:t>
          </a:r>
        </a:p>
      </dsp:txBody>
      <dsp:txXfrm>
        <a:off x="573619" y="7033"/>
        <a:ext cx="3635538" cy="785827"/>
      </dsp:txXfrm>
    </dsp:sp>
    <dsp:sp modelId="{F535D999-B5F6-4E73-9EC7-228A3A0E5CA8}">
      <dsp:nvSpPr>
        <dsp:cNvPr id="0" name=""/>
        <dsp:cNvSpPr/>
      </dsp:nvSpPr>
      <dsp:spPr>
        <a:xfrm>
          <a:off x="-84495" y="989317"/>
          <a:ext cx="4124662" cy="7389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B10AB3-BCF9-42DA-8002-1FB5FD668969}">
      <dsp:nvSpPr>
        <dsp:cNvPr id="0" name=""/>
        <dsp:cNvSpPr/>
      </dsp:nvSpPr>
      <dsp:spPr>
        <a:xfrm>
          <a:off x="85522" y="1155575"/>
          <a:ext cx="407202" cy="4064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1F0728-0A4C-43E8-A9DB-C11C5D4462E4}">
      <dsp:nvSpPr>
        <dsp:cNvPr id="0" name=""/>
        <dsp:cNvSpPr/>
      </dsp:nvSpPr>
      <dsp:spPr>
        <a:xfrm>
          <a:off x="579132" y="983958"/>
          <a:ext cx="3441655" cy="785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167" tIns="83167" rIns="83167" bIns="83167" numCol="1" spcCol="1270" anchor="ctr" anchorCtr="0">
          <a:noAutofit/>
        </a:bodyPr>
        <a:lstStyle/>
        <a:p>
          <a:pPr marL="0" lvl="0" indent="0" algn="l" defTabSz="622300">
            <a:lnSpc>
              <a:spcPct val="100000"/>
            </a:lnSpc>
            <a:spcBef>
              <a:spcPct val="0"/>
            </a:spcBef>
            <a:spcAft>
              <a:spcPct val="35000"/>
            </a:spcAft>
            <a:buNone/>
          </a:pPr>
          <a:r>
            <a:rPr lang="en-US" sz="1400" kern="1200"/>
            <a:t>Growth in dental hygienist licensure has been steady but </a:t>
          </a:r>
          <a:r>
            <a:rPr lang="en-US" sz="1400" kern="1200">
              <a:highlight>
                <a:srgbClr val="FFFF00"/>
              </a:highlight>
            </a:rPr>
            <a:t>slower compared to national trends</a:t>
          </a:r>
          <a:r>
            <a:rPr lang="en-US" sz="1400" kern="1200"/>
            <a:t>.</a:t>
          </a:r>
        </a:p>
      </dsp:txBody>
      <dsp:txXfrm>
        <a:off x="579132" y="983958"/>
        <a:ext cx="3441655" cy="785827"/>
      </dsp:txXfrm>
    </dsp:sp>
    <dsp:sp modelId="{A8027D78-57F3-4872-9DC6-A0AEA1215E76}">
      <dsp:nvSpPr>
        <dsp:cNvPr id="0" name=""/>
        <dsp:cNvSpPr/>
      </dsp:nvSpPr>
      <dsp:spPr>
        <a:xfrm>
          <a:off x="-84495" y="1971602"/>
          <a:ext cx="4124662" cy="7389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8C79A6-2279-412C-B3FA-E7937AE070C5}">
      <dsp:nvSpPr>
        <dsp:cNvPr id="0" name=""/>
        <dsp:cNvSpPr/>
      </dsp:nvSpPr>
      <dsp:spPr>
        <a:xfrm>
          <a:off x="85522" y="2137860"/>
          <a:ext cx="407202" cy="4064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A2EC0E-DE12-4D6B-879B-3FBC04C6585E}">
      <dsp:nvSpPr>
        <dsp:cNvPr id="0" name=""/>
        <dsp:cNvSpPr/>
      </dsp:nvSpPr>
      <dsp:spPr>
        <a:xfrm>
          <a:off x="582862" y="1931776"/>
          <a:ext cx="3571321" cy="785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167" tIns="83167" rIns="83167" bIns="83167" numCol="1" spcCol="1270" anchor="ctr" anchorCtr="0">
          <a:noAutofit/>
        </a:bodyPr>
        <a:lstStyle/>
        <a:p>
          <a:pPr marL="0" lvl="0" indent="0" algn="l" defTabSz="622300">
            <a:lnSpc>
              <a:spcPct val="100000"/>
            </a:lnSpc>
            <a:spcBef>
              <a:spcPct val="0"/>
            </a:spcBef>
            <a:spcAft>
              <a:spcPct val="35000"/>
            </a:spcAft>
            <a:buNone/>
          </a:pPr>
          <a:r>
            <a:rPr lang="en-US" sz="1400" kern="1200"/>
            <a:t>Urban-Rural Disparities: Urban counties (e.g., St. Louis, Jackson, Greene) maintain higher provider-to-population ratios.</a:t>
          </a:r>
        </a:p>
      </dsp:txBody>
      <dsp:txXfrm>
        <a:off x="582862" y="1931776"/>
        <a:ext cx="3571321" cy="785827"/>
      </dsp:txXfrm>
    </dsp:sp>
    <dsp:sp modelId="{CAEB60A0-4ECA-4D4B-8EA9-85EF0DBD0CEF}">
      <dsp:nvSpPr>
        <dsp:cNvPr id="0" name=""/>
        <dsp:cNvSpPr/>
      </dsp:nvSpPr>
      <dsp:spPr>
        <a:xfrm>
          <a:off x="-84495" y="2953886"/>
          <a:ext cx="4124662" cy="7389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AF7646-434E-4445-BE22-C7A5896391CD}">
      <dsp:nvSpPr>
        <dsp:cNvPr id="0" name=""/>
        <dsp:cNvSpPr/>
      </dsp:nvSpPr>
      <dsp:spPr>
        <a:xfrm>
          <a:off x="96223" y="3120144"/>
          <a:ext cx="407202" cy="40640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917519-A711-404D-AF8A-C17099B5A034}">
      <dsp:nvSpPr>
        <dsp:cNvPr id="0" name=""/>
        <dsp:cNvSpPr/>
      </dsp:nvSpPr>
      <dsp:spPr>
        <a:xfrm>
          <a:off x="602403" y="2942453"/>
          <a:ext cx="3372152" cy="785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167" tIns="83167" rIns="83167" bIns="83167" numCol="1" spcCol="1270" anchor="ctr" anchorCtr="0">
          <a:noAutofit/>
        </a:bodyPr>
        <a:lstStyle/>
        <a:p>
          <a:pPr marL="0" lvl="0" indent="0" algn="l" defTabSz="622300">
            <a:lnSpc>
              <a:spcPct val="100000"/>
            </a:lnSpc>
            <a:spcBef>
              <a:spcPct val="0"/>
            </a:spcBef>
            <a:spcAft>
              <a:spcPct val="35000"/>
            </a:spcAft>
            <a:buNone/>
          </a:pPr>
          <a:r>
            <a:rPr lang="en-US" sz="1400" kern="1200"/>
            <a:t>Rural counties continue to experience persistent shortages, with some counties reporting zero dental professionals.</a:t>
          </a:r>
        </a:p>
      </dsp:txBody>
      <dsp:txXfrm>
        <a:off x="602403" y="2942453"/>
        <a:ext cx="3372152" cy="7858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C9E9A-3655-453F-8324-2F3FA2AF4ED0}">
      <dsp:nvSpPr>
        <dsp:cNvPr id="0" name=""/>
        <dsp:cNvSpPr/>
      </dsp:nvSpPr>
      <dsp:spPr>
        <a:xfrm>
          <a:off x="0" y="6152"/>
          <a:ext cx="8366987" cy="6789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FFC71E-8058-44F0-AF4D-11D5D14B16C2}">
      <dsp:nvSpPr>
        <dsp:cNvPr id="0" name=""/>
        <dsp:cNvSpPr/>
      </dsp:nvSpPr>
      <dsp:spPr>
        <a:xfrm>
          <a:off x="205368" y="158906"/>
          <a:ext cx="373762" cy="3733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99CB87-D4E3-46F5-9F6D-81D29FD17B2E}">
      <dsp:nvSpPr>
        <dsp:cNvPr id="0" name=""/>
        <dsp:cNvSpPr/>
      </dsp:nvSpPr>
      <dsp:spPr>
        <a:xfrm>
          <a:off x="784498" y="6152"/>
          <a:ext cx="7512006" cy="806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23" tIns="85323" rIns="85323" bIns="85323" numCol="1" spcCol="1270" anchor="ctr" anchorCtr="0">
          <a:noAutofit/>
        </a:bodyPr>
        <a:lstStyle/>
        <a:p>
          <a:pPr marL="0" lvl="0" indent="0" algn="l" defTabSz="1066800">
            <a:lnSpc>
              <a:spcPct val="100000"/>
            </a:lnSpc>
            <a:spcBef>
              <a:spcPct val="0"/>
            </a:spcBef>
            <a:spcAft>
              <a:spcPct val="35000"/>
            </a:spcAft>
            <a:buNone/>
          </a:pPr>
          <a:r>
            <a:rPr lang="en-US" sz="2400" b="1" kern="1200"/>
            <a:t>Policy Implications </a:t>
          </a:r>
          <a:endParaRPr lang="en-US" sz="2400" kern="1200"/>
        </a:p>
      </dsp:txBody>
      <dsp:txXfrm>
        <a:off x="784498" y="6152"/>
        <a:ext cx="7512006" cy="806198"/>
      </dsp:txXfrm>
    </dsp:sp>
    <dsp:sp modelId="{62894BB2-8F94-43A3-9D63-8B530F579FCA}">
      <dsp:nvSpPr>
        <dsp:cNvPr id="0" name=""/>
        <dsp:cNvSpPr/>
      </dsp:nvSpPr>
      <dsp:spPr>
        <a:xfrm>
          <a:off x="0" y="1013900"/>
          <a:ext cx="8366987" cy="6789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5A319F-8DE5-4E1E-979A-8A19B39901E1}">
      <dsp:nvSpPr>
        <dsp:cNvPr id="0" name=""/>
        <dsp:cNvSpPr/>
      </dsp:nvSpPr>
      <dsp:spPr>
        <a:xfrm>
          <a:off x="205368" y="1166654"/>
          <a:ext cx="373762" cy="3733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2997D7-4A08-4E51-BCA9-5F81239151A1}">
      <dsp:nvSpPr>
        <dsp:cNvPr id="0" name=""/>
        <dsp:cNvSpPr/>
      </dsp:nvSpPr>
      <dsp:spPr>
        <a:xfrm>
          <a:off x="784498" y="1013900"/>
          <a:ext cx="7512006" cy="806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23" tIns="85323" rIns="85323" bIns="85323" numCol="1" spcCol="1270" anchor="ctr" anchorCtr="0">
          <a:noAutofit/>
        </a:bodyPr>
        <a:lstStyle/>
        <a:p>
          <a:pPr marL="0" lvl="0" indent="0" algn="l" defTabSz="711200">
            <a:lnSpc>
              <a:spcPct val="100000"/>
            </a:lnSpc>
            <a:spcBef>
              <a:spcPct val="0"/>
            </a:spcBef>
            <a:spcAft>
              <a:spcPct val="35000"/>
            </a:spcAft>
            <a:buNone/>
          </a:pPr>
          <a:r>
            <a:rPr lang="en-US" sz="1600" kern="1200"/>
            <a:t>Expand Recruitment &amp; Retention in underserved counties through incentives, loan repayment, and rural residency programs. Engage health centers in policy design and implementation to ensure programs meet needs.</a:t>
          </a:r>
        </a:p>
      </dsp:txBody>
      <dsp:txXfrm>
        <a:off x="784498" y="1013900"/>
        <a:ext cx="7512006" cy="806198"/>
      </dsp:txXfrm>
    </dsp:sp>
    <dsp:sp modelId="{B845875C-4BF6-415A-BB42-F5F9A0C4C90E}">
      <dsp:nvSpPr>
        <dsp:cNvPr id="0" name=""/>
        <dsp:cNvSpPr/>
      </dsp:nvSpPr>
      <dsp:spPr>
        <a:xfrm>
          <a:off x="0" y="2021648"/>
          <a:ext cx="8366987" cy="6789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FB15C2-F90A-481A-B32B-DC5B1A1A9E10}">
      <dsp:nvSpPr>
        <dsp:cNvPr id="0" name=""/>
        <dsp:cNvSpPr/>
      </dsp:nvSpPr>
      <dsp:spPr>
        <a:xfrm>
          <a:off x="205368" y="2174402"/>
          <a:ext cx="373762" cy="3733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092397-42D7-4AB0-BE77-9A15431055FB}">
      <dsp:nvSpPr>
        <dsp:cNvPr id="0" name=""/>
        <dsp:cNvSpPr/>
      </dsp:nvSpPr>
      <dsp:spPr>
        <a:xfrm>
          <a:off x="784498" y="2021648"/>
          <a:ext cx="7512006" cy="806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23" tIns="85323" rIns="85323" bIns="85323" numCol="1" spcCol="1270" anchor="ctr" anchorCtr="0">
          <a:noAutofit/>
        </a:bodyPr>
        <a:lstStyle/>
        <a:p>
          <a:pPr marL="0" lvl="0" indent="0" algn="l" defTabSz="711200">
            <a:lnSpc>
              <a:spcPct val="100000"/>
            </a:lnSpc>
            <a:spcBef>
              <a:spcPct val="0"/>
            </a:spcBef>
            <a:spcAft>
              <a:spcPct val="35000"/>
            </a:spcAft>
            <a:buNone/>
          </a:pPr>
          <a:r>
            <a:rPr lang="en-US" sz="1600" kern="1200"/>
            <a:t>Support Tele-dentistry, mobile clinics, and school-based programs encouraging training to reach underserved populations in counties with no dental professionals. </a:t>
          </a:r>
          <a:r>
            <a:rPr lang="en-US" sz="1600" b="0" kern="1200"/>
            <a:t>Support Dental Therapy Legislation. P</a:t>
          </a:r>
          <a:r>
            <a:rPr lang="en-US" sz="1600" kern="1200"/>
            <a:t>romote roles like dental therapists to extend care capacity </a:t>
          </a:r>
        </a:p>
      </dsp:txBody>
      <dsp:txXfrm>
        <a:off x="784498" y="2021648"/>
        <a:ext cx="7512006" cy="806198"/>
      </dsp:txXfrm>
    </dsp:sp>
    <dsp:sp modelId="{F1828C63-8848-4448-8FE1-F3B62ED9F0BE}">
      <dsp:nvSpPr>
        <dsp:cNvPr id="0" name=""/>
        <dsp:cNvSpPr/>
      </dsp:nvSpPr>
      <dsp:spPr>
        <a:xfrm>
          <a:off x="0" y="3029396"/>
          <a:ext cx="8366987" cy="6789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634C16-A2A0-46D2-BE73-81953350DCE8}">
      <dsp:nvSpPr>
        <dsp:cNvPr id="0" name=""/>
        <dsp:cNvSpPr/>
      </dsp:nvSpPr>
      <dsp:spPr>
        <a:xfrm>
          <a:off x="205368" y="3182150"/>
          <a:ext cx="373762" cy="3733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573F0F-467B-448A-8B4A-750E78303099}">
      <dsp:nvSpPr>
        <dsp:cNvPr id="0" name=""/>
        <dsp:cNvSpPr/>
      </dsp:nvSpPr>
      <dsp:spPr>
        <a:xfrm>
          <a:off x="784498" y="3029396"/>
          <a:ext cx="7512006" cy="806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23" tIns="85323" rIns="85323" bIns="85323" numCol="1" spcCol="1270" anchor="ctr" anchorCtr="0">
          <a:noAutofit/>
        </a:bodyPr>
        <a:lstStyle/>
        <a:p>
          <a:pPr marL="0" lvl="0" indent="0" algn="l" defTabSz="711200">
            <a:lnSpc>
              <a:spcPct val="100000"/>
            </a:lnSpc>
            <a:spcBef>
              <a:spcPct val="0"/>
            </a:spcBef>
            <a:spcAft>
              <a:spcPct val="35000"/>
            </a:spcAft>
            <a:buNone/>
          </a:pPr>
          <a:r>
            <a:rPr lang="en-US" sz="1600" kern="1200"/>
            <a:t>Collaborate with Educational Institutions to align training pipelines with geographic needs. (Ohio’s Primary Care Workforce Initiative) Partner with dental schools and health centers to expose students early to community-based care.</a:t>
          </a:r>
        </a:p>
      </dsp:txBody>
      <dsp:txXfrm>
        <a:off x="784498" y="3029396"/>
        <a:ext cx="7512006" cy="806198"/>
      </dsp:txXfrm>
    </dsp:sp>
    <dsp:sp modelId="{09C85138-89C1-4AA3-961C-C37118FA2A3D}">
      <dsp:nvSpPr>
        <dsp:cNvPr id="0" name=""/>
        <dsp:cNvSpPr/>
      </dsp:nvSpPr>
      <dsp:spPr>
        <a:xfrm>
          <a:off x="0" y="4037144"/>
          <a:ext cx="8366987" cy="6789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FE76C2-573E-4960-A1D6-1366FFC9559B}">
      <dsp:nvSpPr>
        <dsp:cNvPr id="0" name=""/>
        <dsp:cNvSpPr/>
      </dsp:nvSpPr>
      <dsp:spPr>
        <a:xfrm>
          <a:off x="205368" y="4189898"/>
          <a:ext cx="373762" cy="37339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0401C0-8903-4A1E-956C-BE8FE4BB042A}">
      <dsp:nvSpPr>
        <dsp:cNvPr id="0" name=""/>
        <dsp:cNvSpPr/>
      </dsp:nvSpPr>
      <dsp:spPr>
        <a:xfrm>
          <a:off x="784498" y="4037144"/>
          <a:ext cx="7512006" cy="806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23" tIns="85323" rIns="85323" bIns="85323" numCol="1" spcCol="1270" anchor="ctr" anchorCtr="0">
          <a:noAutofit/>
        </a:bodyPr>
        <a:lstStyle/>
        <a:p>
          <a:pPr marL="0" lvl="0" indent="0" algn="l" defTabSz="711200">
            <a:lnSpc>
              <a:spcPct val="100000"/>
            </a:lnSpc>
            <a:spcBef>
              <a:spcPct val="0"/>
            </a:spcBef>
            <a:spcAft>
              <a:spcPct val="35000"/>
            </a:spcAft>
            <a:buNone/>
          </a:pPr>
          <a:r>
            <a:rPr lang="en-US" sz="1600" kern="1200"/>
            <a:t>Leverage Federal HPSA Designations to secure funding and prioritize resource allocation. Encourage Medicaid Managed Care Organizations to reinvest profits into dental workforce expansion, (Nebraska’s Project Access).</a:t>
          </a:r>
        </a:p>
      </dsp:txBody>
      <dsp:txXfrm>
        <a:off x="784498" y="4037144"/>
        <a:ext cx="7512006" cy="8061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5C995-1BC7-49DA-899C-198857682196}">
      <dsp:nvSpPr>
        <dsp:cNvPr id="0" name=""/>
        <dsp:cNvSpPr/>
      </dsp:nvSpPr>
      <dsp:spPr>
        <a:xfrm>
          <a:off x="0" y="478101"/>
          <a:ext cx="4947825" cy="203175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384006" tIns="624840" rIns="384006" bIns="142240" numCol="1" spcCol="1270" anchor="t" anchorCtr="0">
          <a:noAutofit/>
        </a:bodyPr>
        <a:lstStyle/>
        <a:p>
          <a:pPr marL="228600" lvl="1" indent="-228600" algn="l" defTabSz="889000">
            <a:lnSpc>
              <a:spcPct val="90000"/>
            </a:lnSpc>
            <a:spcBef>
              <a:spcPct val="0"/>
            </a:spcBef>
            <a:spcAft>
              <a:spcPct val="15000"/>
            </a:spcAft>
            <a:buChar char="•"/>
          </a:pPr>
          <a:r>
            <a:rPr lang="en-US" sz="2000" b="0" i="0" kern="1200" baseline="0"/>
            <a:t>Demographic characteristics </a:t>
          </a:r>
          <a:endParaRPr lang="en-US" sz="2000" kern="1200"/>
        </a:p>
        <a:p>
          <a:pPr marL="228600" lvl="1" indent="-228600" algn="l" defTabSz="889000">
            <a:lnSpc>
              <a:spcPct val="90000"/>
            </a:lnSpc>
            <a:spcBef>
              <a:spcPct val="0"/>
            </a:spcBef>
            <a:spcAft>
              <a:spcPct val="15000"/>
            </a:spcAft>
            <a:buChar char="•"/>
          </a:pPr>
          <a:r>
            <a:rPr lang="en-US" sz="2000" b="0" i="0" kern="1200" baseline="0"/>
            <a:t>Education and training </a:t>
          </a:r>
          <a:endParaRPr lang="en-US" sz="2000" kern="1200"/>
        </a:p>
        <a:p>
          <a:pPr marL="228600" lvl="1" indent="-228600" algn="l" defTabSz="889000">
            <a:lnSpc>
              <a:spcPct val="90000"/>
            </a:lnSpc>
            <a:spcBef>
              <a:spcPct val="0"/>
            </a:spcBef>
            <a:spcAft>
              <a:spcPct val="15000"/>
            </a:spcAft>
            <a:buChar char="•"/>
          </a:pPr>
          <a:r>
            <a:rPr lang="en-US" sz="2000" b="0" i="0" kern="1200" baseline="0"/>
            <a:t>Employment characteristics</a:t>
          </a:r>
          <a:endParaRPr lang="en-US" sz="2000" kern="1200"/>
        </a:p>
        <a:p>
          <a:pPr marL="228600" lvl="1" indent="-228600" algn="l" defTabSz="889000">
            <a:lnSpc>
              <a:spcPct val="90000"/>
            </a:lnSpc>
            <a:spcBef>
              <a:spcPct val="0"/>
            </a:spcBef>
            <a:spcAft>
              <a:spcPct val="15000"/>
            </a:spcAft>
            <a:buChar char="•"/>
          </a:pPr>
          <a:r>
            <a:rPr lang="en-US" sz="2000" kern="1200"/>
            <a:t>Workforce distribution and access</a:t>
          </a:r>
          <a:r>
            <a:rPr lang="en-US" sz="2000" b="0" i="0" kern="1200" baseline="0"/>
            <a:t> </a:t>
          </a:r>
          <a:endParaRPr lang="en-US" sz="2000" kern="1200"/>
        </a:p>
      </dsp:txBody>
      <dsp:txXfrm>
        <a:off x="0" y="478101"/>
        <a:ext cx="4947825" cy="2031750"/>
      </dsp:txXfrm>
    </dsp:sp>
    <dsp:sp modelId="{8F45AAA8-B74C-4318-8F8A-4884A1D8DCE6}">
      <dsp:nvSpPr>
        <dsp:cNvPr id="0" name=""/>
        <dsp:cNvSpPr/>
      </dsp:nvSpPr>
      <dsp:spPr>
        <a:xfrm>
          <a:off x="247391" y="35301"/>
          <a:ext cx="3463477" cy="885600"/>
        </a:xfrm>
        <a:prstGeom prst="round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30911" tIns="0" rIns="130911" bIns="0" numCol="1" spcCol="1270" anchor="ctr" anchorCtr="0">
          <a:noAutofit/>
        </a:bodyPr>
        <a:lstStyle/>
        <a:p>
          <a:pPr marL="0" lvl="0" indent="0" algn="l" defTabSz="1066800">
            <a:lnSpc>
              <a:spcPct val="90000"/>
            </a:lnSpc>
            <a:spcBef>
              <a:spcPct val="0"/>
            </a:spcBef>
            <a:spcAft>
              <a:spcPct val="35000"/>
            </a:spcAft>
            <a:buNone/>
            <a:defRPr b="1"/>
          </a:pPr>
          <a:r>
            <a:rPr lang="en-US" sz="2400" b="1" kern="1200"/>
            <a:t>Workforce annual reporting on: </a:t>
          </a:r>
          <a:endParaRPr lang="en-US" sz="2400" kern="1200"/>
        </a:p>
      </dsp:txBody>
      <dsp:txXfrm>
        <a:off x="290622" y="78532"/>
        <a:ext cx="3377015" cy="799138"/>
      </dsp:txXfrm>
    </dsp:sp>
    <dsp:sp modelId="{829239B7-D4F5-43BA-AC55-E4C6ADEB80A2}">
      <dsp:nvSpPr>
        <dsp:cNvPr id="0" name=""/>
        <dsp:cNvSpPr/>
      </dsp:nvSpPr>
      <dsp:spPr>
        <a:xfrm>
          <a:off x="0" y="3114652"/>
          <a:ext cx="4947825" cy="23625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384006" tIns="624840" rIns="384006" bIns="142240" numCol="1" spcCol="1270" anchor="t" anchorCtr="0">
          <a:noAutofit/>
        </a:bodyPr>
        <a:lstStyle/>
        <a:p>
          <a:pPr marL="228600" lvl="1" indent="-228600" algn="l" defTabSz="889000">
            <a:lnSpc>
              <a:spcPct val="90000"/>
            </a:lnSpc>
            <a:spcBef>
              <a:spcPct val="0"/>
            </a:spcBef>
            <a:spcAft>
              <a:spcPct val="15000"/>
            </a:spcAft>
            <a:buChar char="•"/>
          </a:pPr>
          <a:r>
            <a:rPr lang="en-US" sz="2000" b="0" i="0" kern="1200" baseline="0"/>
            <a:t>Workforce </a:t>
          </a:r>
          <a:r>
            <a:rPr lang="en-US" sz="2000" kern="1200"/>
            <a:t>development</a:t>
          </a:r>
        </a:p>
        <a:p>
          <a:pPr marL="228600" lvl="1" indent="-228600" algn="l" defTabSz="889000">
            <a:lnSpc>
              <a:spcPct val="90000"/>
            </a:lnSpc>
            <a:spcBef>
              <a:spcPct val="0"/>
            </a:spcBef>
            <a:spcAft>
              <a:spcPct val="15000"/>
            </a:spcAft>
            <a:buChar char="•"/>
          </a:pPr>
          <a:r>
            <a:rPr lang="en-US" sz="2000" kern="1200"/>
            <a:t>Training and education</a:t>
          </a:r>
          <a:r>
            <a:rPr lang="en-US" sz="2000" b="0" i="0" kern="1200" baseline="0"/>
            <a:t> </a:t>
          </a:r>
          <a:r>
            <a:rPr lang="en-US" sz="2000" kern="1200"/>
            <a:t>programs</a:t>
          </a:r>
          <a:r>
            <a:rPr lang="en-US" sz="2000" b="0" i="0" kern="1200" baseline="0"/>
            <a:t> </a:t>
          </a:r>
          <a:endParaRPr lang="en-US" sz="2000" kern="1200"/>
        </a:p>
        <a:p>
          <a:pPr marL="228600" lvl="1" indent="-228600" algn="l" defTabSz="889000">
            <a:lnSpc>
              <a:spcPct val="90000"/>
            </a:lnSpc>
            <a:spcBef>
              <a:spcPct val="0"/>
            </a:spcBef>
            <a:spcAft>
              <a:spcPct val="15000"/>
            </a:spcAft>
            <a:buChar char="•"/>
          </a:pPr>
          <a:r>
            <a:rPr lang="en-US" sz="2000" b="0" i="0" kern="1200" baseline="0"/>
            <a:t>Addressing access (</a:t>
          </a:r>
          <a:r>
            <a:rPr lang="en-US" sz="2000" kern="1200"/>
            <a:t>HPSAs)</a:t>
          </a:r>
        </a:p>
        <a:p>
          <a:pPr marL="228600" lvl="1" indent="-228600" algn="l" defTabSz="889000">
            <a:lnSpc>
              <a:spcPct val="90000"/>
            </a:lnSpc>
            <a:spcBef>
              <a:spcPct val="0"/>
            </a:spcBef>
            <a:spcAft>
              <a:spcPct val="15000"/>
            </a:spcAft>
            <a:buChar char="•"/>
          </a:pPr>
          <a:r>
            <a:rPr lang="en-US" sz="2000" b="0" i="0" kern="1200" baseline="0"/>
            <a:t>Recruitment </a:t>
          </a:r>
          <a:r>
            <a:rPr lang="en-US" sz="2000" kern="1200"/>
            <a:t>and retention</a:t>
          </a:r>
          <a:r>
            <a:rPr lang="en-US" sz="2000" b="0" i="0" kern="1200" baseline="0"/>
            <a:t> </a:t>
          </a:r>
          <a:r>
            <a:rPr lang="en-US" sz="2000" kern="1200"/>
            <a:t>efforts</a:t>
          </a:r>
        </a:p>
        <a:p>
          <a:pPr marL="228600" lvl="1" indent="-228600" algn="l" defTabSz="889000">
            <a:lnSpc>
              <a:spcPct val="90000"/>
            </a:lnSpc>
            <a:spcBef>
              <a:spcPct val="0"/>
            </a:spcBef>
            <a:spcAft>
              <a:spcPct val="15000"/>
            </a:spcAft>
            <a:buChar char="•"/>
          </a:pPr>
          <a:r>
            <a:rPr lang="en-US" sz="2000" kern="1200"/>
            <a:t>Ensuring workforce sustainability</a:t>
          </a:r>
        </a:p>
      </dsp:txBody>
      <dsp:txXfrm>
        <a:off x="0" y="3114652"/>
        <a:ext cx="4947825" cy="2362500"/>
      </dsp:txXfrm>
    </dsp:sp>
    <dsp:sp modelId="{DE0ACB92-2184-41AD-8201-4FC8863BEFAC}">
      <dsp:nvSpPr>
        <dsp:cNvPr id="0" name=""/>
        <dsp:cNvSpPr/>
      </dsp:nvSpPr>
      <dsp:spPr>
        <a:xfrm>
          <a:off x="247391" y="2671852"/>
          <a:ext cx="3463477" cy="885600"/>
        </a:xfrm>
        <a:prstGeom prst="round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30911" tIns="0" rIns="130911" bIns="0" numCol="1" spcCol="1270" anchor="ctr" anchorCtr="0">
          <a:noAutofit/>
        </a:bodyPr>
        <a:lstStyle/>
        <a:p>
          <a:pPr marL="0" lvl="0" indent="0" algn="l" defTabSz="1066800">
            <a:lnSpc>
              <a:spcPct val="90000"/>
            </a:lnSpc>
            <a:spcBef>
              <a:spcPct val="0"/>
            </a:spcBef>
            <a:spcAft>
              <a:spcPct val="35000"/>
            </a:spcAft>
            <a:buNone/>
            <a:defRPr b="1"/>
          </a:pPr>
          <a:r>
            <a:rPr lang="en-US" sz="2400" b="1" kern="1200"/>
            <a:t>Informing</a:t>
          </a:r>
          <a:r>
            <a:rPr lang="en-US" sz="2400" b="1" i="0" kern="1200" baseline="0"/>
            <a:t> policymakers on:</a:t>
          </a:r>
          <a:endParaRPr lang="en-US" sz="2400" kern="1200"/>
        </a:p>
      </dsp:txBody>
      <dsp:txXfrm>
        <a:off x="290622" y="2715083"/>
        <a:ext cx="3377015"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9FC42B-ADFC-94DC-6F74-51767DEBD15A}"/>
              </a:ext>
            </a:extLst>
          </p:cNvPr>
          <p:cNvSpPr>
            <a:spLocks noGrp="1"/>
          </p:cNvSpPr>
          <p:nvPr>
            <p:ph type="hdr" sz="quarter"/>
          </p:nvPr>
        </p:nvSpPr>
        <p:spPr>
          <a:xfrm>
            <a:off x="0" y="0"/>
            <a:ext cx="3055938"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48CD2A-3AAE-6C9B-336A-26DBDC5167A1}"/>
              </a:ext>
            </a:extLst>
          </p:cNvPr>
          <p:cNvSpPr>
            <a:spLocks noGrp="1"/>
          </p:cNvSpPr>
          <p:nvPr>
            <p:ph type="dt" sz="quarter" idx="1"/>
          </p:nvPr>
        </p:nvSpPr>
        <p:spPr>
          <a:xfrm>
            <a:off x="3995738" y="0"/>
            <a:ext cx="3055937" cy="466725"/>
          </a:xfrm>
          <a:prstGeom prst="rect">
            <a:avLst/>
          </a:prstGeom>
        </p:spPr>
        <p:txBody>
          <a:bodyPr vert="horz" lIns="91440" tIns="45720" rIns="91440" bIns="45720" rtlCol="0"/>
          <a:lstStyle>
            <a:lvl1pPr algn="r">
              <a:defRPr sz="1200"/>
            </a:lvl1pPr>
          </a:lstStyle>
          <a:p>
            <a:fld id="{58FCE22E-0BCF-4862-BBE4-4AF969F61A53}" type="datetimeFigureOut">
              <a:rPr lang="en-US" smtClean="0"/>
              <a:t>10/8/2025</a:t>
            </a:fld>
            <a:endParaRPr lang="en-US"/>
          </a:p>
        </p:txBody>
      </p:sp>
      <p:sp>
        <p:nvSpPr>
          <p:cNvPr id="4" name="Footer Placeholder 3">
            <a:extLst>
              <a:ext uri="{FF2B5EF4-FFF2-40B4-BE49-F238E27FC236}">
                <a16:creationId xmlns:a16="http://schemas.microsoft.com/office/drawing/2014/main" id="{EE084E8F-2AF0-2BD8-5E10-478614991021}"/>
              </a:ext>
            </a:extLst>
          </p:cNvPr>
          <p:cNvSpPr>
            <a:spLocks noGrp="1"/>
          </p:cNvSpPr>
          <p:nvPr>
            <p:ph type="ftr" sz="quarter" idx="2"/>
          </p:nvPr>
        </p:nvSpPr>
        <p:spPr>
          <a:xfrm>
            <a:off x="0" y="8842375"/>
            <a:ext cx="30559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1975B7A-B3D9-438F-054D-A72A10D63CA8}"/>
              </a:ext>
            </a:extLst>
          </p:cNvPr>
          <p:cNvSpPr>
            <a:spLocks noGrp="1"/>
          </p:cNvSpPr>
          <p:nvPr>
            <p:ph type="sldNum" sz="quarter" idx="3"/>
          </p:nvPr>
        </p:nvSpPr>
        <p:spPr>
          <a:xfrm>
            <a:off x="3995738" y="8842375"/>
            <a:ext cx="3055937" cy="466725"/>
          </a:xfrm>
          <a:prstGeom prst="rect">
            <a:avLst/>
          </a:prstGeom>
        </p:spPr>
        <p:txBody>
          <a:bodyPr vert="horz" lIns="91440" tIns="45720" rIns="91440" bIns="45720" rtlCol="0" anchor="b"/>
          <a:lstStyle>
            <a:lvl1pPr algn="r">
              <a:defRPr sz="1200"/>
            </a:lvl1pPr>
          </a:lstStyle>
          <a:p>
            <a:fld id="{0B64E737-D857-4465-A4BD-747AAD314E02}" type="slidenum">
              <a:rPr lang="en-US" smtClean="0"/>
              <a:t>‹#›</a:t>
            </a:fld>
            <a:endParaRPr lang="en-US"/>
          </a:p>
        </p:txBody>
      </p:sp>
    </p:spTree>
    <p:extLst>
      <p:ext uri="{BB962C8B-B14F-4D97-AF65-F5344CB8AC3E}">
        <p14:creationId xmlns:p14="http://schemas.microsoft.com/office/powerpoint/2010/main" val="985327050"/>
      </p:ext>
    </p:extLst>
  </p:cSld>
  <p:clrMap bg1="lt1" tx1="dk1" bg2="lt2" tx2="dk2" accent1="accent1" accent2="accent2" accent3="accent3" accent4="accent4" accent5="accent5" accent6="accent6" hlink="hlink" folHlink="folHlink"/>
  <p:hf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4T18:30:50.08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0,'340'26,"17"-1,542-26,-856-1,52-9,-51 5,47-1,1266 6,-620 3,-714-2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56414" cy="46707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95217" y="1"/>
            <a:ext cx="3056414" cy="467071"/>
          </a:xfrm>
          <a:prstGeom prst="rect">
            <a:avLst/>
          </a:prstGeom>
        </p:spPr>
        <p:txBody>
          <a:bodyPr vert="horz" lIns="91440" tIns="45720" rIns="91440" bIns="45720" rtlCol="0"/>
          <a:lstStyle>
            <a:lvl1pPr algn="r">
              <a:defRPr sz="1200"/>
            </a:lvl1pPr>
          </a:lstStyle>
          <a:p>
            <a:fld id="{CC867AF9-FD58-4385-95F8-48F84AB6B16E}" type="datetimeFigureOut">
              <a:rPr lang="en-US" smtClean="0"/>
              <a:t>10/8/2025</a:t>
            </a:fld>
            <a:endParaRPr lang="en-US"/>
          </a:p>
        </p:txBody>
      </p:sp>
      <p:sp>
        <p:nvSpPr>
          <p:cNvPr id="4" name="Slide Image Placeholder 3"/>
          <p:cNvSpPr>
            <a:spLocks noGrp="1" noRot="1" noChangeAspect="1"/>
          </p:cNvSpPr>
          <p:nvPr>
            <p:ph type="sldImg" idx="2"/>
          </p:nvPr>
        </p:nvSpPr>
        <p:spPr>
          <a:xfrm>
            <a:off x="1433513" y="1163638"/>
            <a:ext cx="4186237"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0"/>
          </a:xfrm>
          <a:prstGeom prst="rect">
            <a:avLst/>
          </a:prstGeom>
        </p:spPr>
        <p:txBody>
          <a:bodyPr vert="horz" lIns="91440" tIns="45720" rIns="91440" bIns="45720" rtlCol="0" anchor="b"/>
          <a:lstStyle>
            <a:lvl1pPr algn="r">
              <a:defRPr sz="1200"/>
            </a:lvl1pPr>
          </a:lstStyle>
          <a:p>
            <a:fld id="{692F5064-50CF-414F-A4AB-4943955FE8C2}" type="slidenum">
              <a:rPr lang="en-US" smtClean="0"/>
              <a:t>‹#›</a:t>
            </a:fld>
            <a:endParaRPr lang="en-US"/>
          </a:p>
        </p:txBody>
      </p:sp>
    </p:spTree>
    <p:extLst>
      <p:ext uri="{BB962C8B-B14F-4D97-AF65-F5344CB8AC3E}">
        <p14:creationId xmlns:p14="http://schemas.microsoft.com/office/powerpoint/2010/main" val="43534813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72A9F-30E6-6A6C-7A53-B9E28ADA1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8C517-3C1C-1EB3-3A63-88CB8DAFC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B02244-AB54-6999-724F-BF1C68EA0FF9}"/>
              </a:ext>
            </a:extLst>
          </p:cNvPr>
          <p:cNvSpPr>
            <a:spLocks noGrp="1"/>
          </p:cNvSpPr>
          <p:nvPr>
            <p:ph type="body" idx="1"/>
          </p:nvPr>
        </p:nvSpPr>
        <p:spPr/>
        <p:txBody>
          <a:bodyPr/>
          <a:lstStyle/>
          <a:p>
            <a:pPr marL="171450" indent="-171450">
              <a:spcBef>
                <a:spcPts val="600"/>
              </a:spcBef>
              <a:spcAft>
                <a:spcPts val="600"/>
              </a:spcAft>
              <a:buFont typeface="Arial" panose="020B0604020202020204" pitchFamily="34" charset="0"/>
              <a:buChar char="•"/>
            </a:pPr>
            <a:r>
              <a:rPr lang="en-US"/>
              <a:t>First, I want to thank you for having us here today to discuss our Missouri Health Care Workforce Project.  </a:t>
            </a:r>
          </a:p>
          <a:p>
            <a:pPr marL="171450" indent="-171450">
              <a:spcBef>
                <a:spcPts val="600"/>
              </a:spcBef>
              <a:spcAft>
                <a:spcPts val="600"/>
              </a:spcAft>
              <a:buFont typeface="Arial" panose="020B0604020202020204" pitchFamily="34" charset="0"/>
              <a:buChar char="•"/>
            </a:pPr>
            <a:endParaRPr lang="en-US"/>
          </a:p>
          <a:p>
            <a:pPr marL="171450" indent="-171450">
              <a:spcBef>
                <a:spcPts val="600"/>
              </a:spcBef>
              <a:spcAft>
                <a:spcPts val="600"/>
              </a:spcAft>
              <a:buFont typeface="Arial" panose="020B0604020202020204" pitchFamily="34" charset="0"/>
              <a:buChar char="•"/>
            </a:pPr>
            <a:r>
              <a:rPr lang="en-US"/>
              <a:t>Our presentation is purposefully titled ……</a:t>
            </a:r>
          </a:p>
          <a:p>
            <a:pPr marL="171450" indent="-171450">
              <a:spcBef>
                <a:spcPts val="600"/>
              </a:spcBef>
              <a:spcAft>
                <a:spcPts val="600"/>
              </a:spcAft>
              <a:buFont typeface="Arial" panose="020B0604020202020204" pitchFamily="34" charset="0"/>
              <a:buChar char="•"/>
            </a:pPr>
            <a:r>
              <a:rPr lang="en-US"/>
              <a:t>Our innovations in health care workforce analysis includes exciting developments such as integrating additional administrative data sources into our process of collecting and analyzing data on the workforce.  </a:t>
            </a:r>
          </a:p>
          <a:p>
            <a:pPr marL="171450" indent="-171450">
              <a:spcBef>
                <a:spcPts val="600"/>
              </a:spcBef>
              <a:spcAft>
                <a:spcPts val="600"/>
              </a:spcAft>
              <a:buFont typeface="Arial" panose="020B0604020202020204" pitchFamily="34" charset="0"/>
              <a:buChar char="•"/>
            </a:pPr>
            <a:r>
              <a:rPr lang="en-US"/>
              <a:t>We are innovative in the type of Workforce Data Warehouse we are building with recent annual and monthly data pulls and we are excited to discuss these innovations with you.  </a:t>
            </a:r>
          </a:p>
          <a:p>
            <a:pPr marL="171450" indent="-171450">
              <a:spcBef>
                <a:spcPts val="600"/>
              </a:spcBef>
              <a:spcAft>
                <a:spcPts val="600"/>
              </a:spcAft>
              <a:buFont typeface="Arial" panose="020B0604020202020204" pitchFamily="34" charset="0"/>
              <a:buChar char="•"/>
            </a:pPr>
            <a:r>
              <a:rPr lang="en-US"/>
              <a:t>Our work strives to build platforms in understanding the workforce characteristics so we can inform health policy.  </a:t>
            </a:r>
          </a:p>
          <a:p>
            <a:pPr marL="171450" indent="-171450">
              <a:spcBef>
                <a:spcPts val="600"/>
              </a:spcBef>
              <a:spcAft>
                <a:spcPts val="600"/>
              </a:spcAft>
              <a:buFont typeface="Arial" panose="020B0604020202020204" pitchFamily="34" charset="0"/>
              <a:buChar char="•"/>
            </a:pPr>
            <a:r>
              <a:rPr lang="en-US"/>
              <a:t>We present, communicate, elucidate, and publish findings.  </a:t>
            </a:r>
          </a:p>
          <a:p>
            <a:pPr marL="171450" indent="-171450">
              <a:spcBef>
                <a:spcPts val="600"/>
              </a:spcBef>
              <a:spcAft>
                <a:spcPts val="600"/>
              </a:spcAft>
              <a:buFont typeface="Arial" panose="020B0604020202020204" pitchFamily="34" charset="0"/>
              <a:buChar char="•"/>
            </a:pPr>
            <a:r>
              <a:rPr lang="en-US"/>
              <a:t>We developed web-based indicator dashboards utilized by those interested in or invested in understanding the workforce. Developed sophisticated cross-walks between minimum data sets across professions/occupations. Erudite </a:t>
            </a:r>
          </a:p>
          <a:p>
            <a:pPr marL="171450" indent="-171450">
              <a:spcBef>
                <a:spcPts val="600"/>
              </a:spcBef>
              <a:spcAft>
                <a:spcPts val="600"/>
              </a:spcAft>
              <a:buFont typeface="Arial" panose="020B0604020202020204" pitchFamily="34" charset="0"/>
              <a:buChar char="•"/>
            </a:pPr>
            <a:endParaRPr lang="en-US"/>
          </a:p>
          <a:p>
            <a:pPr marL="171450" indent="-171450">
              <a:spcBef>
                <a:spcPts val="600"/>
              </a:spcBef>
              <a:spcAft>
                <a:spcPts val="600"/>
              </a:spcAft>
              <a:buFont typeface="Arial" panose="020B0604020202020204" pitchFamily="34" charset="0"/>
              <a:buChar char="•"/>
            </a:pPr>
            <a:r>
              <a:rPr lang="en-US"/>
              <a:t>Thank you for being here today and let’s talk about the Missouri Health Care Workforce Project. </a:t>
            </a:r>
          </a:p>
        </p:txBody>
      </p:sp>
      <p:sp>
        <p:nvSpPr>
          <p:cNvPr id="4" name="Slide Number Placeholder 3">
            <a:extLst>
              <a:ext uri="{FF2B5EF4-FFF2-40B4-BE49-F238E27FC236}">
                <a16:creationId xmlns:a16="http://schemas.microsoft.com/office/drawing/2014/main" id="{E21A0DB7-0E61-ECC5-2297-CEFFD8C16E89}"/>
              </a:ext>
            </a:extLst>
          </p:cNvPr>
          <p:cNvSpPr>
            <a:spLocks noGrp="1"/>
          </p:cNvSpPr>
          <p:nvPr>
            <p:ph type="sldNum" sz="quarter" idx="5"/>
          </p:nvPr>
        </p:nvSpPr>
        <p:spPr/>
        <p:txBody>
          <a:bodyPr/>
          <a:lstStyle/>
          <a:p>
            <a:fld id="{692F5064-50CF-414F-A4AB-4943955FE8C2}" type="slidenum">
              <a:rPr lang="en-US" smtClean="0"/>
              <a:t>1</a:t>
            </a:fld>
            <a:endParaRPr lang="en-US"/>
          </a:p>
        </p:txBody>
      </p:sp>
      <p:sp>
        <p:nvSpPr>
          <p:cNvPr id="5" name="Footer Placeholder 4">
            <a:extLst>
              <a:ext uri="{FF2B5EF4-FFF2-40B4-BE49-F238E27FC236}">
                <a16:creationId xmlns:a16="http://schemas.microsoft.com/office/drawing/2014/main" id="{BC9239F9-ACED-33E9-8712-F5B395AE44CD}"/>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C0A38F93-4349-96C4-D9E5-277A643B1F1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2528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B7340-CE23-E758-B430-56811D3D7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CAEA0-528C-2F30-6746-E3E3EC42B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4483F-26E3-D8E9-BE8A-FA63A02E38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want to know the characteristics of the workforce, who they are, how they were trained, and where they are practicing.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By mapping where health care and public health practitioners and professionals graduated; where trained; their current practice characteristics we can provide analysis on the current workforce and track and trend trajectory from initial practice characteristics to current and how they move around from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By trending their trajectory, we can start to understand their employment changes in locations, settings, and specialties.  We want to understand their career changes but also many practitioners, especially the physician workforce, are trained and licensed with multiple specialties and understanding how and when practitioners become specialists and how they practice under those specialties helps us understand the service provided and population needs. </a:t>
            </a:r>
          </a:p>
        </p:txBody>
      </p:sp>
      <p:sp>
        <p:nvSpPr>
          <p:cNvPr id="4" name="Slide Number Placeholder 3">
            <a:extLst>
              <a:ext uri="{FF2B5EF4-FFF2-40B4-BE49-F238E27FC236}">
                <a16:creationId xmlns:a16="http://schemas.microsoft.com/office/drawing/2014/main" id="{48AE3E52-01DA-56BD-D45E-855C9644C603}"/>
              </a:ext>
            </a:extLst>
          </p:cNvPr>
          <p:cNvSpPr>
            <a:spLocks noGrp="1"/>
          </p:cNvSpPr>
          <p:nvPr>
            <p:ph type="sldNum" sz="quarter" idx="5"/>
          </p:nvPr>
        </p:nvSpPr>
        <p:spPr/>
        <p:txBody>
          <a:bodyPr/>
          <a:lstStyle/>
          <a:p>
            <a:fld id="{692F5064-50CF-414F-A4AB-4943955FE8C2}" type="slidenum">
              <a:rPr lang="en-US" smtClean="0"/>
              <a:t>14</a:t>
            </a:fld>
            <a:endParaRPr lang="en-US"/>
          </a:p>
        </p:txBody>
      </p:sp>
      <p:sp>
        <p:nvSpPr>
          <p:cNvPr id="5" name="Footer Placeholder 4">
            <a:extLst>
              <a:ext uri="{FF2B5EF4-FFF2-40B4-BE49-F238E27FC236}">
                <a16:creationId xmlns:a16="http://schemas.microsoft.com/office/drawing/2014/main" id="{B918F439-7483-FA19-F341-87B244A82C0B}"/>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CD64A4F5-DA80-D81E-CFAF-79BA94F04FC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74322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B7FB0-D17D-F037-0125-491582FF1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59F28-B1C4-93BC-B113-58439AC98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7FA35-5B6D-7380-A80A-BEAD95360B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want to know the characteristics of the workforce, who they are, how they were trained, and where they are practicing.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By mapping where health care and public health practitioners and professionals graduated; where trained; their current practice characteristics we can provide analysis on the current workforce and track and trend trajectory from initial practice characteristics to current and how they move around from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By trending their trajectory, we can start to understand their employment changes in locations, settings, and specialties.  We want to understand their career changes but also many practitioners, especially the physician workforce, are trained and licensed with multiple specialties and understanding how and when practitioners become specialists and how they practice under those specialties helps us understand the service provided and population needs. </a:t>
            </a:r>
          </a:p>
        </p:txBody>
      </p:sp>
      <p:sp>
        <p:nvSpPr>
          <p:cNvPr id="4" name="Slide Number Placeholder 3">
            <a:extLst>
              <a:ext uri="{FF2B5EF4-FFF2-40B4-BE49-F238E27FC236}">
                <a16:creationId xmlns:a16="http://schemas.microsoft.com/office/drawing/2014/main" id="{5DC45174-275F-400C-319C-C01D80551524}"/>
              </a:ext>
            </a:extLst>
          </p:cNvPr>
          <p:cNvSpPr>
            <a:spLocks noGrp="1"/>
          </p:cNvSpPr>
          <p:nvPr>
            <p:ph type="sldNum" sz="quarter" idx="5"/>
          </p:nvPr>
        </p:nvSpPr>
        <p:spPr/>
        <p:txBody>
          <a:bodyPr/>
          <a:lstStyle/>
          <a:p>
            <a:fld id="{692F5064-50CF-414F-A4AB-4943955FE8C2}" type="slidenum">
              <a:rPr lang="en-US" smtClean="0"/>
              <a:t>15</a:t>
            </a:fld>
            <a:endParaRPr lang="en-US"/>
          </a:p>
        </p:txBody>
      </p:sp>
      <p:sp>
        <p:nvSpPr>
          <p:cNvPr id="5" name="Footer Placeholder 4">
            <a:extLst>
              <a:ext uri="{FF2B5EF4-FFF2-40B4-BE49-F238E27FC236}">
                <a16:creationId xmlns:a16="http://schemas.microsoft.com/office/drawing/2014/main" id="{703F0A9F-C43A-CB30-3600-27520B010D49}"/>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FDC636B4-EB37-F565-83F1-19966938AF6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28933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16</a:t>
            </a:fld>
            <a:endParaRPr lang="en-US"/>
          </a:p>
        </p:txBody>
      </p:sp>
    </p:spTree>
    <p:extLst>
      <p:ext uri="{BB962C8B-B14F-4D97-AF65-F5344CB8AC3E}">
        <p14:creationId xmlns:p14="http://schemas.microsoft.com/office/powerpoint/2010/main" val="2010417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AC1FA-F89B-3DB0-A62A-7C3245F36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3E037-9D44-510D-BB7E-29A9590CB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B565B-83BD-7DE8-24F4-C959A24DC955}"/>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F1AF9121-8C7F-79FD-9B11-D3D0BABFE750}"/>
              </a:ext>
            </a:extLst>
          </p:cNvPr>
          <p:cNvSpPr>
            <a:spLocks noGrp="1"/>
          </p:cNvSpPr>
          <p:nvPr>
            <p:ph type="sldNum" sz="quarter" idx="5"/>
          </p:nvPr>
        </p:nvSpPr>
        <p:spPr/>
        <p:txBody>
          <a:bodyPr/>
          <a:lstStyle/>
          <a:p>
            <a:fld id="{692F5064-50CF-414F-A4AB-4943955FE8C2}" type="slidenum">
              <a:rPr lang="en-US" smtClean="0"/>
              <a:t>17</a:t>
            </a:fld>
            <a:endParaRPr lang="en-US"/>
          </a:p>
        </p:txBody>
      </p:sp>
      <p:sp>
        <p:nvSpPr>
          <p:cNvPr id="5" name="Footer Placeholder 4">
            <a:extLst>
              <a:ext uri="{FF2B5EF4-FFF2-40B4-BE49-F238E27FC236}">
                <a16:creationId xmlns:a16="http://schemas.microsoft.com/office/drawing/2014/main" id="{91940924-2F97-0B12-694E-880167DD0E0E}"/>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2054290B-F11E-59AE-14C0-634B0A7E7AE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897852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06195-28DC-43BD-15A7-8BF933A49C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242B8-43DA-BEA5-8C3A-4E643A8DF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98E730-E679-29A6-35CC-ABA168EB0E2A}"/>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56C099DD-7793-C0B5-DD7F-DBCF9BBB4177}"/>
              </a:ext>
            </a:extLst>
          </p:cNvPr>
          <p:cNvSpPr>
            <a:spLocks noGrp="1"/>
          </p:cNvSpPr>
          <p:nvPr>
            <p:ph type="sldNum" sz="quarter" idx="5"/>
          </p:nvPr>
        </p:nvSpPr>
        <p:spPr/>
        <p:txBody>
          <a:bodyPr/>
          <a:lstStyle/>
          <a:p>
            <a:fld id="{692F5064-50CF-414F-A4AB-4943955FE8C2}" type="slidenum">
              <a:rPr lang="en-US" smtClean="0"/>
              <a:t>18</a:t>
            </a:fld>
            <a:endParaRPr lang="en-US"/>
          </a:p>
        </p:txBody>
      </p:sp>
      <p:sp>
        <p:nvSpPr>
          <p:cNvPr id="5" name="Footer Placeholder 4">
            <a:extLst>
              <a:ext uri="{FF2B5EF4-FFF2-40B4-BE49-F238E27FC236}">
                <a16:creationId xmlns:a16="http://schemas.microsoft.com/office/drawing/2014/main" id="{5720423C-0018-0FCC-310A-F0B601DEA19E}"/>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076EC238-61DF-2339-85C3-3DC69BA4B5C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34113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19</a:t>
            </a:fld>
            <a:endParaRPr lang="en-US"/>
          </a:p>
        </p:txBody>
      </p:sp>
    </p:spTree>
    <p:extLst>
      <p:ext uri="{BB962C8B-B14F-4D97-AF65-F5344CB8AC3E}">
        <p14:creationId xmlns:p14="http://schemas.microsoft.com/office/powerpoint/2010/main" val="3100696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linear – more like satellites </a:t>
            </a:r>
          </a:p>
          <a:p>
            <a:endParaRPr lang="en-US"/>
          </a:p>
          <a:p>
            <a:r>
              <a:rPr lang="en-US"/>
              <a:t>Developed cross-walks between MDS across professions/occupations to ensure comparability.</a:t>
            </a:r>
          </a:p>
          <a:p>
            <a:endParaRPr lang="en-US"/>
          </a:p>
        </p:txBody>
      </p:sp>
      <p:sp>
        <p:nvSpPr>
          <p:cNvPr id="4" name="Slide Number Placeholder 3"/>
          <p:cNvSpPr>
            <a:spLocks noGrp="1"/>
          </p:cNvSpPr>
          <p:nvPr>
            <p:ph type="sldNum" sz="quarter" idx="5"/>
          </p:nvPr>
        </p:nvSpPr>
        <p:spPr/>
        <p:txBody>
          <a:bodyPr/>
          <a:lstStyle/>
          <a:p>
            <a:fld id="{692F5064-50CF-414F-A4AB-4943955FE8C2}" type="slidenum">
              <a:rPr lang="en-US" smtClean="0"/>
              <a:t>20</a:t>
            </a:fld>
            <a:endParaRPr lang="en-US"/>
          </a:p>
        </p:txBody>
      </p:sp>
      <p:sp>
        <p:nvSpPr>
          <p:cNvPr id="5" name="Footer Placeholder 4">
            <a:extLst>
              <a:ext uri="{FF2B5EF4-FFF2-40B4-BE49-F238E27FC236}">
                <a16:creationId xmlns:a16="http://schemas.microsoft.com/office/drawing/2014/main" id="{473A5D78-B228-A77D-19B6-728D56417C39}"/>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BA6728D5-F385-A570-04B2-0B5CEE5AF2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46479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07786-50AF-E05A-E661-4C6EC236F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759989-BFAE-0B08-030B-EAB28683F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1E659F-0EE0-D8B0-E28E-6D85C09DDE48}"/>
              </a:ext>
            </a:extLst>
          </p:cNvPr>
          <p:cNvSpPr>
            <a:spLocks noGrp="1"/>
          </p:cNvSpPr>
          <p:nvPr>
            <p:ph type="body" idx="1"/>
          </p:nvPr>
        </p:nvSpPr>
        <p:spPr/>
        <p:txBody>
          <a:bodyPr/>
          <a:lstStyle/>
          <a:p>
            <a:r>
              <a:rPr lang="en-US"/>
              <a:t>Sara</a:t>
            </a:r>
          </a:p>
          <a:p>
            <a:r>
              <a:rPr lang="en-US" sz="1800">
                <a:effectLst/>
                <a:latin typeface="Times New Roman" panose="02020603050405020304" pitchFamily="18" charset="0"/>
                <a:ea typeface="Aptos" panose="020B0004020202020204" pitchFamily="34" charset="0"/>
              </a:rPr>
              <a:t>Slide data repository – describe utilizing administrative data and through data agreements data repository </a:t>
            </a:r>
            <a:endParaRPr lang="en-US"/>
          </a:p>
        </p:txBody>
      </p:sp>
      <p:sp>
        <p:nvSpPr>
          <p:cNvPr id="4" name="Slide Number Placeholder 3">
            <a:extLst>
              <a:ext uri="{FF2B5EF4-FFF2-40B4-BE49-F238E27FC236}">
                <a16:creationId xmlns:a16="http://schemas.microsoft.com/office/drawing/2014/main" id="{5E50E877-6ADA-5C24-4B7E-87ACB265EEC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2F5064-50CF-414F-A4AB-4943955FE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248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F5064-50CF-414F-A4AB-4943955FE8C2}" type="slidenum">
              <a:rPr lang="en-US" smtClean="0"/>
              <a:t>23</a:t>
            </a:fld>
            <a:endParaRPr lang="en-US"/>
          </a:p>
        </p:txBody>
      </p:sp>
      <p:sp>
        <p:nvSpPr>
          <p:cNvPr id="5" name="Footer Placeholder 4">
            <a:extLst>
              <a:ext uri="{FF2B5EF4-FFF2-40B4-BE49-F238E27FC236}">
                <a16:creationId xmlns:a16="http://schemas.microsoft.com/office/drawing/2014/main" id="{21198E71-7160-E1FA-16C9-1F376C773770}"/>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DCDCD8EA-5271-A67C-C524-F0A3BE5986A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21836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3C0B2-DFAB-8687-BF2D-244C1FECC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0E403-AB77-2329-CBFB-305DBF36F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273EEC-6113-75F2-DFDB-BE17E8CD3C9B}"/>
              </a:ext>
            </a:extLst>
          </p:cNvPr>
          <p:cNvSpPr>
            <a:spLocks noGrp="1"/>
          </p:cNvSpPr>
          <p:nvPr>
            <p:ph type="body" idx="1"/>
          </p:nvPr>
        </p:nvSpPr>
        <p:spPr/>
        <p:txBody>
          <a:bodyPr/>
          <a:lstStyle/>
          <a:p>
            <a:r>
              <a:rPr lang="en-US"/>
              <a:t>Our Home Page has a scroll bar at the bottom when selected/clicked it will populate this page– (click)</a:t>
            </a:r>
          </a:p>
          <a:p>
            <a:r>
              <a:rPr lang="en-US"/>
              <a:t>We are supporting policymakers and planners in understanding the current status and future trends of the healthcare workforce at the state, regional, and local levels. </a:t>
            </a:r>
          </a:p>
        </p:txBody>
      </p:sp>
      <p:sp>
        <p:nvSpPr>
          <p:cNvPr id="4" name="Slide Number Placeholder 3">
            <a:extLst>
              <a:ext uri="{FF2B5EF4-FFF2-40B4-BE49-F238E27FC236}">
                <a16:creationId xmlns:a16="http://schemas.microsoft.com/office/drawing/2014/main" id="{CE4C4218-F547-1642-3920-31B2434E19C8}"/>
              </a:ext>
            </a:extLst>
          </p:cNvPr>
          <p:cNvSpPr>
            <a:spLocks noGrp="1"/>
          </p:cNvSpPr>
          <p:nvPr>
            <p:ph type="sldNum" sz="quarter" idx="5"/>
          </p:nvPr>
        </p:nvSpPr>
        <p:spPr/>
        <p:txBody>
          <a:bodyPr/>
          <a:lstStyle/>
          <a:p>
            <a:fld id="{692F5064-50CF-414F-A4AB-4943955FE8C2}" type="slidenum">
              <a:rPr lang="en-US" smtClean="0"/>
              <a:t>24</a:t>
            </a:fld>
            <a:endParaRPr lang="en-US"/>
          </a:p>
        </p:txBody>
      </p:sp>
      <p:sp>
        <p:nvSpPr>
          <p:cNvPr id="5" name="Footer Placeholder 4">
            <a:extLst>
              <a:ext uri="{FF2B5EF4-FFF2-40B4-BE49-F238E27FC236}">
                <a16:creationId xmlns:a16="http://schemas.microsoft.com/office/drawing/2014/main" id="{58446805-1F38-4610-B1BF-B404A36F21D8}"/>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B0FD1825-4D29-505E-7700-30B98D504DA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73619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tabLst>
                <a:tab pos="457200" algn="l"/>
              </a:tabLst>
            </a:pPr>
            <a:r>
              <a:rPr lang="en-US"/>
              <a:t>Our work is reliant on knowledge that provides us with:</a:t>
            </a:r>
          </a:p>
          <a:p>
            <a:pPr marL="171450" marR="0" lvl="0" indent="-171450">
              <a:spcBef>
                <a:spcPts val="0"/>
              </a:spcBef>
              <a:spcAft>
                <a:spcPts val="0"/>
              </a:spcAft>
              <a:buFont typeface="Arial" panose="020B0604020202020204" pitchFamily="34" charset="0"/>
              <a:buChar char="•"/>
              <a:tabLst>
                <a:tab pos="457200" algn="l"/>
              </a:tabLst>
            </a:pPr>
            <a:r>
              <a:rPr lang="en-US" sz="1200">
                <a:effectLst/>
                <a:latin typeface="Times New Roman" panose="02020603050405020304" pitchFamily="18" charset="0"/>
                <a:ea typeface="Times New Roman" panose="02020603050405020304" pitchFamily="18" charset="0"/>
              </a:rPr>
              <a:t>Understanding and monitoring longitudinal trends in supply and distribution of healthcare professionals</a:t>
            </a:r>
          </a:p>
          <a:p>
            <a:pPr marL="342900" marR="0" lvl="0" indent="-342900">
              <a:spcBef>
                <a:spcPts val="0"/>
              </a:spcBef>
              <a:spcAft>
                <a:spcPts val="0"/>
              </a:spcAft>
              <a:buFont typeface="Symbol" panose="05050102010706020507" pitchFamily="18" charset="2"/>
              <a:buChar char=""/>
              <a:tabLst>
                <a:tab pos="457200" algn="l"/>
              </a:tabLst>
            </a:pPr>
            <a:r>
              <a:rPr lang="en-US" sz="1200">
                <a:effectLst/>
                <a:latin typeface="Times New Roman" panose="02020603050405020304" pitchFamily="18" charset="0"/>
                <a:ea typeface="Times New Roman" panose="02020603050405020304" pitchFamily="18" charset="0"/>
              </a:rPr>
              <a:t>Informing healthcare workforce policymakers and advocacy organizations (such as DHSS, MPCA, MHA)</a:t>
            </a:r>
          </a:p>
          <a:p>
            <a:pPr marL="342900" marR="0" lvl="0" indent="-342900">
              <a:spcBef>
                <a:spcPts val="0"/>
              </a:spcBef>
              <a:spcAft>
                <a:spcPts val="0"/>
              </a:spcAft>
              <a:buFont typeface="Symbol" panose="05050102010706020507" pitchFamily="18" charset="2"/>
              <a:buChar char=""/>
              <a:tabLst>
                <a:tab pos="457200" algn="l"/>
              </a:tabLst>
            </a:pPr>
            <a:r>
              <a:rPr lang="en-US" sz="1200">
                <a:effectLst/>
                <a:latin typeface="Times New Roman" panose="02020603050405020304" pitchFamily="18" charset="0"/>
                <a:ea typeface="Times New Roman" panose="02020603050405020304" pitchFamily="18" charset="0"/>
              </a:rPr>
              <a:t>Informing training programs that will determine quantity and distribution of healthcare professionals</a:t>
            </a:r>
          </a:p>
          <a:p>
            <a:pPr marL="342900" marR="0" lvl="0" indent="-342900">
              <a:spcBef>
                <a:spcPts val="0"/>
              </a:spcBef>
              <a:spcAft>
                <a:spcPts val="0"/>
              </a:spcAft>
              <a:buFont typeface="Symbol" panose="05050102010706020507" pitchFamily="18" charset="2"/>
              <a:buChar char=""/>
              <a:tabLst>
                <a:tab pos="457200" algn="l"/>
              </a:tabLst>
            </a:pPr>
            <a:r>
              <a:rPr lang="en-US" sz="1200">
                <a:effectLst/>
                <a:latin typeface="Times New Roman" panose="02020603050405020304" pitchFamily="18" charset="0"/>
                <a:ea typeface="Times New Roman" panose="02020603050405020304" pitchFamily="18" charset="0"/>
              </a:rPr>
              <a:t>Identify emerging healthcare workforce issues </a:t>
            </a:r>
          </a:p>
          <a:p>
            <a:pPr marL="342900" marR="0" lvl="0" indent="-342900">
              <a:spcBef>
                <a:spcPts val="0"/>
              </a:spcBef>
              <a:spcAft>
                <a:spcPts val="0"/>
              </a:spcAft>
              <a:buFont typeface="Symbol" panose="05050102010706020507" pitchFamily="18" charset="2"/>
              <a:buChar char=""/>
              <a:tabLst>
                <a:tab pos="457200" algn="l"/>
              </a:tabLst>
            </a:pPr>
            <a:r>
              <a:rPr lang="en-US" sz="1200">
                <a:effectLst/>
                <a:latin typeface="Times New Roman" panose="02020603050405020304" pitchFamily="18" charset="0"/>
                <a:ea typeface="Times New Roman" panose="02020603050405020304" pitchFamily="18" charset="0"/>
              </a:rPr>
              <a:t>Answering specific questions such as:</a:t>
            </a:r>
          </a:p>
          <a:p>
            <a:pPr marL="800100" marR="0" lvl="1" indent="-342900">
              <a:spcBef>
                <a:spcPts val="0"/>
              </a:spcBef>
              <a:spcAft>
                <a:spcPts val="0"/>
              </a:spcAft>
              <a:buFont typeface="+mj-lt"/>
              <a:buAutoNum type="arabicPeriod"/>
              <a:tabLst>
                <a:tab pos="914400" algn="l"/>
              </a:tabLst>
            </a:pPr>
            <a:r>
              <a:rPr lang="en-US" sz="1200">
                <a:effectLst/>
                <a:latin typeface="Times New Roman" panose="02020603050405020304" pitchFamily="18" charset="0"/>
                <a:ea typeface="Times New Roman" panose="02020603050405020304" pitchFamily="18" charset="0"/>
              </a:rPr>
              <a:t>How many practicing licensed health care professionals such as physicians and nurses are there in Missouri? Where are they practicing? What are their experiences?  What populations do they serve? Do they plan to continue practicing? </a:t>
            </a:r>
          </a:p>
          <a:p>
            <a:pPr marL="800100" marR="0" lvl="1" indent="-342900">
              <a:spcBef>
                <a:spcPts val="0"/>
              </a:spcBef>
              <a:spcAft>
                <a:spcPts val="0"/>
              </a:spcAft>
              <a:buFont typeface="+mj-lt"/>
              <a:buAutoNum type="arabicPeriod"/>
              <a:tabLst>
                <a:tab pos="914400" algn="l"/>
              </a:tabLst>
            </a:pPr>
            <a:r>
              <a:rPr lang="en-US" sz="1200">
                <a:effectLst/>
                <a:latin typeface="Times New Roman" panose="02020603050405020304" pitchFamily="18" charset="0"/>
                <a:ea typeface="Times New Roman" panose="02020603050405020304" pitchFamily="18" charset="0"/>
              </a:rPr>
              <a:t>Where are the shortages and distribution or maldistribution if you will. </a:t>
            </a:r>
          </a:p>
          <a:p>
            <a:pPr marL="800100" marR="0" lvl="1" indent="-342900">
              <a:spcBef>
                <a:spcPts val="0"/>
              </a:spcBef>
              <a:spcAft>
                <a:spcPts val="0"/>
              </a:spcAft>
              <a:buFont typeface="+mj-lt"/>
              <a:buAutoNum type="arabicPeriod"/>
              <a:tabLst>
                <a:tab pos="914400" algn="l"/>
              </a:tabLst>
            </a:pPr>
            <a:r>
              <a:rPr lang="en-US" sz="1200">
                <a:effectLst/>
                <a:latin typeface="Times New Roman" panose="02020603050405020304" pitchFamily="18" charset="0"/>
                <a:ea typeface="Times New Roman" panose="02020603050405020304" pitchFamily="18" charset="0"/>
              </a:rPr>
              <a:t>Will Missouri’s supply of dentists keep pace with projected population growth?</a:t>
            </a:r>
          </a:p>
          <a:p>
            <a:pPr marL="800100" marR="0" lvl="1" indent="-342900">
              <a:spcBef>
                <a:spcPts val="0"/>
              </a:spcBef>
              <a:spcAft>
                <a:spcPts val="0"/>
              </a:spcAft>
              <a:buFont typeface="+mj-lt"/>
              <a:buAutoNum type="arabicPeriod"/>
              <a:tabLst>
                <a:tab pos="914400" algn="l"/>
              </a:tabLst>
            </a:pPr>
            <a:r>
              <a:rPr lang="en-US" sz="1200">
                <a:effectLst/>
                <a:latin typeface="Times New Roman" panose="02020603050405020304" pitchFamily="18" charset="0"/>
                <a:ea typeface="Times New Roman" panose="02020603050405020304" pitchFamily="18" charset="0"/>
              </a:rPr>
              <a:t>How many health professions trained in Missouri are retained?</a:t>
            </a:r>
          </a:p>
          <a:p>
            <a:pPr marL="800100" marR="0" lvl="1" indent="-342900">
              <a:spcBef>
                <a:spcPts val="0"/>
              </a:spcBef>
              <a:spcAft>
                <a:spcPts val="0"/>
              </a:spcAft>
              <a:buFont typeface="+mj-lt"/>
              <a:buAutoNum type="arabicPeriod"/>
              <a:tabLst>
                <a:tab pos="914400" algn="l"/>
              </a:tabLst>
            </a:pPr>
            <a:r>
              <a:rPr lang="en-US" sz="1200">
                <a:effectLst/>
                <a:latin typeface="Times New Roman" panose="02020603050405020304" pitchFamily="18" charset="0"/>
                <a:ea typeface="Times New Roman" panose="02020603050405020304" pitchFamily="18" charset="0"/>
              </a:rPr>
              <a:t>Types and Conditions of services and questions of access and population health </a:t>
            </a:r>
          </a:p>
          <a:p>
            <a:endParaRPr lang="en-US"/>
          </a:p>
        </p:txBody>
      </p:sp>
      <p:sp>
        <p:nvSpPr>
          <p:cNvPr id="4" name="Slide Number Placeholder 3"/>
          <p:cNvSpPr>
            <a:spLocks noGrp="1"/>
          </p:cNvSpPr>
          <p:nvPr>
            <p:ph type="sldNum" sz="quarter" idx="5"/>
          </p:nvPr>
        </p:nvSpPr>
        <p:spPr/>
        <p:txBody>
          <a:bodyPr/>
          <a:lstStyle/>
          <a:p>
            <a:fld id="{692F5064-50CF-414F-A4AB-4943955FE8C2}" type="slidenum">
              <a:rPr lang="en-US" smtClean="0"/>
              <a:t>2</a:t>
            </a:fld>
            <a:endParaRPr lang="en-US"/>
          </a:p>
        </p:txBody>
      </p:sp>
      <p:sp>
        <p:nvSpPr>
          <p:cNvPr id="5" name="Footer Placeholder 4">
            <a:extLst>
              <a:ext uri="{FF2B5EF4-FFF2-40B4-BE49-F238E27FC236}">
                <a16:creationId xmlns:a16="http://schemas.microsoft.com/office/drawing/2014/main" id="{457521F2-A3AF-0E01-C2AD-922044D6D56E}"/>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E3DA8E17-2C33-893A-D134-E48B22D87AC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92783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C0D5A-E467-3137-AA8B-D161119A3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DD7D5-781A-D1F4-0A19-3A78019A8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9FC04-20D2-09FE-D8A9-0DE3666B05F2}"/>
              </a:ext>
            </a:extLst>
          </p:cNvPr>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This shows a list of the Workforce Indicator Dashboards.  We built Tableau dashboards featuring Workforce, Health, and Community indicators. Geographic profiles show all selected indicators for a specific group of geographies.</a:t>
            </a:r>
            <a:r>
              <a:rPr lang="en-US" sz="1200" b="0" i="0" kern="1200">
                <a:solidFill>
                  <a:schemeClr val="tx1"/>
                </a:solidFill>
                <a:effectLst/>
                <a:latin typeface="+mn-lt"/>
                <a:ea typeface="+mn-ea"/>
                <a:cs typeface="+mn-cs"/>
              </a:rPr>
              <a:t>​</a:t>
            </a:r>
          </a:p>
          <a:p>
            <a:endParaRPr lang="en-US"/>
          </a:p>
          <a:p>
            <a:r>
              <a:rPr lang="en-US"/>
              <a:t>Indicators cover Demographic, Economic, and Education areas.</a:t>
            </a:r>
          </a:p>
        </p:txBody>
      </p:sp>
      <p:sp>
        <p:nvSpPr>
          <p:cNvPr id="4" name="Slide Number Placeholder 3">
            <a:extLst>
              <a:ext uri="{FF2B5EF4-FFF2-40B4-BE49-F238E27FC236}">
                <a16:creationId xmlns:a16="http://schemas.microsoft.com/office/drawing/2014/main" id="{B7761475-3D18-80BA-2A64-B362819E603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2F5064-50CF-414F-A4AB-4943955FE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2DCBAFA-5AA2-5B63-6B73-1895DC46800D}"/>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E2860A24-B594-CB52-C140-02D01875C70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204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EE723-EFDD-95E7-2838-203693373B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78D3E-4D8E-8F84-86D9-E670F4CBD9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8B4F0-409C-0F2F-EAC8-4ACBDA7684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Screenshot of Tableau Workforce dashboard.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Data derived from publicly available licensure data from Division of Professional Registration AMA, BNDD, MHD, CMS.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data is colored and scaled as Rate per 10kk for easy comparison between regions.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Healthcare Providers are grouped together, can select a single provider group and/or select individual providers types.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Select by region type - includes county, Area Health Education Centers, Behavioral Risk Factor Surveillance System and others. Region types were suggested by input from the advisory committee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Tree map shows distribution of selected providers across the state or selected region.</a:t>
            </a:r>
          </a:p>
        </p:txBody>
      </p:sp>
      <p:sp>
        <p:nvSpPr>
          <p:cNvPr id="4" name="Slide Number Placeholder 3">
            <a:extLst>
              <a:ext uri="{FF2B5EF4-FFF2-40B4-BE49-F238E27FC236}">
                <a16:creationId xmlns:a16="http://schemas.microsoft.com/office/drawing/2014/main" id="{A31C905A-6F47-E1C3-4F8F-011E002FF038}"/>
              </a:ext>
            </a:extLst>
          </p:cNvPr>
          <p:cNvSpPr>
            <a:spLocks noGrp="1"/>
          </p:cNvSpPr>
          <p:nvPr>
            <p:ph type="sldNum" sz="quarter" idx="5"/>
          </p:nvPr>
        </p:nvSpPr>
        <p:spPr/>
        <p:txBody>
          <a:bodyPr/>
          <a:lstStyle/>
          <a:p>
            <a:fld id="{692F5064-50CF-414F-A4AB-4943955FE8C2}" type="slidenum">
              <a:rPr lang="en-US" smtClean="0"/>
              <a:t>28</a:t>
            </a:fld>
            <a:endParaRPr lang="en-US"/>
          </a:p>
        </p:txBody>
      </p:sp>
      <p:sp>
        <p:nvSpPr>
          <p:cNvPr id="5" name="Footer Placeholder 4">
            <a:extLst>
              <a:ext uri="{FF2B5EF4-FFF2-40B4-BE49-F238E27FC236}">
                <a16:creationId xmlns:a16="http://schemas.microsoft.com/office/drawing/2014/main" id="{E87F22F5-B733-E1A5-FF2E-DE960B1DF490}"/>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BAB35221-12A1-E3F3-20B9-87A96DE38A3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61349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80ADE-882B-71E9-AF6C-3873CD2FA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51D6C-8F75-9C62-FF9B-EBBA6B2B4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5F124B-B2A9-1F0A-F223-A0472832D5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Screenshot of Tableau Workforce dashboard.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Data derived from publicly available licensure data from Division of Professional Registration AMA, BNDD, MHD, CMS.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data is colored and scaled as Rate per 10kk for easy comparison between regions.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Healthcare Providers are grouped together, can select a single provider group and/or select individual providers types.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Select by region type - includes county, Area Health Education Centers, Behavioral Risk Factor Surveillance System and others. Region types were suggested by input from the advisory committee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Tree map shows distribution of selected providers across the state or selected region.</a:t>
            </a:r>
          </a:p>
        </p:txBody>
      </p:sp>
      <p:sp>
        <p:nvSpPr>
          <p:cNvPr id="4" name="Slide Number Placeholder 3">
            <a:extLst>
              <a:ext uri="{FF2B5EF4-FFF2-40B4-BE49-F238E27FC236}">
                <a16:creationId xmlns:a16="http://schemas.microsoft.com/office/drawing/2014/main" id="{CC6552E4-C9D3-DD73-258F-1C7A4C29A6D7}"/>
              </a:ext>
            </a:extLst>
          </p:cNvPr>
          <p:cNvSpPr>
            <a:spLocks noGrp="1"/>
          </p:cNvSpPr>
          <p:nvPr>
            <p:ph type="sldNum" sz="quarter" idx="5"/>
          </p:nvPr>
        </p:nvSpPr>
        <p:spPr/>
        <p:txBody>
          <a:bodyPr/>
          <a:lstStyle/>
          <a:p>
            <a:fld id="{692F5064-50CF-414F-A4AB-4943955FE8C2}" type="slidenum">
              <a:rPr lang="en-US" smtClean="0"/>
              <a:t>29</a:t>
            </a:fld>
            <a:endParaRPr lang="en-US"/>
          </a:p>
        </p:txBody>
      </p:sp>
      <p:sp>
        <p:nvSpPr>
          <p:cNvPr id="5" name="Footer Placeholder 4">
            <a:extLst>
              <a:ext uri="{FF2B5EF4-FFF2-40B4-BE49-F238E27FC236}">
                <a16:creationId xmlns:a16="http://schemas.microsoft.com/office/drawing/2014/main" id="{55761E43-40CE-6F17-7551-20EA2F0F4CD4}"/>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C2ECFA42-E5B2-311C-4CB7-86DDA6BE8E1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86620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Community Indicator dashboard</a:t>
            </a:r>
          </a:p>
          <a:p>
            <a:r>
              <a:rPr lang="en-US"/>
              <a:t>Indicators cover Demographic, Economic, and Education areas.</a:t>
            </a:r>
          </a:p>
          <a:p>
            <a:r>
              <a:rPr lang="en-US"/>
              <a:t>Sourced from ACS (American Community Survey)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Community and Health indicators provides population health context to the Workforce data.</a:t>
            </a:r>
          </a:p>
          <a:p>
            <a:endParaRPr lang="en-US"/>
          </a:p>
        </p:txBody>
      </p:sp>
      <p:sp>
        <p:nvSpPr>
          <p:cNvPr id="4" name="Slide Number Placeholder 3"/>
          <p:cNvSpPr>
            <a:spLocks noGrp="1"/>
          </p:cNvSpPr>
          <p:nvPr>
            <p:ph type="sldNum" sz="quarter" idx="5"/>
          </p:nvPr>
        </p:nvSpPr>
        <p:spPr/>
        <p:txBody>
          <a:bodyPr/>
          <a:lstStyle/>
          <a:p>
            <a:fld id="{692F5064-50CF-414F-A4AB-4943955FE8C2}" type="slidenum">
              <a:rPr lang="en-US" smtClean="0"/>
              <a:t>30</a:t>
            </a:fld>
            <a:endParaRPr lang="en-US"/>
          </a:p>
        </p:txBody>
      </p:sp>
      <p:sp>
        <p:nvSpPr>
          <p:cNvPr id="5" name="Footer Placeholder 4">
            <a:extLst>
              <a:ext uri="{FF2B5EF4-FFF2-40B4-BE49-F238E27FC236}">
                <a16:creationId xmlns:a16="http://schemas.microsoft.com/office/drawing/2014/main" id="{F62E3014-DD4A-1C1B-A839-7EF0B18E3437}"/>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E6622F68-66F3-D91B-4436-6E190FDF0FE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93489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Community and Health indicators provides population health context to the Workforce data.  </a:t>
            </a:r>
          </a:p>
          <a:p>
            <a:endParaRPr lang="en-US"/>
          </a:p>
          <a:p>
            <a:r>
              <a:rPr lang="en-US"/>
              <a:t>Indicators cover Health Perceptions, Health Risks, and Health Status areas.</a:t>
            </a:r>
          </a:p>
          <a:p>
            <a:r>
              <a:rPr lang="en-US"/>
              <a:t>Sourced from MODHSS, Missouri County-Level Study/Behavioral Risk Factor Surveillance System, MOPHIMS (Missouri Public Health Information Management System), and SAHIE (Small Area Health Insurance Estimates)</a:t>
            </a:r>
          </a:p>
          <a:p>
            <a:endParaRPr lang="en-US"/>
          </a:p>
          <a:p>
            <a:r>
              <a:rPr lang="en-US"/>
              <a:t>The Health Indicators Dashboard Provides population health context to the workforce data.</a:t>
            </a:r>
          </a:p>
        </p:txBody>
      </p:sp>
      <p:sp>
        <p:nvSpPr>
          <p:cNvPr id="4" name="Slide Number Placeholder 3"/>
          <p:cNvSpPr>
            <a:spLocks noGrp="1"/>
          </p:cNvSpPr>
          <p:nvPr>
            <p:ph type="sldNum" sz="quarter" idx="5"/>
          </p:nvPr>
        </p:nvSpPr>
        <p:spPr/>
        <p:txBody>
          <a:bodyPr/>
          <a:lstStyle/>
          <a:p>
            <a:fld id="{692F5064-50CF-414F-A4AB-4943955FE8C2}" type="slidenum">
              <a:rPr lang="en-US" smtClean="0"/>
              <a:t>31</a:t>
            </a:fld>
            <a:endParaRPr lang="en-US"/>
          </a:p>
        </p:txBody>
      </p:sp>
      <p:sp>
        <p:nvSpPr>
          <p:cNvPr id="5" name="Footer Placeholder 4">
            <a:extLst>
              <a:ext uri="{FF2B5EF4-FFF2-40B4-BE49-F238E27FC236}">
                <a16:creationId xmlns:a16="http://schemas.microsoft.com/office/drawing/2014/main" id="{0D36F6DA-939F-1BEA-390B-F7DEA31D2699}"/>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B2AAA759-34B9-9A70-749C-02258B9E174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20829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Geographic profiles show all selected indicators for a specific group of geographies.​</a:t>
            </a:r>
          </a:p>
          <a:p>
            <a:endParaRPr lang="en-US"/>
          </a:p>
          <a:p>
            <a:r>
              <a:rPr lang="en-US"/>
              <a:t>Indicators cover Demographic, Economic, and Education areas.</a:t>
            </a:r>
          </a:p>
          <a:p>
            <a:endParaRPr lang="en-US"/>
          </a:p>
          <a:p>
            <a:r>
              <a:rPr lang="en-US"/>
              <a:t>You can view a collection of all indicators from Workforce, Community, and Health domains for selected regions. And the Titles are links to specific dashboards.</a:t>
            </a:r>
          </a:p>
          <a:p>
            <a:endParaRPr lang="en-US"/>
          </a:p>
          <a:p>
            <a:r>
              <a:rPr lang="en-US"/>
              <a:t>Community and Health indicators provides population health context to the Workforce data.</a:t>
            </a:r>
          </a:p>
          <a:p>
            <a:endParaRPr lang="en-US"/>
          </a:p>
        </p:txBody>
      </p:sp>
      <p:sp>
        <p:nvSpPr>
          <p:cNvPr id="4" name="Slide Number Placeholder 3"/>
          <p:cNvSpPr>
            <a:spLocks noGrp="1"/>
          </p:cNvSpPr>
          <p:nvPr>
            <p:ph type="sldNum" sz="quarter" idx="5"/>
          </p:nvPr>
        </p:nvSpPr>
        <p:spPr/>
        <p:txBody>
          <a:bodyPr/>
          <a:lstStyle/>
          <a:p>
            <a:fld id="{692F5064-50CF-414F-A4AB-4943955FE8C2}" type="slidenum">
              <a:rPr lang="en-US" smtClean="0"/>
              <a:t>32</a:t>
            </a:fld>
            <a:endParaRPr lang="en-US"/>
          </a:p>
        </p:txBody>
      </p:sp>
      <p:sp>
        <p:nvSpPr>
          <p:cNvPr id="5" name="Footer Placeholder 4">
            <a:extLst>
              <a:ext uri="{FF2B5EF4-FFF2-40B4-BE49-F238E27FC236}">
                <a16:creationId xmlns:a16="http://schemas.microsoft.com/office/drawing/2014/main" id="{E6E5AA9D-4D0C-FF82-8E61-302A990F10D0}"/>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9626AFB1-4473-CB92-BB61-D3681C20004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17966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medical facilities dashboard includes Missouri’s Hospitals, Long Term Care Facilities, Federally Qualified Health Centers, and Rural Health Clinics, and including Emergency Hospitals and Critical Access Hospitals </a:t>
            </a:r>
          </a:p>
          <a:p>
            <a:endParaRPr lang="en-US"/>
          </a:p>
          <a:p>
            <a:r>
              <a:rPr lang="en-US"/>
              <a:t>You will notice that it shows the total beds per 10k population and the </a:t>
            </a:r>
          </a:p>
          <a:p>
            <a:r>
              <a:rPr lang="en-US"/>
              <a:t>LTC – total beds per 10k total population ages 65+ years by Care Level</a:t>
            </a:r>
          </a:p>
          <a:p>
            <a:r>
              <a:rPr lang="en-US"/>
              <a:t>FQHC – total number per 100,000 total population</a:t>
            </a:r>
          </a:p>
          <a:p>
            <a:r>
              <a:rPr lang="en-US"/>
              <a:t>RHC – total number per 100,000 total population</a:t>
            </a:r>
          </a:p>
          <a:p>
            <a:endParaRPr lang="en-US"/>
          </a:p>
          <a:p>
            <a:r>
              <a:rPr lang="en-US"/>
              <a:t>Data Sources include MSDIS (Missouri Spatial Data Information Service) GIS layers and Missouri DHSS (Missouri Department of Health and Senior Services)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2F5064-50CF-414F-A4AB-4943955FE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8B3E4DA-1FD8-2FAD-9DE5-A91745E24DD9}"/>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0C5A2633-4038-56CE-F892-8C7965D4298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79367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HPSA dashboards are from the HRSA HPSA designations, and you can view by Mental Health, Dental Health and Primary Care and view by shortage type Geographic, facility and low-income population. This provides context to the workforce data to understand the federally designated shortage areas, and the population health needs for those communities.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2F5064-50CF-414F-A4AB-4943955FE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8CEA9E5-E932-20A1-74D4-4607BE860A4C}"/>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99C6374D-99AD-1899-7653-37B3AF5DAD2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11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DAF62-45EC-BA64-66A8-779CFB3322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5D9C6-A621-689E-818C-29B06E5C2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E97FC-6B1F-EC38-7F0C-048EDCE1861C}"/>
              </a:ext>
            </a:extLst>
          </p:cNvPr>
          <p:cNvSpPr>
            <a:spLocks noGrp="1"/>
          </p:cNvSpPr>
          <p:nvPr>
            <p:ph type="body" idx="1"/>
          </p:nvPr>
        </p:nvSpPr>
        <p:spPr/>
        <p:txBody>
          <a:bodyPr/>
          <a:lstStyle/>
          <a:p>
            <a:r>
              <a:rPr lang="en-US"/>
              <a:t>These HPSA dashboards are from the HRSA HPSA designations, and you can view by Mental Health, Dental Health and Primary Care and view by shortage type Geographic, facility and low-income population. This provides context to the workforce data to understand the federally designated shortage areas, and the population health needs for those communities.     </a:t>
            </a:r>
          </a:p>
        </p:txBody>
      </p:sp>
      <p:sp>
        <p:nvSpPr>
          <p:cNvPr id="4" name="Slide Number Placeholder 3">
            <a:extLst>
              <a:ext uri="{FF2B5EF4-FFF2-40B4-BE49-F238E27FC236}">
                <a16:creationId xmlns:a16="http://schemas.microsoft.com/office/drawing/2014/main" id="{B918BAD3-ED3A-D840-6023-B4759A41B89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2F5064-50CF-414F-A4AB-4943955FE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06741A-0A89-0824-963E-4484FFFD143E}"/>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0486ED97-ADDA-EB81-BAE0-5CC259A448D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58840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Publications are a listing of all internal reports (analytical reports, story maps) that are produced by the MHCWF project for dissemination to the public. These can be sorted by category or type (reports, story maps) and/or topic (nursing, physical therapy). </a:t>
            </a:r>
          </a:p>
        </p:txBody>
      </p:sp>
      <p:sp>
        <p:nvSpPr>
          <p:cNvPr id="4" name="Slide Number Placeholder 3"/>
          <p:cNvSpPr>
            <a:spLocks noGrp="1"/>
          </p:cNvSpPr>
          <p:nvPr>
            <p:ph type="sldNum" sz="quarter" idx="5"/>
          </p:nvPr>
        </p:nvSpPr>
        <p:spPr/>
        <p:txBody>
          <a:bodyPr/>
          <a:lstStyle/>
          <a:p>
            <a:fld id="{692F5064-50CF-414F-A4AB-4943955FE8C2}" type="slidenum">
              <a:rPr lang="en-US" smtClean="0"/>
              <a:t>36</a:t>
            </a:fld>
            <a:endParaRPr lang="en-US"/>
          </a:p>
        </p:txBody>
      </p:sp>
      <p:sp>
        <p:nvSpPr>
          <p:cNvPr id="5" name="Footer Placeholder 4">
            <a:extLst>
              <a:ext uri="{FF2B5EF4-FFF2-40B4-BE49-F238E27FC236}">
                <a16:creationId xmlns:a16="http://schemas.microsoft.com/office/drawing/2014/main" id="{ED54E18D-C44B-CF25-FE20-30DA7EEC94A0}"/>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05C4A5A1-3A82-9E01-D0F5-1B8FE4F5AE4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6821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92F5064-50CF-414F-A4AB-4943955FE8C2}" type="slidenum">
              <a:rPr lang="en-US" smtClean="0"/>
              <a:t>3</a:t>
            </a:fld>
            <a:endParaRPr lang="en-US"/>
          </a:p>
        </p:txBody>
      </p:sp>
      <p:sp>
        <p:nvSpPr>
          <p:cNvPr id="5" name="Footer Placeholder 4">
            <a:extLst>
              <a:ext uri="{FF2B5EF4-FFF2-40B4-BE49-F238E27FC236}">
                <a16:creationId xmlns:a16="http://schemas.microsoft.com/office/drawing/2014/main" id="{A8B39067-CC6A-A215-6541-68E9B164D228}"/>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3A649A68-E687-8D0E-2DF7-9312843A152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83028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37</a:t>
            </a:fld>
            <a:endParaRPr lang="en-US"/>
          </a:p>
        </p:txBody>
      </p:sp>
    </p:spTree>
    <p:extLst>
      <p:ext uri="{BB962C8B-B14F-4D97-AF65-F5344CB8AC3E}">
        <p14:creationId xmlns:p14="http://schemas.microsoft.com/office/powerpoint/2010/main" val="3780816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38</a:t>
            </a:fld>
            <a:endParaRPr lang="en-US"/>
          </a:p>
        </p:txBody>
      </p:sp>
    </p:spTree>
    <p:extLst>
      <p:ext uri="{BB962C8B-B14F-4D97-AF65-F5344CB8AC3E}">
        <p14:creationId xmlns:p14="http://schemas.microsoft.com/office/powerpoint/2010/main" val="1679959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AD103-D8ED-F989-17DD-97F4FE60F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BBD2E-AF2C-F304-3C02-3770F9C61E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154757-B920-48B2-609C-C53A160F0E27}"/>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F5DC6239-C099-DAA4-F976-44B033DFEBB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5158878-AB7B-306F-1BFE-5B6A0E863C5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8663B96-4976-8D30-0FE8-07D4266AA19D}"/>
              </a:ext>
            </a:extLst>
          </p:cNvPr>
          <p:cNvSpPr>
            <a:spLocks noGrp="1"/>
          </p:cNvSpPr>
          <p:nvPr>
            <p:ph type="sldNum" sz="quarter" idx="5"/>
          </p:nvPr>
        </p:nvSpPr>
        <p:spPr/>
        <p:txBody>
          <a:bodyPr/>
          <a:lstStyle/>
          <a:p>
            <a:fld id="{692F5064-50CF-414F-A4AB-4943955FE8C2}" type="slidenum">
              <a:rPr lang="en-US" smtClean="0"/>
              <a:t>39</a:t>
            </a:fld>
            <a:endParaRPr lang="en-US"/>
          </a:p>
        </p:txBody>
      </p:sp>
    </p:spTree>
    <p:extLst>
      <p:ext uri="{BB962C8B-B14F-4D97-AF65-F5344CB8AC3E}">
        <p14:creationId xmlns:p14="http://schemas.microsoft.com/office/powerpoint/2010/main" val="4011558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E5D45-4A8D-2880-D196-80262D2E9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CC0FA-AEA6-6BFB-E0E1-B4167509E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A57BB-B130-6C83-E02E-32492A1993C9}"/>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6100E69A-9DCB-166D-26DC-7EE8880BA95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0FADAE82-FDDC-E8D3-A5EA-88073B7F246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5ED5525-8DD8-C290-DCEA-A4F35CFD654B}"/>
              </a:ext>
            </a:extLst>
          </p:cNvPr>
          <p:cNvSpPr>
            <a:spLocks noGrp="1"/>
          </p:cNvSpPr>
          <p:nvPr>
            <p:ph type="sldNum" sz="quarter" idx="5"/>
          </p:nvPr>
        </p:nvSpPr>
        <p:spPr/>
        <p:txBody>
          <a:bodyPr/>
          <a:lstStyle/>
          <a:p>
            <a:fld id="{692F5064-50CF-414F-A4AB-4943955FE8C2}" type="slidenum">
              <a:rPr lang="en-US" smtClean="0"/>
              <a:t>40</a:t>
            </a:fld>
            <a:endParaRPr lang="en-US"/>
          </a:p>
        </p:txBody>
      </p:sp>
    </p:spTree>
    <p:extLst>
      <p:ext uri="{BB962C8B-B14F-4D97-AF65-F5344CB8AC3E}">
        <p14:creationId xmlns:p14="http://schemas.microsoft.com/office/powerpoint/2010/main" val="2299673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DF1EF-21D6-CCEB-B082-74089205C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9FC24F-DCFB-EAD9-A2F6-6B2AD8FA4D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DD01D4-E8C7-4796-83D1-B14B2E9C0D44}"/>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78F5E6CC-BE8D-ED08-CDE2-8D01DD5AE22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72FA7E0-551C-78DA-537E-666FE1C9EB11}"/>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CF2D8434-36E9-3B57-7C6C-C9144FC1122C}"/>
              </a:ext>
            </a:extLst>
          </p:cNvPr>
          <p:cNvSpPr>
            <a:spLocks noGrp="1"/>
          </p:cNvSpPr>
          <p:nvPr>
            <p:ph type="sldNum" sz="quarter" idx="5"/>
          </p:nvPr>
        </p:nvSpPr>
        <p:spPr/>
        <p:txBody>
          <a:bodyPr/>
          <a:lstStyle/>
          <a:p>
            <a:fld id="{692F5064-50CF-414F-A4AB-4943955FE8C2}" type="slidenum">
              <a:rPr lang="en-US" smtClean="0"/>
              <a:t>41</a:t>
            </a:fld>
            <a:endParaRPr lang="en-US"/>
          </a:p>
        </p:txBody>
      </p:sp>
    </p:spTree>
    <p:extLst>
      <p:ext uri="{BB962C8B-B14F-4D97-AF65-F5344CB8AC3E}">
        <p14:creationId xmlns:p14="http://schemas.microsoft.com/office/powerpoint/2010/main" val="2525757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0B208-7EC1-BF17-D76F-20ECAC9C9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8A5E31-9052-526B-06E5-1BFE4D81F9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0C6F8-A137-8B0C-1A34-CC5C14F22DB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7EA32C89-FA2E-5945-A70E-545FAE31885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E0BAA39-363C-71EE-ED31-A9269468439C}"/>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61911BA3-7597-7ABE-34E8-632027BA6F97}"/>
              </a:ext>
            </a:extLst>
          </p:cNvPr>
          <p:cNvSpPr>
            <a:spLocks noGrp="1"/>
          </p:cNvSpPr>
          <p:nvPr>
            <p:ph type="sldNum" sz="quarter" idx="5"/>
          </p:nvPr>
        </p:nvSpPr>
        <p:spPr/>
        <p:txBody>
          <a:bodyPr/>
          <a:lstStyle/>
          <a:p>
            <a:fld id="{692F5064-50CF-414F-A4AB-4943955FE8C2}" type="slidenum">
              <a:rPr lang="en-US" smtClean="0"/>
              <a:t>42</a:t>
            </a:fld>
            <a:endParaRPr lang="en-US"/>
          </a:p>
        </p:txBody>
      </p:sp>
    </p:spTree>
    <p:extLst>
      <p:ext uri="{BB962C8B-B14F-4D97-AF65-F5344CB8AC3E}">
        <p14:creationId xmlns:p14="http://schemas.microsoft.com/office/powerpoint/2010/main" val="2110127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ACAFA-F90D-C4E1-5E1C-5E64BA41F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E0C8D8-0861-FBFC-FD0C-F82F5B305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2A377-122A-A01F-5EE8-B7C050C9867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EA55F13D-7A88-6ACA-BB3F-A64B1798ECB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AB2946B1-31E2-C334-9976-1295CE639E07}"/>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00AA2B7C-EEA8-960B-DE17-38FAE29144DF}"/>
              </a:ext>
            </a:extLst>
          </p:cNvPr>
          <p:cNvSpPr>
            <a:spLocks noGrp="1"/>
          </p:cNvSpPr>
          <p:nvPr>
            <p:ph type="sldNum" sz="quarter" idx="5"/>
          </p:nvPr>
        </p:nvSpPr>
        <p:spPr/>
        <p:txBody>
          <a:bodyPr/>
          <a:lstStyle/>
          <a:p>
            <a:fld id="{692F5064-50CF-414F-A4AB-4943955FE8C2}" type="slidenum">
              <a:rPr lang="en-US" smtClean="0"/>
              <a:t>43</a:t>
            </a:fld>
            <a:endParaRPr lang="en-US"/>
          </a:p>
        </p:txBody>
      </p:sp>
    </p:spTree>
    <p:extLst>
      <p:ext uri="{BB962C8B-B14F-4D97-AF65-F5344CB8AC3E}">
        <p14:creationId xmlns:p14="http://schemas.microsoft.com/office/powerpoint/2010/main" val="2093946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9AF42-E291-4AE4-AA90-46DE47560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A2DE3-89D2-E9A9-D5B8-4B63049E75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290DAC-7E3C-8484-C14A-FE07EC344DC7}"/>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6F0316D-A5D5-B91D-E757-D1E3E7EC3DB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8D6A64D-60D8-BBEA-05CD-BEC0AE555ED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B482382F-20C3-2488-1E3D-A831586E7311}"/>
              </a:ext>
            </a:extLst>
          </p:cNvPr>
          <p:cNvSpPr>
            <a:spLocks noGrp="1"/>
          </p:cNvSpPr>
          <p:nvPr>
            <p:ph type="sldNum" sz="quarter" idx="5"/>
          </p:nvPr>
        </p:nvSpPr>
        <p:spPr/>
        <p:txBody>
          <a:bodyPr/>
          <a:lstStyle/>
          <a:p>
            <a:fld id="{692F5064-50CF-414F-A4AB-4943955FE8C2}" type="slidenum">
              <a:rPr lang="en-US" smtClean="0"/>
              <a:t>44</a:t>
            </a:fld>
            <a:endParaRPr lang="en-US"/>
          </a:p>
        </p:txBody>
      </p:sp>
    </p:spTree>
    <p:extLst>
      <p:ext uri="{BB962C8B-B14F-4D97-AF65-F5344CB8AC3E}">
        <p14:creationId xmlns:p14="http://schemas.microsoft.com/office/powerpoint/2010/main" val="2673994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Large LHD = &gt;25 Staff and &gt;250K population</a:t>
            </a:r>
            <a:br>
              <a:rPr lang="en-US"/>
            </a:br>
            <a:r>
              <a:rPr lang="en-US"/>
              <a:t>Medium LHD = &gt;25 Staff and 25k-250k population</a:t>
            </a:r>
          </a:p>
          <a:p>
            <a:r>
              <a:rPr lang="en-US"/>
              <a:t>Small LHD = &lt;25 Staff and &lt;25k population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45</a:t>
            </a:fld>
            <a:endParaRPr lang="en-US"/>
          </a:p>
        </p:txBody>
      </p:sp>
    </p:spTree>
    <p:extLst>
      <p:ext uri="{BB962C8B-B14F-4D97-AF65-F5344CB8AC3E}">
        <p14:creationId xmlns:p14="http://schemas.microsoft.com/office/powerpoint/2010/main" val="3432633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9008B-35D8-AB52-72D1-8EEFD7291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FA6CD-E33C-2B06-4B28-96AF2244E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4FADD-0199-7AE7-FDBA-33C952A58DAC}"/>
              </a:ext>
            </a:extLst>
          </p:cNvPr>
          <p:cNvSpPr>
            <a:spLocks noGrp="1"/>
          </p:cNvSpPr>
          <p:nvPr>
            <p:ph type="body" idx="1"/>
          </p:nvPr>
        </p:nvSpPr>
        <p:spPr/>
        <p:txBody>
          <a:bodyPr/>
          <a:lstStyle/>
          <a:p>
            <a:r>
              <a:rPr lang="en-US"/>
              <a:t>Large LHD = &gt;25 Staff and &gt;250K population</a:t>
            </a:r>
            <a:br>
              <a:rPr lang="en-US"/>
            </a:br>
            <a:r>
              <a:rPr lang="en-US"/>
              <a:t>Medium LHD = &gt;25 Staff and 25k-250k population</a:t>
            </a:r>
          </a:p>
          <a:p>
            <a:r>
              <a:rPr lang="en-US"/>
              <a:t>Small LHD = &lt;25 Staff and &lt;25k population</a:t>
            </a:r>
          </a:p>
        </p:txBody>
      </p:sp>
      <p:sp>
        <p:nvSpPr>
          <p:cNvPr id="4" name="Header Placeholder 3">
            <a:extLst>
              <a:ext uri="{FF2B5EF4-FFF2-40B4-BE49-F238E27FC236}">
                <a16:creationId xmlns:a16="http://schemas.microsoft.com/office/drawing/2014/main" id="{4F63D564-43CE-C569-3DA7-E2BE3D696F2A}"/>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AE63C8F-DECD-7A57-CA21-EE0F8F163D40}"/>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08629B0E-3CE5-8833-3F6F-057E416E14F3}"/>
              </a:ext>
            </a:extLst>
          </p:cNvPr>
          <p:cNvSpPr>
            <a:spLocks noGrp="1"/>
          </p:cNvSpPr>
          <p:nvPr>
            <p:ph type="sldNum" sz="quarter" idx="5"/>
          </p:nvPr>
        </p:nvSpPr>
        <p:spPr/>
        <p:txBody>
          <a:bodyPr/>
          <a:lstStyle/>
          <a:p>
            <a:fld id="{692F5064-50CF-414F-A4AB-4943955FE8C2}" type="slidenum">
              <a:rPr lang="en-US" smtClean="0"/>
              <a:t>46</a:t>
            </a:fld>
            <a:endParaRPr lang="en-US"/>
          </a:p>
        </p:txBody>
      </p:sp>
    </p:spTree>
    <p:extLst>
      <p:ext uri="{BB962C8B-B14F-4D97-AF65-F5344CB8AC3E}">
        <p14:creationId xmlns:p14="http://schemas.microsoft.com/office/powerpoint/2010/main" val="2079385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40B09-946A-0E84-88F6-17AD34918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F9DA8-BACE-FF93-1CD6-7A80696414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438C11-2210-FC01-1142-6B56CCE819C3}"/>
              </a:ext>
            </a:extLst>
          </p:cNvPr>
          <p:cNvSpPr>
            <a:spLocks noGrp="1"/>
          </p:cNvSpPr>
          <p:nvPr>
            <p:ph type="body" idx="1"/>
          </p:nvPr>
        </p:nvSpPr>
        <p:spPr/>
        <p:txBody>
          <a:bodyPr/>
          <a:lstStyle/>
          <a:p>
            <a:pPr marL="285750" indent="-285750">
              <a:buFont typeface="Arial"/>
              <a:buChar char="•"/>
              <a:tabLst>
                <a:tab pos="457200" algn="l"/>
              </a:tabLst>
            </a:pPr>
            <a:r>
              <a:rPr lang="en-US"/>
              <a:t>Evidence-based decision-making: Instead of relying on anecdote or outdated data, decision-makers have current metrics.</a:t>
            </a:r>
            <a:endParaRPr lang="en-US">
              <a:ea typeface="Calibri"/>
              <a:cs typeface="Calibri"/>
            </a:endParaRPr>
          </a:p>
          <a:p>
            <a:pPr marL="285750" indent="-285750">
              <a:buFont typeface="Arial"/>
              <a:buChar char="•"/>
              <a:tabLst>
                <a:tab pos="457200" algn="l"/>
              </a:tabLst>
            </a:pPr>
            <a:r>
              <a:rPr lang="en-US"/>
              <a:t>Efficiency &amp; targeting: Helps target resources (funding, workforce incentives, training) to the places and professions that need them most.</a:t>
            </a:r>
            <a:endParaRPr lang="en-US">
              <a:ea typeface="Calibri"/>
              <a:cs typeface="Calibri"/>
            </a:endParaRPr>
          </a:p>
          <a:p>
            <a:pPr marL="285750" indent="-285750">
              <a:buFont typeface="Arial"/>
              <a:buChar char="•"/>
              <a:tabLst>
                <a:tab pos="457200" algn="l"/>
              </a:tabLst>
            </a:pPr>
            <a:r>
              <a:rPr lang="en-US"/>
              <a:t>Equity: Highlights geographic, demographic, or facility access inequalities so interventions can be designed to reduce disparities.</a:t>
            </a:r>
            <a:endParaRPr lang="en-US">
              <a:ea typeface="Calibri"/>
              <a:cs typeface="Calibri"/>
            </a:endParaRPr>
          </a:p>
          <a:p>
            <a:pPr marL="285750" indent="-285750">
              <a:buFont typeface="Arial"/>
              <a:buChar char="•"/>
              <a:tabLst>
                <a:tab pos="457200" algn="l"/>
              </a:tabLst>
            </a:pPr>
            <a:r>
              <a:rPr lang="en-US"/>
              <a:t>Forecasting and prevention of crisis: By monitoring trends (e.g. aging workforce, retirements), it lets the state anticipate shortages before they become severe.</a:t>
            </a:r>
            <a:endParaRPr lang="en-US">
              <a:ea typeface="Calibri"/>
              <a:cs typeface="Calibri"/>
            </a:endParaRPr>
          </a:p>
          <a:p>
            <a:pPr marL="285750" indent="-285750">
              <a:buFont typeface="Arial"/>
              <a:buChar char="•"/>
              <a:tabLst>
                <a:tab pos="457200" algn="l"/>
              </a:tabLst>
            </a:pPr>
            <a:r>
              <a:rPr lang="en-US"/>
              <a:t>Accountability &amp; transparency: Publicly accessible dashboards provide measurable data for tracking progress and holding agencies/institutions responsible.</a:t>
            </a:r>
            <a:endParaRPr lang="en-US">
              <a:ea typeface="Calibri"/>
              <a:cs typeface="Calibri"/>
            </a:endParaRPr>
          </a:p>
          <a:p>
            <a:pPr marL="0" marR="0" lvl="0" indent="0">
              <a:spcBef>
                <a:spcPts val="0"/>
              </a:spcBef>
              <a:spcAft>
                <a:spcPts val="0"/>
              </a:spcAft>
              <a:buFont typeface="Symbol" panose="05050102010706020507" pitchFamily="18" charset="2"/>
              <a:buNone/>
              <a:tabLst>
                <a:tab pos="457200" algn="l"/>
              </a:tabLst>
            </a:pPr>
            <a:endParaRPr lang="en-US" sz="1200">
              <a:effectLst/>
              <a:latin typeface="Calibri"/>
              <a:ea typeface="Calibri"/>
              <a:cs typeface="Calibri"/>
            </a:endParaRPr>
          </a:p>
          <a:p>
            <a:endParaRPr lang="en-US"/>
          </a:p>
        </p:txBody>
      </p:sp>
      <p:sp>
        <p:nvSpPr>
          <p:cNvPr id="4" name="Slide Number Placeholder 3">
            <a:extLst>
              <a:ext uri="{FF2B5EF4-FFF2-40B4-BE49-F238E27FC236}">
                <a16:creationId xmlns:a16="http://schemas.microsoft.com/office/drawing/2014/main" id="{2A757B4C-A606-87F5-F3DD-8D474D050CDD}"/>
              </a:ext>
            </a:extLst>
          </p:cNvPr>
          <p:cNvSpPr>
            <a:spLocks noGrp="1"/>
          </p:cNvSpPr>
          <p:nvPr>
            <p:ph type="sldNum" sz="quarter" idx="5"/>
          </p:nvPr>
        </p:nvSpPr>
        <p:spPr/>
        <p:txBody>
          <a:bodyPr/>
          <a:lstStyle/>
          <a:p>
            <a:fld id="{692F5064-50CF-414F-A4AB-4943955FE8C2}" type="slidenum">
              <a:rPr lang="en-US" smtClean="0"/>
              <a:t>4</a:t>
            </a:fld>
            <a:endParaRPr lang="en-US"/>
          </a:p>
        </p:txBody>
      </p:sp>
      <p:sp>
        <p:nvSpPr>
          <p:cNvPr id="5" name="Footer Placeholder 4">
            <a:extLst>
              <a:ext uri="{FF2B5EF4-FFF2-40B4-BE49-F238E27FC236}">
                <a16:creationId xmlns:a16="http://schemas.microsoft.com/office/drawing/2014/main" id="{12CFD18B-AA1E-0230-FEF7-21F9C31B5AA6}"/>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69325488-C96C-E564-FB12-6BBDC5EFFC7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72059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47</a:t>
            </a:fld>
            <a:endParaRPr lang="en-US"/>
          </a:p>
        </p:txBody>
      </p:sp>
    </p:spTree>
    <p:extLst>
      <p:ext uri="{BB962C8B-B14F-4D97-AF65-F5344CB8AC3E}">
        <p14:creationId xmlns:p14="http://schemas.microsoft.com/office/powerpoint/2010/main" val="1912118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48</a:t>
            </a:fld>
            <a:endParaRPr lang="en-US"/>
          </a:p>
        </p:txBody>
      </p:sp>
    </p:spTree>
    <p:extLst>
      <p:ext uri="{BB962C8B-B14F-4D97-AF65-F5344CB8AC3E}">
        <p14:creationId xmlns:p14="http://schemas.microsoft.com/office/powerpoint/2010/main" val="19743509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3F675-2C27-8CCF-E69F-E7F13BCD6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9D091-7D17-7813-0EDF-A0C7CC949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BD538-61D2-3FAA-DC5A-E13A1371FC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B1235F-B140-D27E-559F-0547ED46E15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2F5064-50CF-414F-A4AB-4943955FE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271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C2AF0-209B-3721-EE6F-DE868E910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176EF-9696-FB7D-28FB-FA3DCCA914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7053C7-BCC0-929C-021E-3B9AAEF65C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335456-AD5C-52AA-89FB-99C5B5DAFCB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2F5064-50CF-414F-A4AB-4943955FE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2954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Grace</a:t>
            </a:r>
          </a:p>
          <a:p>
            <a:pPr marL="171450" indent="-171450">
              <a:buFont typeface="Arial" panose="020B0604020202020204" pitchFamily="34" charset="0"/>
              <a:buChar char="•"/>
            </a:pPr>
            <a:r>
              <a:rPr lang="en-US" sz="1200">
                <a:effectLst/>
                <a:latin typeface="Times New Roman" panose="02020603050405020304" pitchFamily="18" charset="0"/>
                <a:ea typeface="Aptos" panose="020B0004020202020204" pitchFamily="34" charset="0"/>
              </a:rPr>
              <a:t>The Annual Nursing report includes over 134 thousand practicing nurses, making up just over 2% of the Missouri Population.</a:t>
            </a:r>
          </a:p>
          <a:p>
            <a:pPr marL="171450" indent="-171450">
              <a:buFont typeface="Arial" panose="020B0604020202020204" pitchFamily="34" charset="0"/>
              <a:buChar char="•"/>
            </a:pPr>
            <a:r>
              <a:rPr lang="en-US" sz="1200">
                <a:effectLst/>
                <a:latin typeface="Times New Roman" panose="02020603050405020304" pitchFamily="18" charset="0"/>
                <a:ea typeface="Aptos" panose="020B0004020202020204" pitchFamily="34" charset="0"/>
              </a:rPr>
              <a:t>The report uses this licensing data data to understand challenges and inform policy by examining characteristic and distribution patterns.</a:t>
            </a:r>
          </a:p>
          <a:p>
            <a:pPr marL="171450" indent="-171450">
              <a:buFont typeface="Arial" panose="020B0604020202020204" pitchFamily="34" charset="0"/>
              <a:buChar char="•"/>
            </a:pPr>
            <a:r>
              <a:rPr lang="en-US" sz="1200">
                <a:effectLst/>
                <a:latin typeface="Times New Roman" panose="02020603050405020304" pitchFamily="18" charset="0"/>
                <a:ea typeface="Aptos" panose="020B0004020202020204" pitchFamily="34" charset="0"/>
              </a:rPr>
              <a:t>Out of these Missouri Nurses, Registered Nurse is the most common license type at 75%, followed by LPN and APRN. </a:t>
            </a:r>
          </a:p>
          <a:p>
            <a:pPr marL="171450" indent="-171450">
              <a:buFont typeface="Arial" panose="020B0604020202020204" pitchFamily="34" charset="0"/>
              <a:buChar char="•"/>
            </a:pPr>
            <a:r>
              <a:rPr lang="en-US" sz="1200">
                <a:effectLst/>
                <a:latin typeface="Times New Roman" panose="02020603050405020304" pitchFamily="18" charset="0"/>
                <a:ea typeface="Aptos" panose="020B0004020202020204" pitchFamily="34" charset="0"/>
              </a:rPr>
              <a:t>transition to LTC defined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2F5064-50CF-414F-A4AB-4943955FE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9786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59</a:t>
            </a:fld>
            <a:endParaRPr lang="en-US"/>
          </a:p>
        </p:txBody>
      </p:sp>
    </p:spTree>
    <p:extLst>
      <p:ext uri="{BB962C8B-B14F-4D97-AF65-F5344CB8AC3E}">
        <p14:creationId xmlns:p14="http://schemas.microsoft.com/office/powerpoint/2010/main" val="15938481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60</a:t>
            </a:fld>
            <a:endParaRPr lang="en-US"/>
          </a:p>
        </p:txBody>
      </p:sp>
    </p:spTree>
    <p:extLst>
      <p:ext uri="{BB962C8B-B14F-4D97-AF65-F5344CB8AC3E}">
        <p14:creationId xmlns:p14="http://schemas.microsoft.com/office/powerpoint/2010/main" val="24558033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61</a:t>
            </a:fld>
            <a:endParaRPr lang="en-US"/>
          </a:p>
        </p:txBody>
      </p:sp>
    </p:spTree>
    <p:extLst>
      <p:ext uri="{BB962C8B-B14F-4D97-AF65-F5344CB8AC3E}">
        <p14:creationId xmlns:p14="http://schemas.microsoft.com/office/powerpoint/2010/main" val="23611576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62</a:t>
            </a:fld>
            <a:endParaRPr lang="en-US"/>
          </a:p>
        </p:txBody>
      </p:sp>
    </p:spTree>
    <p:extLst>
      <p:ext uri="{BB962C8B-B14F-4D97-AF65-F5344CB8AC3E}">
        <p14:creationId xmlns:p14="http://schemas.microsoft.com/office/powerpoint/2010/main" val="1570784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63</a:t>
            </a:fld>
            <a:endParaRPr lang="en-US"/>
          </a:p>
        </p:txBody>
      </p:sp>
    </p:spTree>
    <p:extLst>
      <p:ext uri="{BB962C8B-B14F-4D97-AF65-F5344CB8AC3E}">
        <p14:creationId xmlns:p14="http://schemas.microsoft.com/office/powerpoint/2010/main" val="310259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5</a:t>
            </a:fld>
            <a:endParaRPr lang="en-US"/>
          </a:p>
        </p:txBody>
      </p:sp>
    </p:spTree>
    <p:extLst>
      <p:ext uri="{BB962C8B-B14F-4D97-AF65-F5344CB8AC3E}">
        <p14:creationId xmlns:p14="http://schemas.microsoft.com/office/powerpoint/2010/main" val="33282898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1FBC0-858C-B868-B31C-77A1A1AD1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B5C9D-7FAB-F637-6738-8AF0D663D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69233-414C-0308-474E-B7DC945BFE37}"/>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8E324E4A-09BE-F1CB-3A4B-B650D0C9D97A}"/>
              </a:ext>
            </a:extLst>
          </p:cNvPr>
          <p:cNvSpPr>
            <a:spLocks noGrp="1"/>
          </p:cNvSpPr>
          <p:nvPr>
            <p:ph type="sldNum" sz="quarter" idx="5"/>
          </p:nvPr>
        </p:nvSpPr>
        <p:spPr/>
        <p:txBody>
          <a:bodyPr/>
          <a:lstStyle/>
          <a:p>
            <a:fld id="{41954D76-5C9C-46DA-AACB-CF019DC3896F}" type="slidenum">
              <a:rPr lang="en-US" smtClean="0"/>
              <a:t>64</a:t>
            </a:fld>
            <a:endParaRPr lang="en-US"/>
          </a:p>
        </p:txBody>
      </p:sp>
      <p:sp>
        <p:nvSpPr>
          <p:cNvPr id="5" name="Footer Placeholder 4">
            <a:extLst>
              <a:ext uri="{FF2B5EF4-FFF2-40B4-BE49-F238E27FC236}">
                <a16:creationId xmlns:a16="http://schemas.microsoft.com/office/drawing/2014/main" id="{96C13F7D-DAEA-F362-7651-87A602C99C14}"/>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AF038CAA-A089-4C08-CA0C-4857F15D577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8016464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41954D76-5C9C-46DA-AACB-CF019DC3896F}" type="slidenum">
              <a:rPr lang="en-US" smtClean="0"/>
              <a:t>65</a:t>
            </a:fld>
            <a:endParaRPr lang="en-US"/>
          </a:p>
        </p:txBody>
      </p:sp>
      <p:sp>
        <p:nvSpPr>
          <p:cNvPr id="5" name="Footer Placeholder 4">
            <a:extLst>
              <a:ext uri="{FF2B5EF4-FFF2-40B4-BE49-F238E27FC236}">
                <a16:creationId xmlns:a16="http://schemas.microsoft.com/office/drawing/2014/main" id="{78077CF2-4C2B-B62B-1A7D-75DC3060E70F}"/>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DA5A1B17-16A7-E761-6387-AB01D877D0B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751444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A8D70-1BCE-CF97-B0A5-D20D77F989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6923A-D59D-67CA-4F67-71BFBF9F4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F4D9F2-C52C-2A68-7409-5D8B22ACA2EA}"/>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E76633EB-07A3-4D9B-F8B6-ED44F6C1F6E4}"/>
              </a:ext>
            </a:extLst>
          </p:cNvPr>
          <p:cNvSpPr>
            <a:spLocks noGrp="1"/>
          </p:cNvSpPr>
          <p:nvPr>
            <p:ph type="sldNum" sz="quarter" idx="5"/>
          </p:nvPr>
        </p:nvSpPr>
        <p:spPr/>
        <p:txBody>
          <a:bodyPr/>
          <a:lstStyle/>
          <a:p>
            <a:fld id="{41954D76-5C9C-46DA-AACB-CF019DC3896F}" type="slidenum">
              <a:rPr lang="en-US" smtClean="0"/>
              <a:t>66</a:t>
            </a:fld>
            <a:endParaRPr lang="en-US"/>
          </a:p>
        </p:txBody>
      </p:sp>
      <p:sp>
        <p:nvSpPr>
          <p:cNvPr id="5" name="Footer Placeholder 4">
            <a:extLst>
              <a:ext uri="{FF2B5EF4-FFF2-40B4-BE49-F238E27FC236}">
                <a16:creationId xmlns:a16="http://schemas.microsoft.com/office/drawing/2014/main" id="{FA96A121-2FAF-3A0F-F234-6BAE7AFC1B4D}"/>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FF28D543-9094-3295-D6C1-E5DCFBED471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297937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Tracy</a:t>
            </a:r>
          </a:p>
        </p:txBody>
      </p:sp>
      <p:sp>
        <p:nvSpPr>
          <p:cNvPr id="4" name="Slide Number Placeholder 3"/>
          <p:cNvSpPr>
            <a:spLocks noGrp="1"/>
          </p:cNvSpPr>
          <p:nvPr>
            <p:ph type="sldNum" sz="quarter" idx="5"/>
          </p:nvPr>
        </p:nvSpPr>
        <p:spPr/>
        <p:txBody>
          <a:bodyPr/>
          <a:lstStyle/>
          <a:p>
            <a:fld id="{692F5064-50CF-414F-A4AB-4943955FE8C2}" type="slidenum">
              <a:rPr lang="en-US" smtClean="0"/>
              <a:t>67</a:t>
            </a:fld>
            <a:endParaRPr lang="en-US"/>
          </a:p>
        </p:txBody>
      </p:sp>
      <p:sp>
        <p:nvSpPr>
          <p:cNvPr id="5" name="Footer Placeholder 4">
            <a:extLst>
              <a:ext uri="{FF2B5EF4-FFF2-40B4-BE49-F238E27FC236}">
                <a16:creationId xmlns:a16="http://schemas.microsoft.com/office/drawing/2014/main" id="{F82723D4-5575-6C8D-83F6-4B0113C1D569}"/>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0C361348-40F7-5755-2F83-9E8E7DDE142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081914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3A216-69A4-095C-C0B8-909341F88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9AAC5-A7B6-8649-AE99-17D282743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09EB6-60B5-91D1-5E60-404419F08F86}"/>
              </a:ext>
            </a:extLst>
          </p:cNvPr>
          <p:cNvSpPr>
            <a:spLocks noGrp="1"/>
          </p:cNvSpPr>
          <p:nvPr>
            <p:ph type="body" idx="1"/>
          </p:nvPr>
        </p:nvSpPr>
        <p:spPr/>
        <p:txBody>
          <a:bodyPr/>
          <a:lstStyle/>
          <a:p>
            <a:r>
              <a:rPr lang="en-US"/>
              <a:t>Tracy</a:t>
            </a:r>
          </a:p>
        </p:txBody>
      </p:sp>
      <p:sp>
        <p:nvSpPr>
          <p:cNvPr id="4" name="Slide Number Placeholder 3">
            <a:extLst>
              <a:ext uri="{FF2B5EF4-FFF2-40B4-BE49-F238E27FC236}">
                <a16:creationId xmlns:a16="http://schemas.microsoft.com/office/drawing/2014/main" id="{B754C1C5-2859-E607-948C-946AFAE1B77F}"/>
              </a:ext>
            </a:extLst>
          </p:cNvPr>
          <p:cNvSpPr>
            <a:spLocks noGrp="1"/>
          </p:cNvSpPr>
          <p:nvPr>
            <p:ph type="sldNum" sz="quarter" idx="5"/>
          </p:nvPr>
        </p:nvSpPr>
        <p:spPr/>
        <p:txBody>
          <a:bodyPr/>
          <a:lstStyle/>
          <a:p>
            <a:fld id="{692F5064-50CF-414F-A4AB-4943955FE8C2}" type="slidenum">
              <a:rPr lang="en-US" smtClean="0"/>
              <a:t>68</a:t>
            </a:fld>
            <a:endParaRPr lang="en-US"/>
          </a:p>
        </p:txBody>
      </p:sp>
      <p:sp>
        <p:nvSpPr>
          <p:cNvPr id="5" name="Footer Placeholder 4">
            <a:extLst>
              <a:ext uri="{FF2B5EF4-FFF2-40B4-BE49-F238E27FC236}">
                <a16:creationId xmlns:a16="http://schemas.microsoft.com/office/drawing/2014/main" id="{ED806534-A6CB-4A25-C3A1-98BFA675DD81}"/>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B1B93364-A21F-D403-37BB-A0D04E4060A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068766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7ACF5-72A4-73EB-76BB-D61EAD9D7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4F50D-1092-D82D-D8DB-C5755F6043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B780D-1F52-390A-1D21-DC32EEE538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a typeface="Calibri" panose="020F0502020204030204" pitchFamily="34" charset="0"/>
                <a:cs typeface="Arial" panose="020B0604020202020204" pitchFamily="34" charset="0"/>
              </a:rPr>
              <a:t>Tracy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a typeface="Calibri" panose="020F0502020204030204" pitchFamily="34" charset="0"/>
                <a:cs typeface="Arial" panose="020B0604020202020204" pitchFamily="34" charset="0"/>
              </a:rPr>
              <a:t>Expanding on the LTC Nurses Educational Data analyzed to include further analysis on understanding LTC Nurses education and training. </a:t>
            </a:r>
          </a:p>
          <a:p>
            <a:endParaRPr lang="en-US"/>
          </a:p>
        </p:txBody>
      </p:sp>
      <p:sp>
        <p:nvSpPr>
          <p:cNvPr id="4" name="Slide Number Placeholder 3">
            <a:extLst>
              <a:ext uri="{FF2B5EF4-FFF2-40B4-BE49-F238E27FC236}">
                <a16:creationId xmlns:a16="http://schemas.microsoft.com/office/drawing/2014/main" id="{4E988772-91B9-2F29-3134-ADC3663CF64A}"/>
              </a:ext>
            </a:extLst>
          </p:cNvPr>
          <p:cNvSpPr>
            <a:spLocks noGrp="1"/>
          </p:cNvSpPr>
          <p:nvPr>
            <p:ph type="sldNum" sz="quarter" idx="5"/>
          </p:nvPr>
        </p:nvSpPr>
        <p:spPr/>
        <p:txBody>
          <a:bodyPr/>
          <a:lstStyle/>
          <a:p>
            <a:fld id="{692F5064-50CF-414F-A4AB-4943955FE8C2}" type="slidenum">
              <a:rPr lang="en-US" smtClean="0"/>
              <a:t>69</a:t>
            </a:fld>
            <a:endParaRPr lang="en-US"/>
          </a:p>
        </p:txBody>
      </p:sp>
      <p:sp>
        <p:nvSpPr>
          <p:cNvPr id="5" name="Footer Placeholder 4">
            <a:extLst>
              <a:ext uri="{FF2B5EF4-FFF2-40B4-BE49-F238E27FC236}">
                <a16:creationId xmlns:a16="http://schemas.microsoft.com/office/drawing/2014/main" id="{68189A97-8C90-1618-9173-694E587E5AD1}"/>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1DF65644-F1E3-F963-424C-2392682FB6E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0804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7FA63-9DDF-9EDB-FD3C-58620681D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77A670-279A-03E8-50DE-DC0634201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F2E5C5-D34B-C921-47BE-45D625E90B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022AF1-E276-1095-D85D-76EDBF9B7C60}"/>
              </a:ext>
            </a:extLst>
          </p:cNvPr>
          <p:cNvSpPr>
            <a:spLocks noGrp="1"/>
          </p:cNvSpPr>
          <p:nvPr>
            <p:ph type="sldNum" sz="quarter" idx="5"/>
          </p:nvPr>
        </p:nvSpPr>
        <p:spPr/>
        <p:txBody>
          <a:bodyPr/>
          <a:lstStyle/>
          <a:p>
            <a:fld id="{692F5064-50CF-414F-A4AB-4943955FE8C2}" type="slidenum">
              <a:rPr lang="en-US" smtClean="0"/>
              <a:t>70</a:t>
            </a:fld>
            <a:endParaRPr lang="en-US"/>
          </a:p>
        </p:txBody>
      </p:sp>
      <p:sp>
        <p:nvSpPr>
          <p:cNvPr id="5" name="Footer Placeholder 4">
            <a:extLst>
              <a:ext uri="{FF2B5EF4-FFF2-40B4-BE49-F238E27FC236}">
                <a16:creationId xmlns:a16="http://schemas.microsoft.com/office/drawing/2014/main" id="{A4B336AD-C72C-BECB-30C2-4F99DDF00F64}"/>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DD32AF70-8B95-C527-55B4-0BBCCDA3637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055014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71</a:t>
            </a:fld>
            <a:endParaRPr lang="en-US"/>
          </a:p>
        </p:txBody>
      </p:sp>
    </p:spTree>
    <p:extLst>
      <p:ext uri="{BB962C8B-B14F-4D97-AF65-F5344CB8AC3E}">
        <p14:creationId xmlns:p14="http://schemas.microsoft.com/office/powerpoint/2010/main" val="7926509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F5064-50CF-414F-A4AB-4943955FE8C2}" type="slidenum">
              <a:rPr lang="en-US" smtClean="0"/>
              <a:t>72</a:t>
            </a:fld>
            <a:endParaRPr lang="en-US"/>
          </a:p>
        </p:txBody>
      </p:sp>
      <p:sp>
        <p:nvSpPr>
          <p:cNvPr id="5" name="Footer Placeholder 4">
            <a:extLst>
              <a:ext uri="{FF2B5EF4-FFF2-40B4-BE49-F238E27FC236}">
                <a16:creationId xmlns:a16="http://schemas.microsoft.com/office/drawing/2014/main" id="{506AE73F-DB38-CB1D-CF5C-A5A0FECCAC40}"/>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F4884727-1DD6-9073-1488-2F08F002EED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117805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F5064-50CF-414F-A4AB-4943955FE8C2}" type="slidenum">
              <a:rPr lang="en-US" smtClean="0"/>
              <a:t>73</a:t>
            </a:fld>
            <a:endParaRPr lang="en-US"/>
          </a:p>
        </p:txBody>
      </p:sp>
      <p:sp>
        <p:nvSpPr>
          <p:cNvPr id="5" name="Footer Placeholder 4">
            <a:extLst>
              <a:ext uri="{FF2B5EF4-FFF2-40B4-BE49-F238E27FC236}">
                <a16:creationId xmlns:a16="http://schemas.microsoft.com/office/drawing/2014/main" id="{13165333-7308-7842-751E-2CCEF36E8133}"/>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46DB7C33-38E6-11B3-F709-D2F9B0B1D27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67961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0DF6F-4814-CF95-FB88-6424F037E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50692-EBB7-B5FC-8487-3FA75A93B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9C7032-590F-416F-4DAB-A9B3E70CE6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B57648C1-1F87-27F9-09CF-0A72E8C45253}"/>
              </a:ext>
            </a:extLst>
          </p:cNvPr>
          <p:cNvSpPr>
            <a:spLocks noGrp="1"/>
          </p:cNvSpPr>
          <p:nvPr>
            <p:ph type="sldNum" sz="quarter" idx="5"/>
          </p:nvPr>
        </p:nvSpPr>
        <p:spPr/>
        <p:txBody>
          <a:bodyPr/>
          <a:lstStyle/>
          <a:p>
            <a:fld id="{692F5064-50CF-414F-A4AB-4943955FE8C2}" type="slidenum">
              <a:rPr lang="en-US" smtClean="0"/>
              <a:t>10</a:t>
            </a:fld>
            <a:endParaRPr lang="en-US"/>
          </a:p>
        </p:txBody>
      </p:sp>
      <p:sp>
        <p:nvSpPr>
          <p:cNvPr id="5" name="Footer Placeholder 4">
            <a:extLst>
              <a:ext uri="{FF2B5EF4-FFF2-40B4-BE49-F238E27FC236}">
                <a16:creationId xmlns:a16="http://schemas.microsoft.com/office/drawing/2014/main" id="{991BADE1-C702-6B3C-1DF2-C4F315398E8D}"/>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3D0F0964-5005-773E-ECAB-2B7CFFE8A0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75166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74</a:t>
            </a:fld>
            <a:endParaRPr lang="en-US"/>
          </a:p>
        </p:txBody>
      </p:sp>
    </p:spTree>
    <p:extLst>
      <p:ext uri="{BB962C8B-B14F-4D97-AF65-F5344CB8AC3E}">
        <p14:creationId xmlns:p14="http://schemas.microsoft.com/office/powerpoint/2010/main" val="31627790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75</a:t>
            </a:fld>
            <a:endParaRPr lang="en-US"/>
          </a:p>
        </p:txBody>
      </p:sp>
    </p:spTree>
    <p:extLst>
      <p:ext uri="{BB962C8B-B14F-4D97-AF65-F5344CB8AC3E}">
        <p14:creationId xmlns:p14="http://schemas.microsoft.com/office/powerpoint/2010/main" val="27221772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92F5064-50CF-414F-A4AB-4943955FE8C2}" type="slidenum">
              <a:rPr lang="en-US" smtClean="0"/>
              <a:t>76</a:t>
            </a:fld>
            <a:endParaRPr lang="en-US"/>
          </a:p>
        </p:txBody>
      </p:sp>
    </p:spTree>
    <p:extLst>
      <p:ext uri="{BB962C8B-B14F-4D97-AF65-F5344CB8AC3E}">
        <p14:creationId xmlns:p14="http://schemas.microsoft.com/office/powerpoint/2010/main" val="1496061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FDFA5-9E13-891F-E4DF-BE505042C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66E4A6-F083-DAAE-917E-077DEDF08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58FC0B-8793-EEE7-DB8A-CBFA9FBE50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05DFA9-CC0A-1F48-C55C-4FD01635953D}"/>
              </a:ext>
            </a:extLst>
          </p:cNvPr>
          <p:cNvSpPr>
            <a:spLocks noGrp="1"/>
          </p:cNvSpPr>
          <p:nvPr>
            <p:ph type="sldNum" sz="quarter" idx="5"/>
          </p:nvPr>
        </p:nvSpPr>
        <p:spPr/>
        <p:txBody>
          <a:bodyPr/>
          <a:lstStyle/>
          <a:p>
            <a:fld id="{692F5064-50CF-414F-A4AB-4943955FE8C2}" type="slidenum">
              <a:rPr lang="en-US" smtClean="0"/>
              <a:t>11</a:t>
            </a:fld>
            <a:endParaRPr lang="en-US"/>
          </a:p>
        </p:txBody>
      </p:sp>
      <p:sp>
        <p:nvSpPr>
          <p:cNvPr id="5" name="Footer Placeholder 4">
            <a:extLst>
              <a:ext uri="{FF2B5EF4-FFF2-40B4-BE49-F238E27FC236}">
                <a16:creationId xmlns:a16="http://schemas.microsoft.com/office/drawing/2014/main" id="{F64836DB-7A16-2043-67B2-31A0CC220040}"/>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8CD56050-CFC8-8C58-07F6-67B80172650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8983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20D06529-ED96-4A47-A661-A15CFD5FE987}" type="slidenum">
              <a:rPr lang="en-US" smtClean="0"/>
              <a:t>12</a:t>
            </a:fld>
            <a:endParaRPr lang="en-US"/>
          </a:p>
        </p:txBody>
      </p:sp>
      <p:sp>
        <p:nvSpPr>
          <p:cNvPr id="5" name="Footer Placeholder 4">
            <a:extLst>
              <a:ext uri="{FF2B5EF4-FFF2-40B4-BE49-F238E27FC236}">
                <a16:creationId xmlns:a16="http://schemas.microsoft.com/office/drawing/2014/main" id="{439A132C-427F-0BD7-25EE-D0B34F6BAE94}"/>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9318582F-A48F-DE98-A3AA-489B2B5B5B4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44580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slide represents the groups that have been active in our collaborations and Advisory Group since the beginning of the healthcare workforce project. Most of these groups remain active. In addition to relying on evidence-based practices, we rely heavily on our partnerships and policymakers to inform our decisions as they relate to specific healthcare professions and to the specific needs of Missourians. </a:t>
            </a:r>
          </a:p>
        </p:txBody>
      </p:sp>
      <p:sp>
        <p:nvSpPr>
          <p:cNvPr id="4" name="Slide Number Placeholder 3"/>
          <p:cNvSpPr>
            <a:spLocks noGrp="1"/>
          </p:cNvSpPr>
          <p:nvPr>
            <p:ph type="sldNum" sz="quarter" idx="5"/>
          </p:nvPr>
        </p:nvSpPr>
        <p:spPr/>
        <p:txBody>
          <a:bodyPr/>
          <a:lstStyle/>
          <a:p>
            <a:fld id="{692F5064-50CF-414F-A4AB-4943955FE8C2}" type="slidenum">
              <a:rPr lang="en-US" smtClean="0"/>
              <a:t>13</a:t>
            </a:fld>
            <a:endParaRPr lang="en-US"/>
          </a:p>
        </p:txBody>
      </p:sp>
      <p:sp>
        <p:nvSpPr>
          <p:cNvPr id="5" name="Footer Placeholder 4">
            <a:extLst>
              <a:ext uri="{FF2B5EF4-FFF2-40B4-BE49-F238E27FC236}">
                <a16:creationId xmlns:a16="http://schemas.microsoft.com/office/drawing/2014/main" id="{6D12FDF8-7EFD-B774-93CF-098D4A53FD00}"/>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820E059A-E6BD-5B68-735A-222A8902031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82470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7149B0-621F-2D44-9555-49FBB9DC6433}"/>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7E0CCC-C8E6-0148-8BF7-91A1786AAE39}"/>
              </a:ext>
            </a:extLst>
          </p:cNvPr>
          <p:cNvSpPr>
            <a:spLocks noGrp="1"/>
          </p:cNvSpPr>
          <p:nvPr>
            <p:ph type="sldNum" sz="quarter" idx="12"/>
          </p:nvPr>
        </p:nvSpPr>
        <p:spPr>
          <a:xfrm>
            <a:off x="6457950" y="6356351"/>
            <a:ext cx="2057400" cy="365125"/>
          </a:xfrm>
          <a:prstGeom prst="rect">
            <a:avLst/>
          </a:prstGeom>
        </p:spPr>
        <p:txBody>
          <a:bodyPr/>
          <a:lstStyle/>
          <a:p>
            <a:fld id="{7629B279-1275-1D44-8968-C99B960454C1}" type="slidenum">
              <a:rPr lang="en-US" smtClean="0"/>
              <a:t>‹#›</a:t>
            </a:fld>
            <a:endParaRPr lang="en-US"/>
          </a:p>
        </p:txBody>
      </p:sp>
      <p:pic>
        <p:nvPicPr>
          <p:cNvPr id="7" name="Picture 6" descr="Slide Template 02.png">
            <a:extLst>
              <a:ext uri="{FF2B5EF4-FFF2-40B4-BE49-F238E27FC236}">
                <a16:creationId xmlns:a16="http://schemas.microsoft.com/office/drawing/2014/main" id="{384F7BD8-3A50-3C4D-AD88-B34B06C27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66899"/>
            <a:ext cx="9144000" cy="5991101"/>
          </a:xfrm>
          <a:prstGeom prst="rect">
            <a:avLst/>
          </a:prstGeom>
        </p:spPr>
      </p:pic>
      <p:sp>
        <p:nvSpPr>
          <p:cNvPr id="3" name="Text Placeholder 2">
            <a:extLst>
              <a:ext uri="{FF2B5EF4-FFF2-40B4-BE49-F238E27FC236}">
                <a16:creationId xmlns:a16="http://schemas.microsoft.com/office/drawing/2014/main" id="{C326E0E8-7C1E-6B42-9061-D35B8442BE8D}"/>
              </a:ext>
            </a:extLst>
          </p:cNvPr>
          <p:cNvSpPr>
            <a:spLocks noGrp="1"/>
          </p:cNvSpPr>
          <p:nvPr>
            <p:ph type="body" sz="quarter" idx="13" hasCustomPrompt="1"/>
          </p:nvPr>
        </p:nvSpPr>
        <p:spPr>
          <a:xfrm>
            <a:off x="535131" y="4922286"/>
            <a:ext cx="8073736" cy="500063"/>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2100" b="1"/>
            </a:lvl1pPr>
          </a:lstStyle>
          <a:p>
            <a:pPr lvl="0"/>
            <a:r>
              <a:rPr lang="en-US" b="1"/>
              <a:t>Presentation Title</a:t>
            </a:r>
            <a:endParaRPr lang="en-US"/>
          </a:p>
        </p:txBody>
      </p:sp>
      <p:pic>
        <p:nvPicPr>
          <p:cNvPr id="4" name="Picture 3" descr="A close up of a logo&#10;&#10;Description automatically generated">
            <a:extLst>
              <a:ext uri="{FF2B5EF4-FFF2-40B4-BE49-F238E27FC236}">
                <a16:creationId xmlns:a16="http://schemas.microsoft.com/office/drawing/2014/main" id="{EB628E2B-3524-5F4B-A32C-23C4B74589FC}"/>
              </a:ext>
            </a:extLst>
          </p:cNvPr>
          <p:cNvPicPr>
            <a:picLocks noChangeAspect="1"/>
          </p:cNvPicPr>
          <p:nvPr userDrawn="1"/>
        </p:nvPicPr>
        <p:blipFill>
          <a:blip r:embed="rId3"/>
          <a:stretch>
            <a:fillRect/>
          </a:stretch>
        </p:blipFill>
        <p:spPr>
          <a:xfrm>
            <a:off x="1952243" y="1018749"/>
            <a:ext cx="5239512" cy="2467886"/>
          </a:xfrm>
          <a:prstGeom prst="rect">
            <a:avLst/>
          </a:prstGeom>
        </p:spPr>
      </p:pic>
    </p:spTree>
    <p:extLst>
      <p:ext uri="{BB962C8B-B14F-4D97-AF65-F5344CB8AC3E}">
        <p14:creationId xmlns:p14="http://schemas.microsoft.com/office/powerpoint/2010/main" val="837013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4C4FA-8A71-4B99-A203-C248C07739B1}"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289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4C4FA-8A71-4B99-A203-C248C07739B1}" type="slidenum">
              <a:rPr lang="en-US" smtClean="0"/>
              <a:t>‹#›</a:t>
            </a:fld>
            <a:endParaRPr lang="en-US"/>
          </a:p>
        </p:txBody>
      </p:sp>
    </p:spTree>
    <p:extLst>
      <p:ext uri="{BB962C8B-B14F-4D97-AF65-F5344CB8AC3E}">
        <p14:creationId xmlns:p14="http://schemas.microsoft.com/office/powerpoint/2010/main" val="2243753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4C4FA-8A71-4B99-A203-C248C07739B1}"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211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p>
        </p:txBody>
      </p:sp>
      <p:sp>
        <p:nvSpPr>
          <p:cNvPr id="3" name="Content Placeholder 2"/>
          <p:cNvSpPr>
            <a:spLocks noGrp="1"/>
          </p:cNvSpPr>
          <p:nvPr>
            <p:ph sz="half" idx="1"/>
          </p:nvPr>
        </p:nvSpPr>
        <p:spPr>
          <a:xfrm>
            <a:off x="822959"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04C4FA-8A71-4B99-A203-C248C07739B1}" type="slidenum">
              <a:rPr lang="en-US" smtClean="0"/>
              <a:t>‹#›</a:t>
            </a:fld>
            <a:endParaRPr lang="en-US"/>
          </a:p>
        </p:txBody>
      </p:sp>
    </p:spTree>
    <p:extLst>
      <p:ext uri="{BB962C8B-B14F-4D97-AF65-F5344CB8AC3E}">
        <p14:creationId xmlns:p14="http://schemas.microsoft.com/office/powerpoint/2010/main" val="112283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04C4FA-8A71-4B99-A203-C248C07739B1}" type="slidenum">
              <a:rPr lang="en-US" smtClean="0"/>
              <a:t>‹#›</a:t>
            </a:fld>
            <a:endParaRPr lang="en-US"/>
          </a:p>
        </p:txBody>
      </p:sp>
    </p:spTree>
    <p:extLst>
      <p:ext uri="{BB962C8B-B14F-4D97-AF65-F5344CB8AC3E}">
        <p14:creationId xmlns:p14="http://schemas.microsoft.com/office/powerpoint/2010/main" val="224110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04C4FA-8A71-4B99-A203-C248C07739B1}" type="slidenum">
              <a:rPr lang="en-US" smtClean="0"/>
              <a:t>‹#›</a:t>
            </a:fld>
            <a:endParaRPr lang="en-US"/>
          </a:p>
        </p:txBody>
      </p:sp>
    </p:spTree>
    <p:extLst>
      <p:ext uri="{BB962C8B-B14F-4D97-AF65-F5344CB8AC3E}">
        <p14:creationId xmlns:p14="http://schemas.microsoft.com/office/powerpoint/2010/main" val="4158939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804C4FA-8A71-4B99-A203-C248C07739B1}" type="slidenum">
              <a:rPr lang="en-US" smtClean="0"/>
              <a:t>‹#›</a:t>
            </a:fld>
            <a:endParaRPr lang="en-US"/>
          </a:p>
        </p:txBody>
      </p:sp>
    </p:spTree>
    <p:extLst>
      <p:ext uri="{BB962C8B-B14F-4D97-AF65-F5344CB8AC3E}">
        <p14:creationId xmlns:p14="http://schemas.microsoft.com/office/powerpoint/2010/main" val="1082535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804C4FA-8A71-4B99-A203-C248C07739B1}" type="slidenum">
              <a:rPr lang="en-US" smtClean="0"/>
              <a:t>‹#›</a:t>
            </a:fld>
            <a:endParaRPr lang="en-US"/>
          </a:p>
        </p:txBody>
      </p:sp>
    </p:spTree>
    <p:extLst>
      <p:ext uri="{BB962C8B-B14F-4D97-AF65-F5344CB8AC3E}">
        <p14:creationId xmlns:p14="http://schemas.microsoft.com/office/powerpoint/2010/main" val="3145896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04C4FA-8A71-4B99-A203-C248C07739B1}" type="slidenum">
              <a:rPr lang="en-US" smtClean="0"/>
              <a:t>‹#›</a:t>
            </a:fld>
            <a:endParaRPr lang="en-US"/>
          </a:p>
        </p:txBody>
      </p:sp>
    </p:spTree>
    <p:extLst>
      <p:ext uri="{BB962C8B-B14F-4D97-AF65-F5344CB8AC3E}">
        <p14:creationId xmlns:p14="http://schemas.microsoft.com/office/powerpoint/2010/main" val="598172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4C4FA-8A71-4B99-A203-C248C07739B1}" type="slidenum">
              <a:rPr lang="en-US" smtClean="0"/>
              <a:t>‹#›</a:t>
            </a:fld>
            <a:endParaRPr lang="en-US"/>
          </a:p>
        </p:txBody>
      </p:sp>
    </p:spTree>
    <p:extLst>
      <p:ext uri="{BB962C8B-B14F-4D97-AF65-F5344CB8AC3E}">
        <p14:creationId xmlns:p14="http://schemas.microsoft.com/office/powerpoint/2010/main" val="907093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A58EC8-16CC-2442-AF10-44EFB9D6AB02}"/>
              </a:ext>
            </a:extLst>
          </p:cNvPr>
          <p:cNvSpPr>
            <a:spLocks noGrp="1"/>
          </p:cNvSpPr>
          <p:nvPr>
            <p:ph idx="1"/>
          </p:nvPr>
        </p:nvSpPr>
        <p:spPr>
          <a:xfrm>
            <a:off x="628650" y="1825625"/>
            <a:ext cx="7886700" cy="4351338"/>
          </a:xfrm>
          <a:prstGeom prst="rect">
            <a:avLst/>
          </a:prstGeom>
        </p:spPr>
        <p:txBody>
          <a:bodyPr/>
          <a:lstStyle>
            <a:lvl1pPr marL="0" indent="0">
              <a:buNone/>
              <a:defRPr/>
            </a:lvl1pPr>
          </a:lstStyle>
          <a:p>
            <a:pPr lvl="0"/>
            <a:endParaRPr lang="en-US"/>
          </a:p>
        </p:txBody>
      </p:sp>
      <p:pic>
        <p:nvPicPr>
          <p:cNvPr id="7" name="Content Placeholder 7">
            <a:extLst>
              <a:ext uri="{FF2B5EF4-FFF2-40B4-BE49-F238E27FC236}">
                <a16:creationId xmlns:a16="http://schemas.microsoft.com/office/drawing/2014/main" id="{F4664E1F-9C2E-3945-B7F5-2081A4D6E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Placeholder 7">
            <a:extLst>
              <a:ext uri="{FF2B5EF4-FFF2-40B4-BE49-F238E27FC236}">
                <a16:creationId xmlns:a16="http://schemas.microsoft.com/office/drawing/2014/main" id="{5EF7074B-6379-024D-B970-51019166ACE2}"/>
              </a:ext>
            </a:extLst>
          </p:cNvPr>
          <p:cNvSpPr>
            <a:spLocks noGrp="1"/>
          </p:cNvSpPr>
          <p:nvPr>
            <p:ph type="body" sz="quarter" idx="13" hasCustomPrompt="1"/>
          </p:nvPr>
        </p:nvSpPr>
        <p:spPr>
          <a:xfrm>
            <a:off x="0" y="548640"/>
            <a:ext cx="7003473" cy="383182"/>
          </a:xfrm>
          <a:prstGeom prst="rect">
            <a:avLst/>
          </a:prstGeom>
        </p:spPr>
        <p:txBody>
          <a:bodyPr wrap="square">
            <a:spAutoFit/>
          </a:bodyPr>
          <a:lstStyle>
            <a:lvl1pPr marL="0" indent="0" algn="ctr">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Header</a:t>
            </a:r>
          </a:p>
        </p:txBody>
      </p:sp>
      <p:pic>
        <p:nvPicPr>
          <p:cNvPr id="8" name="Picture 7" descr="A close up of a logo&#10;&#10;Description automatically generated">
            <a:extLst>
              <a:ext uri="{FF2B5EF4-FFF2-40B4-BE49-F238E27FC236}">
                <a16:creationId xmlns:a16="http://schemas.microsoft.com/office/drawing/2014/main" id="{F9C2726A-E881-A64B-B72E-8502DEA82142}"/>
              </a:ext>
            </a:extLst>
          </p:cNvPr>
          <p:cNvPicPr>
            <a:picLocks noChangeAspect="1"/>
          </p:cNvPicPr>
          <p:nvPr userDrawn="1"/>
        </p:nvPicPr>
        <p:blipFill>
          <a:blip r:embed="rId3"/>
          <a:stretch>
            <a:fillRect/>
          </a:stretch>
        </p:blipFill>
        <p:spPr>
          <a:xfrm>
            <a:off x="7311887" y="5817016"/>
            <a:ext cx="1752600" cy="825500"/>
          </a:xfrm>
          <a:prstGeom prst="rect">
            <a:avLst/>
          </a:prstGeom>
        </p:spPr>
      </p:pic>
    </p:spTree>
    <p:extLst>
      <p:ext uri="{BB962C8B-B14F-4D97-AF65-F5344CB8AC3E}">
        <p14:creationId xmlns:p14="http://schemas.microsoft.com/office/powerpoint/2010/main" val="3871634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4C4FA-8A71-4B99-A203-C248C07739B1}" type="slidenum">
              <a:rPr lang="en-US" smtClean="0"/>
              <a:t>‹#›</a:t>
            </a:fld>
            <a:endParaRPr lang="en-US"/>
          </a:p>
        </p:txBody>
      </p:sp>
    </p:spTree>
    <p:extLst>
      <p:ext uri="{BB962C8B-B14F-4D97-AF65-F5344CB8AC3E}">
        <p14:creationId xmlns:p14="http://schemas.microsoft.com/office/powerpoint/2010/main" val="4108601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54B1B-61B6-4077-9971-49A6888E54D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7068B12-C2B5-DF20-5C61-17632B53A1A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F99C4B8-AD8F-EAFE-82C7-1DC3C3F5750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D2DED8-68F3-B2CF-25E4-F92F3F6CD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E4AA2-8C1C-7A3F-F5A9-4A89B7D51D43}"/>
              </a:ext>
            </a:extLst>
          </p:cNvPr>
          <p:cNvSpPr>
            <a:spLocks noGrp="1"/>
          </p:cNvSpPr>
          <p:nvPr>
            <p:ph type="sldNum" sz="quarter" idx="12"/>
          </p:nvPr>
        </p:nvSpPr>
        <p:spPr/>
        <p:txBody>
          <a:bodyPr/>
          <a:lstStyle/>
          <a:p>
            <a:fld id="{DAA1121D-F525-334D-9606-6EF8E6E983E4}" type="slidenum">
              <a:rPr lang="en-US" smtClean="0"/>
              <a:t>‹#›</a:t>
            </a:fld>
            <a:endParaRPr lang="en-US"/>
          </a:p>
        </p:txBody>
      </p:sp>
    </p:spTree>
    <p:extLst>
      <p:ext uri="{BB962C8B-B14F-4D97-AF65-F5344CB8AC3E}">
        <p14:creationId xmlns:p14="http://schemas.microsoft.com/office/powerpoint/2010/main" val="991491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79F2-8209-785A-FACB-B6F9DA721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FB5413-F5B7-ED1B-35F8-306CC09821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8B239-64F2-D1CC-7892-35736AD0A32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0849CFF-EDB2-4F0E-D23B-43ED4D2D6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22C2F-01E6-B5B2-2510-398FDF1CCE78}"/>
              </a:ext>
            </a:extLst>
          </p:cNvPr>
          <p:cNvSpPr>
            <a:spLocks noGrp="1"/>
          </p:cNvSpPr>
          <p:nvPr>
            <p:ph type="sldNum" sz="quarter" idx="12"/>
          </p:nvPr>
        </p:nvSpPr>
        <p:spPr/>
        <p:txBody>
          <a:bodyPr/>
          <a:lstStyle/>
          <a:p>
            <a:fld id="{DAA1121D-F525-334D-9606-6EF8E6E983E4}" type="slidenum">
              <a:rPr lang="en-US" smtClean="0"/>
              <a:t>‹#›</a:t>
            </a:fld>
            <a:endParaRPr lang="en-US"/>
          </a:p>
        </p:txBody>
      </p:sp>
    </p:spTree>
    <p:extLst>
      <p:ext uri="{BB962C8B-B14F-4D97-AF65-F5344CB8AC3E}">
        <p14:creationId xmlns:p14="http://schemas.microsoft.com/office/powerpoint/2010/main" val="2415044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73CB-7107-4B9A-D873-603E00D61B6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E9EB24D-ECFD-D108-56FE-A9A72B589A4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28FAA2-4F87-B0ED-92DA-1D03D09D627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5F3AE2F-3220-DE0D-C6B4-F168FDD54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0955F-5AE2-79BE-3CF7-7FFDEE49E773}"/>
              </a:ext>
            </a:extLst>
          </p:cNvPr>
          <p:cNvSpPr>
            <a:spLocks noGrp="1"/>
          </p:cNvSpPr>
          <p:nvPr>
            <p:ph type="sldNum" sz="quarter" idx="12"/>
          </p:nvPr>
        </p:nvSpPr>
        <p:spPr/>
        <p:txBody>
          <a:bodyPr/>
          <a:lstStyle/>
          <a:p>
            <a:fld id="{DAA1121D-F525-334D-9606-6EF8E6E983E4}" type="slidenum">
              <a:rPr lang="en-US" smtClean="0"/>
              <a:t>‹#›</a:t>
            </a:fld>
            <a:endParaRPr lang="en-US"/>
          </a:p>
        </p:txBody>
      </p:sp>
    </p:spTree>
    <p:extLst>
      <p:ext uri="{BB962C8B-B14F-4D97-AF65-F5344CB8AC3E}">
        <p14:creationId xmlns:p14="http://schemas.microsoft.com/office/powerpoint/2010/main" val="2887759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87B0-D3C1-F9F5-AB9C-22EFDDE6B3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BEDD60-3822-F88E-14FB-A84BEE6C286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8FF9D9-C7F5-2E8A-9B19-C2442FE5EB7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05C2A3-C04A-6EC2-A704-4ECEA07490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B40ACA5-2801-C59A-1C65-FB62A705E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EE957-34B0-9671-B809-1D284C6D344A}"/>
              </a:ext>
            </a:extLst>
          </p:cNvPr>
          <p:cNvSpPr>
            <a:spLocks noGrp="1"/>
          </p:cNvSpPr>
          <p:nvPr>
            <p:ph type="sldNum" sz="quarter" idx="12"/>
          </p:nvPr>
        </p:nvSpPr>
        <p:spPr/>
        <p:txBody>
          <a:bodyPr/>
          <a:lstStyle/>
          <a:p>
            <a:fld id="{DAA1121D-F525-334D-9606-6EF8E6E983E4}" type="slidenum">
              <a:rPr lang="en-US" smtClean="0"/>
              <a:t>‹#›</a:t>
            </a:fld>
            <a:endParaRPr lang="en-US"/>
          </a:p>
        </p:txBody>
      </p:sp>
    </p:spTree>
    <p:extLst>
      <p:ext uri="{BB962C8B-B14F-4D97-AF65-F5344CB8AC3E}">
        <p14:creationId xmlns:p14="http://schemas.microsoft.com/office/powerpoint/2010/main" val="3023964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5368-E8E7-91A5-AD72-40340D8ED3E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789E69-16C5-3967-3D5F-7A3D850E8C6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3DE4B4F-A442-0A90-A6AF-6E8D281D8E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94F771-4C95-6CAF-EA86-A22C7BC5F3A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F4963C6-1A73-4128-30CC-68E39DC3DA9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510A63-E236-37CB-1EA5-AAAC1E19072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0AF4DCE-D238-A1B3-FA8D-4BD0A15518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212143-7019-A987-10DF-8C7D29A5BBA2}"/>
              </a:ext>
            </a:extLst>
          </p:cNvPr>
          <p:cNvSpPr>
            <a:spLocks noGrp="1"/>
          </p:cNvSpPr>
          <p:nvPr>
            <p:ph type="sldNum" sz="quarter" idx="12"/>
          </p:nvPr>
        </p:nvSpPr>
        <p:spPr/>
        <p:txBody>
          <a:bodyPr/>
          <a:lstStyle/>
          <a:p>
            <a:fld id="{DAA1121D-F525-334D-9606-6EF8E6E983E4}" type="slidenum">
              <a:rPr lang="en-US" smtClean="0"/>
              <a:t>‹#›</a:t>
            </a:fld>
            <a:endParaRPr lang="en-US"/>
          </a:p>
        </p:txBody>
      </p:sp>
    </p:spTree>
    <p:extLst>
      <p:ext uri="{BB962C8B-B14F-4D97-AF65-F5344CB8AC3E}">
        <p14:creationId xmlns:p14="http://schemas.microsoft.com/office/powerpoint/2010/main" val="4078692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2CCA-E335-76FA-24F4-7A7DDC4569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C26751-3C35-BB0E-6E6F-73B69A37337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0349305-5735-C0DF-BECD-59DDCD2B66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AE04FC-59DA-0F1B-0A0B-508111A85A70}"/>
              </a:ext>
            </a:extLst>
          </p:cNvPr>
          <p:cNvSpPr>
            <a:spLocks noGrp="1"/>
          </p:cNvSpPr>
          <p:nvPr>
            <p:ph type="sldNum" sz="quarter" idx="12"/>
          </p:nvPr>
        </p:nvSpPr>
        <p:spPr/>
        <p:txBody>
          <a:bodyPr/>
          <a:lstStyle/>
          <a:p>
            <a:fld id="{DAA1121D-F525-334D-9606-6EF8E6E983E4}" type="slidenum">
              <a:rPr lang="en-US" smtClean="0"/>
              <a:t>‹#›</a:t>
            </a:fld>
            <a:endParaRPr lang="en-US"/>
          </a:p>
        </p:txBody>
      </p:sp>
    </p:spTree>
    <p:extLst>
      <p:ext uri="{BB962C8B-B14F-4D97-AF65-F5344CB8AC3E}">
        <p14:creationId xmlns:p14="http://schemas.microsoft.com/office/powerpoint/2010/main" val="2604280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2317-78FD-23AE-280C-EF9AFB4AE04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89B8D94-87CE-B0EA-9BFE-C69F3935A7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49F23D-DE20-D9DF-C85D-B7734D4858EC}"/>
              </a:ext>
            </a:extLst>
          </p:cNvPr>
          <p:cNvSpPr>
            <a:spLocks noGrp="1"/>
          </p:cNvSpPr>
          <p:nvPr>
            <p:ph type="sldNum" sz="quarter" idx="12"/>
          </p:nvPr>
        </p:nvSpPr>
        <p:spPr/>
        <p:txBody>
          <a:bodyPr/>
          <a:lstStyle/>
          <a:p>
            <a:fld id="{DAA1121D-F525-334D-9606-6EF8E6E983E4}" type="slidenum">
              <a:rPr lang="en-US" smtClean="0"/>
              <a:t>‹#›</a:t>
            </a:fld>
            <a:endParaRPr lang="en-US"/>
          </a:p>
        </p:txBody>
      </p:sp>
    </p:spTree>
    <p:extLst>
      <p:ext uri="{BB962C8B-B14F-4D97-AF65-F5344CB8AC3E}">
        <p14:creationId xmlns:p14="http://schemas.microsoft.com/office/powerpoint/2010/main" val="117674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DE62-EA7B-CD7A-A92B-44C18D9B13B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2864DE-C4BB-619A-5EB9-8AFB995E0CF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83D429-3B2B-3942-8F52-F61EDAFF07C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D719C3E-2CBE-065B-1B65-955A7C52027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EDC63A-AE06-2587-7BD5-FB26397C9D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CE33A9-AF8F-1113-7760-BA2C7155631B}"/>
              </a:ext>
            </a:extLst>
          </p:cNvPr>
          <p:cNvSpPr>
            <a:spLocks noGrp="1"/>
          </p:cNvSpPr>
          <p:nvPr>
            <p:ph type="sldNum" sz="quarter" idx="12"/>
          </p:nvPr>
        </p:nvSpPr>
        <p:spPr/>
        <p:txBody>
          <a:bodyPr/>
          <a:lstStyle/>
          <a:p>
            <a:fld id="{DAA1121D-F525-334D-9606-6EF8E6E983E4}" type="slidenum">
              <a:rPr lang="en-US" smtClean="0"/>
              <a:t>‹#›</a:t>
            </a:fld>
            <a:endParaRPr lang="en-US"/>
          </a:p>
        </p:txBody>
      </p:sp>
    </p:spTree>
    <p:extLst>
      <p:ext uri="{BB962C8B-B14F-4D97-AF65-F5344CB8AC3E}">
        <p14:creationId xmlns:p14="http://schemas.microsoft.com/office/powerpoint/2010/main" val="2142287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7681-2C33-D5D9-1036-F4C8083436E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F960CDE-901B-77A3-F5F1-3F1CA80E41A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118B567-FAB2-C46A-27B5-ABBB5E13169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02F8076-22B6-9B02-2723-ECECA1A3A68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3F2057F-144D-2EE2-4E05-154FFBE42C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29F8C5-0760-E0C6-1FFC-DD0D98134551}"/>
              </a:ext>
            </a:extLst>
          </p:cNvPr>
          <p:cNvSpPr>
            <a:spLocks noGrp="1"/>
          </p:cNvSpPr>
          <p:nvPr>
            <p:ph type="sldNum" sz="quarter" idx="12"/>
          </p:nvPr>
        </p:nvSpPr>
        <p:spPr/>
        <p:txBody>
          <a:bodyPr/>
          <a:lstStyle/>
          <a:p>
            <a:fld id="{DAA1121D-F525-334D-9606-6EF8E6E983E4}" type="slidenum">
              <a:rPr lang="en-US" smtClean="0"/>
              <a:t>‹#›</a:t>
            </a:fld>
            <a:endParaRPr lang="en-US"/>
          </a:p>
        </p:txBody>
      </p:sp>
    </p:spTree>
    <p:extLst>
      <p:ext uri="{BB962C8B-B14F-4D97-AF65-F5344CB8AC3E}">
        <p14:creationId xmlns:p14="http://schemas.microsoft.com/office/powerpoint/2010/main" val="2238478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A7E737A-C6E9-4271-913D-88233D7E4183}"/>
              </a:ext>
            </a:extLst>
          </p:cNvPr>
          <p:cNvSpPr>
            <a:spLocks noGrp="1"/>
          </p:cNvSpPr>
          <p:nvPr>
            <p:ph type="dt" sz="half" idx="10"/>
          </p:nvPr>
        </p:nvSpPr>
        <p:spPr>
          <a:xfrm>
            <a:off x="632637" y="5946942"/>
            <a:ext cx="2057400" cy="365125"/>
          </a:xfrm>
        </p:spPr>
        <p:txBody>
          <a:bodyPr/>
          <a:lstStyle/>
          <a:p>
            <a:fld id="{8DA6F702-40AA-4D72-82A4-C4D57D89D054}" type="datetimeFigureOut">
              <a:rPr lang="en-US" smtClean="0"/>
              <a:t>10/8/2025</a:t>
            </a:fld>
            <a:endParaRPr lang="en-US"/>
          </a:p>
        </p:txBody>
      </p:sp>
      <p:sp>
        <p:nvSpPr>
          <p:cNvPr id="5" name="Footer Placeholder 4">
            <a:extLst>
              <a:ext uri="{FF2B5EF4-FFF2-40B4-BE49-F238E27FC236}">
                <a16:creationId xmlns:a16="http://schemas.microsoft.com/office/drawing/2014/main" id="{A9E2111C-65F0-4DF6-BFAF-CF176B5B8C60}"/>
              </a:ext>
            </a:extLst>
          </p:cNvPr>
          <p:cNvSpPr>
            <a:spLocks noGrp="1"/>
          </p:cNvSpPr>
          <p:nvPr>
            <p:ph type="ftr" sz="quarter" idx="11"/>
          </p:nvPr>
        </p:nvSpPr>
        <p:spPr>
          <a:xfrm>
            <a:off x="3041731" y="5946942"/>
            <a:ext cx="3086100" cy="365125"/>
          </a:xfrm>
        </p:spPr>
        <p:txBody>
          <a:bodyPr/>
          <a:lstStyle/>
          <a:p>
            <a:endParaRPr lang="en-US"/>
          </a:p>
        </p:txBody>
      </p:sp>
      <p:sp>
        <p:nvSpPr>
          <p:cNvPr id="6" name="Slide Number Placeholder 5">
            <a:extLst>
              <a:ext uri="{FF2B5EF4-FFF2-40B4-BE49-F238E27FC236}">
                <a16:creationId xmlns:a16="http://schemas.microsoft.com/office/drawing/2014/main" id="{5DDA400D-2FCB-4D32-8CD7-FA1A5DFC182C}"/>
              </a:ext>
            </a:extLst>
          </p:cNvPr>
          <p:cNvSpPr>
            <a:spLocks noGrp="1"/>
          </p:cNvSpPr>
          <p:nvPr>
            <p:ph type="sldNum" sz="quarter" idx="12"/>
          </p:nvPr>
        </p:nvSpPr>
        <p:spPr>
          <a:xfrm>
            <a:off x="6453963" y="5946941"/>
            <a:ext cx="2057400" cy="365125"/>
          </a:xfrm>
        </p:spPr>
        <p:txBody>
          <a:bodyPr/>
          <a:lstStyle/>
          <a:p>
            <a:fld id="{F821B3FA-44CE-45D7-A021-C4735FB15D56}" type="slidenum">
              <a:rPr lang="en-US" smtClean="0"/>
              <a:t>‹#›</a:t>
            </a:fld>
            <a:endParaRPr lang="en-US"/>
          </a:p>
        </p:txBody>
      </p:sp>
      <p:pic>
        <p:nvPicPr>
          <p:cNvPr id="8" name="Picture 7">
            <a:extLst>
              <a:ext uri="{FF2B5EF4-FFF2-40B4-BE49-F238E27FC236}">
                <a16:creationId xmlns:a16="http://schemas.microsoft.com/office/drawing/2014/main" id="{2B915365-6CF4-4136-9B16-7EBC83E6359A}"/>
              </a:ext>
            </a:extLst>
          </p:cNvPr>
          <p:cNvPicPr>
            <a:picLocks noChangeAspect="1"/>
          </p:cNvPicPr>
          <p:nvPr userDrawn="1"/>
        </p:nvPicPr>
        <p:blipFill rotWithShape="1">
          <a:blip r:embed="rId2"/>
          <a:srcRect l="1" t="6572" r="705" b="12041"/>
          <a:stretch/>
        </p:blipFill>
        <p:spPr>
          <a:xfrm>
            <a:off x="16830" y="16828"/>
            <a:ext cx="9135904" cy="908792"/>
          </a:xfrm>
          <a:prstGeom prst="rect">
            <a:avLst/>
          </a:prstGeom>
        </p:spPr>
      </p:pic>
      <p:pic>
        <p:nvPicPr>
          <p:cNvPr id="10" name="Picture 9">
            <a:extLst>
              <a:ext uri="{FF2B5EF4-FFF2-40B4-BE49-F238E27FC236}">
                <a16:creationId xmlns:a16="http://schemas.microsoft.com/office/drawing/2014/main" id="{3796A634-A54C-47D3-ACDE-BF8CB02CD4D2}"/>
              </a:ext>
            </a:extLst>
          </p:cNvPr>
          <p:cNvPicPr>
            <a:picLocks noChangeAspect="1"/>
          </p:cNvPicPr>
          <p:nvPr userDrawn="1"/>
        </p:nvPicPr>
        <p:blipFill>
          <a:blip r:embed="rId3"/>
          <a:stretch>
            <a:fillRect/>
          </a:stretch>
        </p:blipFill>
        <p:spPr>
          <a:xfrm>
            <a:off x="16829" y="6538912"/>
            <a:ext cx="9144000" cy="208280"/>
          </a:xfrm>
          <a:prstGeom prst="rect">
            <a:avLst/>
          </a:prstGeom>
        </p:spPr>
      </p:pic>
    </p:spTree>
    <p:extLst>
      <p:ext uri="{BB962C8B-B14F-4D97-AF65-F5344CB8AC3E}">
        <p14:creationId xmlns:p14="http://schemas.microsoft.com/office/powerpoint/2010/main" val="3515994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737C6-A136-181D-BEF6-62AD977BC7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68F335-AF7A-A354-BE1A-6466D6CE77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97122-A930-8A47-F041-EFE6EAF2EB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606E55-841A-0FB3-0A2F-24AB90A9A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583C0-B40B-AAB0-F5C5-550BC45C648C}"/>
              </a:ext>
            </a:extLst>
          </p:cNvPr>
          <p:cNvSpPr>
            <a:spLocks noGrp="1"/>
          </p:cNvSpPr>
          <p:nvPr>
            <p:ph type="sldNum" sz="quarter" idx="12"/>
          </p:nvPr>
        </p:nvSpPr>
        <p:spPr/>
        <p:txBody>
          <a:bodyPr/>
          <a:lstStyle/>
          <a:p>
            <a:fld id="{DAA1121D-F525-334D-9606-6EF8E6E983E4}" type="slidenum">
              <a:rPr lang="en-US" smtClean="0"/>
              <a:t>‹#›</a:t>
            </a:fld>
            <a:endParaRPr lang="en-US"/>
          </a:p>
        </p:txBody>
      </p:sp>
    </p:spTree>
    <p:extLst>
      <p:ext uri="{BB962C8B-B14F-4D97-AF65-F5344CB8AC3E}">
        <p14:creationId xmlns:p14="http://schemas.microsoft.com/office/powerpoint/2010/main" val="1019790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04961E-874B-C1A8-CFE2-1C36D94032C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83304C-7311-AE07-A29C-4CD107F3FC9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1A830-4897-71CF-882B-3C4D4A48E4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736001-6793-F3A9-3799-1391EAAEB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7C7FF-C0CB-D622-B359-60B07F37FE76}"/>
              </a:ext>
            </a:extLst>
          </p:cNvPr>
          <p:cNvSpPr>
            <a:spLocks noGrp="1"/>
          </p:cNvSpPr>
          <p:nvPr>
            <p:ph type="sldNum" sz="quarter" idx="12"/>
          </p:nvPr>
        </p:nvSpPr>
        <p:spPr/>
        <p:txBody>
          <a:bodyPr/>
          <a:lstStyle/>
          <a:p>
            <a:fld id="{DAA1121D-F525-334D-9606-6EF8E6E983E4}" type="slidenum">
              <a:rPr lang="en-US" smtClean="0"/>
              <a:t>‹#›</a:t>
            </a:fld>
            <a:endParaRPr lang="en-US"/>
          </a:p>
        </p:txBody>
      </p:sp>
    </p:spTree>
    <p:extLst>
      <p:ext uri="{BB962C8B-B14F-4D97-AF65-F5344CB8AC3E}">
        <p14:creationId xmlns:p14="http://schemas.microsoft.com/office/powerpoint/2010/main" val="824927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A58EC8-16CC-2442-AF10-44EFB9D6AB02}"/>
              </a:ext>
            </a:extLst>
          </p:cNvPr>
          <p:cNvSpPr>
            <a:spLocks noGrp="1"/>
          </p:cNvSpPr>
          <p:nvPr>
            <p:ph idx="1"/>
          </p:nvPr>
        </p:nvSpPr>
        <p:spPr>
          <a:xfrm>
            <a:off x="628650" y="1825625"/>
            <a:ext cx="7886700" cy="4351338"/>
          </a:xfrm>
          <a:prstGeom prst="rect">
            <a:avLst/>
          </a:prstGeom>
        </p:spPr>
        <p:txBody>
          <a:bodyPr/>
          <a:lstStyle>
            <a:lvl1pPr marL="0" indent="0">
              <a:buNone/>
              <a:defRPr/>
            </a:lvl1pPr>
          </a:lstStyle>
          <a:p>
            <a:pPr lvl="0"/>
            <a:endParaRPr lang="en-US"/>
          </a:p>
        </p:txBody>
      </p:sp>
      <p:pic>
        <p:nvPicPr>
          <p:cNvPr id="7" name="Content Placeholder 7">
            <a:extLst>
              <a:ext uri="{FF2B5EF4-FFF2-40B4-BE49-F238E27FC236}">
                <a16:creationId xmlns:a16="http://schemas.microsoft.com/office/drawing/2014/main" id="{F4664E1F-9C2E-3945-B7F5-2081A4D6E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Placeholder 7">
            <a:extLst>
              <a:ext uri="{FF2B5EF4-FFF2-40B4-BE49-F238E27FC236}">
                <a16:creationId xmlns:a16="http://schemas.microsoft.com/office/drawing/2014/main" id="{5EF7074B-6379-024D-B970-51019166ACE2}"/>
              </a:ext>
            </a:extLst>
          </p:cNvPr>
          <p:cNvSpPr>
            <a:spLocks noGrp="1"/>
          </p:cNvSpPr>
          <p:nvPr>
            <p:ph type="body" sz="quarter" idx="13" hasCustomPrompt="1"/>
          </p:nvPr>
        </p:nvSpPr>
        <p:spPr>
          <a:xfrm>
            <a:off x="1" y="548641"/>
            <a:ext cx="7003473" cy="383182"/>
          </a:xfrm>
          <a:prstGeom prst="rect">
            <a:avLst/>
          </a:prstGeom>
        </p:spPr>
        <p:txBody>
          <a:bodyPr wrap="square">
            <a:spAutoFit/>
          </a:bodyPr>
          <a:lstStyle>
            <a:lvl1pPr marL="0" indent="0" algn="ctr">
              <a:buNone/>
              <a:defRPr>
                <a:solidFill>
                  <a:schemeClr val="bg1"/>
                </a:solidFill>
              </a:defRPr>
            </a:lvl1pPr>
            <a:lvl2pPr marL="257175" indent="0">
              <a:buNone/>
              <a:defRPr/>
            </a:lvl2pPr>
            <a:lvl3pPr marL="514350" indent="0">
              <a:buNone/>
              <a:defRPr/>
            </a:lvl3pPr>
            <a:lvl4pPr marL="771525" indent="0">
              <a:buNone/>
              <a:defRPr/>
            </a:lvl4pPr>
            <a:lvl5pPr marL="1028700" indent="0">
              <a:buNone/>
              <a:defRPr/>
            </a:lvl5pPr>
          </a:lstStyle>
          <a:p>
            <a:pPr lvl="0"/>
            <a:r>
              <a:rPr lang="en-US"/>
              <a:t>Header</a:t>
            </a:r>
          </a:p>
        </p:txBody>
      </p:sp>
      <p:pic>
        <p:nvPicPr>
          <p:cNvPr id="8" name="Picture 7" descr="A close up of a logo&#10;&#10;Description automatically generated">
            <a:extLst>
              <a:ext uri="{FF2B5EF4-FFF2-40B4-BE49-F238E27FC236}">
                <a16:creationId xmlns:a16="http://schemas.microsoft.com/office/drawing/2014/main" id="{F9C2726A-E881-A64B-B72E-8502DEA82142}"/>
              </a:ext>
            </a:extLst>
          </p:cNvPr>
          <p:cNvPicPr>
            <a:picLocks noChangeAspect="1"/>
          </p:cNvPicPr>
          <p:nvPr userDrawn="1"/>
        </p:nvPicPr>
        <p:blipFill>
          <a:blip r:embed="rId3"/>
          <a:stretch>
            <a:fillRect/>
          </a:stretch>
        </p:blipFill>
        <p:spPr>
          <a:xfrm>
            <a:off x="7311887" y="5817016"/>
            <a:ext cx="1752600" cy="825500"/>
          </a:xfrm>
          <a:prstGeom prst="rect">
            <a:avLst/>
          </a:prstGeom>
        </p:spPr>
      </p:pic>
    </p:spTree>
    <p:extLst>
      <p:ext uri="{BB962C8B-B14F-4D97-AF65-F5344CB8AC3E}">
        <p14:creationId xmlns:p14="http://schemas.microsoft.com/office/powerpoint/2010/main" val="3679093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7149B0-621F-2D44-9555-49FBB9DC6433}"/>
              </a:ext>
            </a:extLst>
          </p:cNvPr>
          <p:cNvSpPr>
            <a:spLocks noGrp="1"/>
          </p:cNvSpPr>
          <p:nvPr>
            <p:ph type="ftr" sz="quarter" idx="11"/>
          </p:nvPr>
        </p:nvSpPr>
        <p:spPr>
          <a:xfrm>
            <a:off x="3028950" y="6356353"/>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7E0CCC-C8E6-0148-8BF7-91A1786AAE39}"/>
              </a:ext>
            </a:extLst>
          </p:cNvPr>
          <p:cNvSpPr>
            <a:spLocks noGrp="1"/>
          </p:cNvSpPr>
          <p:nvPr>
            <p:ph type="sldNum" sz="quarter" idx="12"/>
          </p:nvPr>
        </p:nvSpPr>
        <p:spPr>
          <a:xfrm>
            <a:off x="6457950" y="6356353"/>
            <a:ext cx="2057400" cy="365125"/>
          </a:xfrm>
          <a:prstGeom prst="rect">
            <a:avLst/>
          </a:prstGeom>
        </p:spPr>
        <p:txBody>
          <a:bodyPr/>
          <a:lstStyle/>
          <a:p>
            <a:fld id="{7629B279-1275-1D44-8968-C99B960454C1}" type="slidenum">
              <a:rPr lang="en-US" smtClean="0"/>
              <a:t>‹#›</a:t>
            </a:fld>
            <a:endParaRPr lang="en-US"/>
          </a:p>
        </p:txBody>
      </p:sp>
      <p:pic>
        <p:nvPicPr>
          <p:cNvPr id="7" name="Picture 6" descr="Slide Template 02.png">
            <a:extLst>
              <a:ext uri="{FF2B5EF4-FFF2-40B4-BE49-F238E27FC236}">
                <a16:creationId xmlns:a16="http://schemas.microsoft.com/office/drawing/2014/main" id="{384F7BD8-3A50-3C4D-AD88-B34B06C27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66899"/>
            <a:ext cx="9144000" cy="5991101"/>
          </a:xfrm>
          <a:prstGeom prst="rect">
            <a:avLst/>
          </a:prstGeom>
        </p:spPr>
      </p:pic>
      <p:sp>
        <p:nvSpPr>
          <p:cNvPr id="3" name="Text Placeholder 2">
            <a:extLst>
              <a:ext uri="{FF2B5EF4-FFF2-40B4-BE49-F238E27FC236}">
                <a16:creationId xmlns:a16="http://schemas.microsoft.com/office/drawing/2014/main" id="{C326E0E8-7C1E-6B42-9061-D35B8442BE8D}"/>
              </a:ext>
            </a:extLst>
          </p:cNvPr>
          <p:cNvSpPr>
            <a:spLocks noGrp="1"/>
          </p:cNvSpPr>
          <p:nvPr>
            <p:ph type="body" sz="quarter" idx="13" hasCustomPrompt="1"/>
          </p:nvPr>
        </p:nvSpPr>
        <p:spPr>
          <a:xfrm>
            <a:off x="535131" y="4922288"/>
            <a:ext cx="8073736" cy="500063"/>
          </a:xfrm>
          <a:prstGeom prst="rect">
            <a:avLst/>
          </a:prstGeom>
        </p:spPr>
        <p:txBody>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1575" b="1"/>
            </a:lvl1pPr>
          </a:lstStyle>
          <a:p>
            <a:pPr lvl="0"/>
            <a:r>
              <a:rPr lang="en-US" b="1"/>
              <a:t>Presentation Title</a:t>
            </a:r>
            <a:endParaRPr lang="en-US"/>
          </a:p>
        </p:txBody>
      </p:sp>
      <p:pic>
        <p:nvPicPr>
          <p:cNvPr id="4" name="Picture 3" descr="A close up of a logo&#10;&#10;Description automatically generated">
            <a:extLst>
              <a:ext uri="{FF2B5EF4-FFF2-40B4-BE49-F238E27FC236}">
                <a16:creationId xmlns:a16="http://schemas.microsoft.com/office/drawing/2014/main" id="{EB628E2B-3524-5F4B-A32C-23C4B74589FC}"/>
              </a:ext>
            </a:extLst>
          </p:cNvPr>
          <p:cNvPicPr>
            <a:picLocks noChangeAspect="1"/>
          </p:cNvPicPr>
          <p:nvPr userDrawn="1"/>
        </p:nvPicPr>
        <p:blipFill>
          <a:blip r:embed="rId3"/>
          <a:stretch>
            <a:fillRect/>
          </a:stretch>
        </p:blipFill>
        <p:spPr>
          <a:xfrm>
            <a:off x="1952243" y="1018749"/>
            <a:ext cx="5239512" cy="2467886"/>
          </a:xfrm>
          <a:prstGeom prst="rect">
            <a:avLst/>
          </a:prstGeom>
        </p:spPr>
      </p:pic>
    </p:spTree>
    <p:extLst>
      <p:ext uri="{BB962C8B-B14F-4D97-AF65-F5344CB8AC3E}">
        <p14:creationId xmlns:p14="http://schemas.microsoft.com/office/powerpoint/2010/main" val="1618615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A7E737A-C6E9-4271-913D-88233D7E4183}"/>
              </a:ext>
            </a:extLst>
          </p:cNvPr>
          <p:cNvSpPr>
            <a:spLocks noGrp="1"/>
          </p:cNvSpPr>
          <p:nvPr>
            <p:ph type="dt" sz="half" idx="10"/>
          </p:nvPr>
        </p:nvSpPr>
        <p:spPr>
          <a:xfrm>
            <a:off x="632637" y="5946942"/>
            <a:ext cx="2057400" cy="365125"/>
          </a:xfrm>
        </p:spPr>
        <p:txBody>
          <a:bodyPr/>
          <a:lstStyle/>
          <a:p>
            <a:endParaRPr lang="en-US"/>
          </a:p>
        </p:txBody>
      </p:sp>
      <p:sp>
        <p:nvSpPr>
          <p:cNvPr id="5" name="Footer Placeholder 4">
            <a:extLst>
              <a:ext uri="{FF2B5EF4-FFF2-40B4-BE49-F238E27FC236}">
                <a16:creationId xmlns:a16="http://schemas.microsoft.com/office/drawing/2014/main" id="{A9E2111C-65F0-4DF6-BFAF-CF176B5B8C60}"/>
              </a:ext>
            </a:extLst>
          </p:cNvPr>
          <p:cNvSpPr>
            <a:spLocks noGrp="1"/>
          </p:cNvSpPr>
          <p:nvPr>
            <p:ph type="ftr" sz="quarter" idx="11"/>
          </p:nvPr>
        </p:nvSpPr>
        <p:spPr>
          <a:xfrm>
            <a:off x="3041731" y="5946942"/>
            <a:ext cx="3086100" cy="365125"/>
          </a:xfrm>
        </p:spPr>
        <p:txBody>
          <a:bodyPr/>
          <a:lstStyle/>
          <a:p>
            <a:endParaRPr lang="en-US"/>
          </a:p>
        </p:txBody>
      </p:sp>
      <p:sp>
        <p:nvSpPr>
          <p:cNvPr id="6" name="Slide Number Placeholder 5">
            <a:extLst>
              <a:ext uri="{FF2B5EF4-FFF2-40B4-BE49-F238E27FC236}">
                <a16:creationId xmlns:a16="http://schemas.microsoft.com/office/drawing/2014/main" id="{5DDA400D-2FCB-4D32-8CD7-FA1A5DFC182C}"/>
              </a:ext>
            </a:extLst>
          </p:cNvPr>
          <p:cNvSpPr>
            <a:spLocks noGrp="1"/>
          </p:cNvSpPr>
          <p:nvPr>
            <p:ph type="sldNum" sz="quarter" idx="12"/>
          </p:nvPr>
        </p:nvSpPr>
        <p:spPr>
          <a:xfrm>
            <a:off x="6453963" y="5946941"/>
            <a:ext cx="2057400" cy="365125"/>
          </a:xfrm>
        </p:spPr>
        <p:txBody>
          <a:bodyPr/>
          <a:lstStyle/>
          <a:p>
            <a:fld id="{F821B3FA-44CE-45D7-A021-C4735FB15D56}" type="slidenum">
              <a:rPr lang="en-US" smtClean="0"/>
              <a:t>‹#›</a:t>
            </a:fld>
            <a:endParaRPr lang="en-US"/>
          </a:p>
        </p:txBody>
      </p:sp>
      <p:pic>
        <p:nvPicPr>
          <p:cNvPr id="8" name="Picture 7">
            <a:extLst>
              <a:ext uri="{FF2B5EF4-FFF2-40B4-BE49-F238E27FC236}">
                <a16:creationId xmlns:a16="http://schemas.microsoft.com/office/drawing/2014/main" id="{2B915365-6CF4-4136-9B16-7EBC83E6359A}"/>
              </a:ext>
            </a:extLst>
          </p:cNvPr>
          <p:cNvPicPr>
            <a:picLocks noChangeAspect="1"/>
          </p:cNvPicPr>
          <p:nvPr userDrawn="1"/>
        </p:nvPicPr>
        <p:blipFill rotWithShape="1">
          <a:blip r:embed="rId2"/>
          <a:srcRect l="1" t="6572" r="705" b="12041"/>
          <a:stretch/>
        </p:blipFill>
        <p:spPr>
          <a:xfrm>
            <a:off x="16830" y="16828"/>
            <a:ext cx="9135904" cy="908792"/>
          </a:xfrm>
          <a:prstGeom prst="rect">
            <a:avLst/>
          </a:prstGeom>
        </p:spPr>
      </p:pic>
      <p:pic>
        <p:nvPicPr>
          <p:cNvPr id="10" name="Picture 9">
            <a:extLst>
              <a:ext uri="{FF2B5EF4-FFF2-40B4-BE49-F238E27FC236}">
                <a16:creationId xmlns:a16="http://schemas.microsoft.com/office/drawing/2014/main" id="{3796A634-A54C-47D3-ACDE-BF8CB02CD4D2}"/>
              </a:ext>
            </a:extLst>
          </p:cNvPr>
          <p:cNvPicPr>
            <a:picLocks noChangeAspect="1"/>
          </p:cNvPicPr>
          <p:nvPr userDrawn="1"/>
        </p:nvPicPr>
        <p:blipFill>
          <a:blip r:embed="rId3"/>
          <a:stretch>
            <a:fillRect/>
          </a:stretch>
        </p:blipFill>
        <p:spPr>
          <a:xfrm>
            <a:off x="16829" y="6538912"/>
            <a:ext cx="9144000" cy="208280"/>
          </a:xfrm>
          <a:prstGeom prst="rect">
            <a:avLst/>
          </a:prstGeom>
        </p:spPr>
      </p:pic>
    </p:spTree>
    <p:extLst>
      <p:ext uri="{BB962C8B-B14F-4D97-AF65-F5344CB8AC3E}">
        <p14:creationId xmlns:p14="http://schemas.microsoft.com/office/powerpoint/2010/main" val="207512970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and bullet lis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0645C-79AE-0433-AF81-338AC97A8EBD}"/>
              </a:ext>
            </a:extLst>
          </p:cNvPr>
          <p:cNvSpPr/>
          <p:nvPr userDrawn="1"/>
        </p:nvSpPr>
        <p:spPr>
          <a:xfrm>
            <a:off x="4739641" y="0"/>
            <a:ext cx="4404359" cy="5923722"/>
          </a:xfrm>
          <a:prstGeom prst="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id="{9C7A9FC1-AB37-F8EB-2723-BD9B0A2B5B98}"/>
              </a:ext>
            </a:extLst>
          </p:cNvPr>
          <p:cNvSpPr>
            <a:spLocks noGrp="1"/>
          </p:cNvSpPr>
          <p:nvPr>
            <p:ph type="title" hasCustomPrompt="1"/>
          </p:nvPr>
        </p:nvSpPr>
        <p:spPr>
          <a:xfrm>
            <a:off x="342900" y="457200"/>
            <a:ext cx="4228808" cy="1600200"/>
          </a:xfrm>
        </p:spPr>
        <p:txBody>
          <a:bodyPr anchor="b"/>
          <a:lstStyle>
            <a:lvl1pPr>
              <a:defRPr sz="2400"/>
            </a:lvl1pPr>
          </a:lstStyle>
          <a:p>
            <a:r>
              <a:rPr lang="en-US"/>
              <a:t>TITLE GOES HERE</a:t>
            </a:r>
            <a:br>
              <a:rPr lang="en-US"/>
            </a:br>
            <a:r>
              <a:rPr lang="en-US"/>
              <a:t>2nd LINE IF NEEDED</a:t>
            </a:r>
          </a:p>
        </p:txBody>
      </p:sp>
      <p:sp>
        <p:nvSpPr>
          <p:cNvPr id="9" name="Text Placeholder 3">
            <a:extLst>
              <a:ext uri="{FF2B5EF4-FFF2-40B4-BE49-F238E27FC236}">
                <a16:creationId xmlns:a16="http://schemas.microsoft.com/office/drawing/2014/main" id="{1A5998DE-F15A-4C7C-A4E7-2E7F33DF4A48}"/>
              </a:ext>
            </a:extLst>
          </p:cNvPr>
          <p:cNvSpPr>
            <a:spLocks noGrp="1"/>
          </p:cNvSpPr>
          <p:nvPr>
            <p:ph type="body" sz="half" idx="2" hasCustomPrompt="1"/>
          </p:nvPr>
        </p:nvSpPr>
        <p:spPr>
          <a:xfrm>
            <a:off x="342607" y="2057400"/>
            <a:ext cx="4229101" cy="911268"/>
          </a:xfrm>
        </p:spPr>
        <p:txBody>
          <a:bodyPr>
            <a:normAutofit/>
          </a:bodyPr>
          <a:lstStyle>
            <a:lvl1pPr marL="0" indent="0">
              <a:buNone/>
              <a:defRPr sz="1500" b="1">
                <a:solidFill>
                  <a:schemeClr val="bg1">
                    <a:lumMod val="50000"/>
                  </a:schemeClr>
                </a:solidFill>
                <a:latin typeface="Century Schoolbook" panose="020406040505050203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err="1"/>
              <a:t>Subtitile</a:t>
            </a:r>
            <a:endParaRPr lang="en-US"/>
          </a:p>
          <a:p>
            <a:pPr lvl="0"/>
            <a:r>
              <a:rPr lang="en-US"/>
              <a:t>2nd Line if needed</a:t>
            </a:r>
          </a:p>
        </p:txBody>
      </p:sp>
      <p:sp>
        <p:nvSpPr>
          <p:cNvPr id="10" name="Text Placeholder 3">
            <a:extLst>
              <a:ext uri="{FF2B5EF4-FFF2-40B4-BE49-F238E27FC236}">
                <a16:creationId xmlns:a16="http://schemas.microsoft.com/office/drawing/2014/main" id="{114E998D-22F8-2129-E34D-BC144CDC54E5}"/>
              </a:ext>
            </a:extLst>
          </p:cNvPr>
          <p:cNvSpPr>
            <a:spLocks noGrp="1"/>
          </p:cNvSpPr>
          <p:nvPr>
            <p:ph type="body" sz="half" idx="10" hasCustomPrompt="1"/>
          </p:nvPr>
        </p:nvSpPr>
        <p:spPr>
          <a:xfrm>
            <a:off x="342900" y="3038876"/>
            <a:ext cx="4229101" cy="2560258"/>
          </a:xfrm>
        </p:spPr>
        <p:txBody>
          <a:bodyPr>
            <a:normAutofit/>
          </a:bodyPr>
          <a:lstStyle>
            <a:lvl1pPr marL="0" indent="0">
              <a:buNone/>
              <a:defRPr sz="1500" b="0" i="0" baseline="0">
                <a:solidFill>
                  <a:schemeClr val="tx1"/>
                </a:solidFill>
                <a:latin typeface="Avenir Next LT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a:t>
            </a:r>
          </a:p>
        </p:txBody>
      </p:sp>
      <p:sp>
        <p:nvSpPr>
          <p:cNvPr id="13" name="Text Placeholder 3">
            <a:extLst>
              <a:ext uri="{FF2B5EF4-FFF2-40B4-BE49-F238E27FC236}">
                <a16:creationId xmlns:a16="http://schemas.microsoft.com/office/drawing/2014/main" id="{27546BEC-FEEA-5186-38AB-8DE55A611A65}"/>
              </a:ext>
            </a:extLst>
          </p:cNvPr>
          <p:cNvSpPr>
            <a:spLocks noGrp="1"/>
          </p:cNvSpPr>
          <p:nvPr>
            <p:ph type="body" sz="half" idx="11" hasCustomPrompt="1"/>
          </p:nvPr>
        </p:nvSpPr>
        <p:spPr>
          <a:xfrm>
            <a:off x="5004352" y="457201"/>
            <a:ext cx="3796748" cy="5141933"/>
          </a:xfrm>
        </p:spPr>
        <p:txBody>
          <a:bodyPr>
            <a:normAutofit/>
          </a:bodyPr>
          <a:lstStyle>
            <a:lvl1pPr marL="257175" indent="-257175">
              <a:buFont typeface="Arial" panose="020B0604020202020204" pitchFamily="34" charset="0"/>
              <a:buChar char="•"/>
              <a:defRPr sz="1500" b="0" i="0" baseline="0">
                <a:solidFill>
                  <a:schemeClr val="tx1"/>
                </a:solidFill>
                <a:latin typeface="Avenir Next LT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Lorem ipsum dolor</a:t>
            </a:r>
          </a:p>
          <a:p>
            <a:pPr lvl="0"/>
            <a:r>
              <a:rPr lang="en-US"/>
              <a:t>Sit </a:t>
            </a:r>
            <a:r>
              <a:rPr lang="en-US" err="1"/>
              <a:t>amet</a:t>
            </a:r>
            <a:r>
              <a:rPr lang="en-US"/>
              <a:t>, </a:t>
            </a:r>
            <a:r>
              <a:rPr lang="en-US" err="1"/>
              <a:t>consectetuer</a:t>
            </a:r>
            <a:endParaRPr lang="en-US"/>
          </a:p>
          <a:p>
            <a:pPr lvl="0"/>
            <a:r>
              <a:rPr lang="en-US" err="1"/>
              <a:t>Adipiscing</a:t>
            </a:r>
            <a:r>
              <a:rPr lang="en-US"/>
              <a:t> </a:t>
            </a:r>
            <a:r>
              <a:rPr lang="en-US" err="1"/>
              <a:t>elit</a:t>
            </a:r>
            <a:r>
              <a:rPr lang="en-US"/>
              <a:t>, sed diam</a:t>
            </a:r>
          </a:p>
          <a:p>
            <a:pPr lvl="0"/>
            <a:r>
              <a:rPr lang="en-US" err="1"/>
              <a:t>Nonummy</a:t>
            </a:r>
            <a:r>
              <a:rPr lang="en-US"/>
              <a:t> </a:t>
            </a:r>
            <a:r>
              <a:rPr lang="en-US" err="1"/>
              <a:t>nibh</a:t>
            </a:r>
            <a:r>
              <a:rPr lang="en-US"/>
              <a:t> </a:t>
            </a:r>
            <a:r>
              <a:rPr lang="en-US" err="1"/>
              <a:t>euismod</a:t>
            </a:r>
            <a:endParaRPr lang="en-US"/>
          </a:p>
          <a:p>
            <a:pPr lvl="0"/>
            <a:r>
              <a:rPr lang="en-US" err="1"/>
              <a:t>Tincidunt</a:t>
            </a:r>
            <a:r>
              <a:rPr lang="en-US"/>
              <a:t> </a:t>
            </a:r>
            <a:r>
              <a:rPr lang="en-US" err="1"/>
              <a:t>ut</a:t>
            </a:r>
            <a:r>
              <a:rPr lang="en-US"/>
              <a:t> </a:t>
            </a:r>
            <a:r>
              <a:rPr lang="en-US" err="1"/>
              <a:t>laoreet</a:t>
            </a:r>
            <a:r>
              <a:rPr lang="en-US"/>
              <a:t> dolor</a:t>
            </a:r>
          </a:p>
          <a:p>
            <a:pPr lvl="0"/>
            <a:r>
              <a:rPr lang="en-US"/>
              <a:t>Magna </a:t>
            </a:r>
            <a:r>
              <a:rPr lang="en-US" err="1"/>
              <a:t>aliquam</a:t>
            </a:r>
            <a:r>
              <a:rPr lang="en-US"/>
              <a:t> </a:t>
            </a:r>
            <a:r>
              <a:rPr lang="en-US" err="1"/>
              <a:t>erat</a:t>
            </a:r>
            <a:r>
              <a:rPr lang="en-US"/>
              <a:t> </a:t>
            </a:r>
            <a:r>
              <a:rPr lang="en-US" err="1"/>
              <a:t>volutpat</a:t>
            </a:r>
            <a:r>
              <a:rPr lang="en-US"/>
              <a:t>. </a:t>
            </a:r>
          </a:p>
          <a:p>
            <a:pPr lvl="0"/>
            <a:r>
              <a:rPr lang="en-US"/>
              <a:t>Ut </a:t>
            </a:r>
            <a:r>
              <a:rPr lang="en-US" err="1"/>
              <a:t>wisi</a:t>
            </a:r>
            <a:r>
              <a:rPr lang="en-US"/>
              <a:t> </a:t>
            </a:r>
            <a:r>
              <a:rPr lang="en-US" err="1"/>
              <a:t>enim</a:t>
            </a:r>
            <a:r>
              <a:rPr lang="en-US"/>
              <a:t> ad minim </a:t>
            </a:r>
            <a:r>
              <a:rPr lang="en-US" err="1"/>
              <a:t>veniam</a:t>
            </a:r>
            <a:endParaRPr lang="en-US"/>
          </a:p>
          <a:p>
            <a:pPr lvl="0"/>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a:t>
            </a:r>
          </a:p>
        </p:txBody>
      </p:sp>
      <p:cxnSp>
        <p:nvCxnSpPr>
          <p:cNvPr id="3" name="Straight Connector 2">
            <a:extLst>
              <a:ext uri="{FF2B5EF4-FFF2-40B4-BE49-F238E27FC236}">
                <a16:creationId xmlns:a16="http://schemas.microsoft.com/office/drawing/2014/main" id="{2F545BC9-A711-8234-6BF9-9C622988ACB4}"/>
              </a:ext>
            </a:extLst>
          </p:cNvPr>
          <p:cNvCxnSpPr>
            <a:cxnSpLocks/>
          </p:cNvCxnSpPr>
          <p:nvPr userDrawn="1"/>
        </p:nvCxnSpPr>
        <p:spPr>
          <a:xfrm flipV="1">
            <a:off x="10432388" y="3886201"/>
            <a:ext cx="0" cy="5003605"/>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875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09589" y="1825625"/>
            <a:ext cx="300526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0327" y="1825625"/>
            <a:ext cx="300526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1997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mage">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1406769" y="1359876"/>
            <a:ext cx="7491047" cy="5240216"/>
          </a:xfrm>
          <a:prstGeom prst="rect">
            <a:avLst/>
          </a:prstGeom>
        </p:spPr>
        <p:txBody>
          <a:bodyPr/>
          <a:lstStyle>
            <a:lvl1pPr marL="0" indent="0">
              <a:buNone/>
              <a:defRPr/>
            </a:lvl1pPr>
          </a:lstStyle>
          <a:p>
            <a:pPr lvl="0"/>
            <a:r>
              <a:rPr lang="en-US" noProof="0"/>
              <a:t>Click icon to add picture</a:t>
            </a:r>
          </a:p>
        </p:txBody>
      </p:sp>
      <p:sp>
        <p:nvSpPr>
          <p:cNvPr id="5" name="Title 1"/>
          <p:cNvSpPr>
            <a:spLocks noGrp="1"/>
          </p:cNvSpPr>
          <p:nvPr>
            <p:ph type="title"/>
          </p:nvPr>
        </p:nvSpPr>
        <p:spPr>
          <a:xfrm>
            <a:off x="1509589" y="168121"/>
            <a:ext cx="7005760" cy="1361853"/>
          </a:xfrm>
        </p:spPr>
        <p:txBody>
          <a:bodyPr/>
          <a:lstStyle/>
          <a:p>
            <a:r>
              <a:rPr lang="en-US"/>
              <a:t>Click to edit Master title style</a:t>
            </a:r>
          </a:p>
        </p:txBody>
      </p:sp>
    </p:spTree>
    <p:extLst>
      <p:ext uri="{BB962C8B-B14F-4D97-AF65-F5344CB8AC3E}">
        <p14:creationId xmlns:p14="http://schemas.microsoft.com/office/powerpoint/2010/main" val="1449560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04C4FA-8A71-4B99-A203-C248C07739B1}" type="slidenum">
              <a:rPr lang="en-US" smtClean="0"/>
              <a:t>‹#›</a:t>
            </a:fld>
            <a:endParaRPr lang="en-US"/>
          </a:p>
        </p:txBody>
      </p:sp>
    </p:spTree>
    <p:extLst>
      <p:ext uri="{BB962C8B-B14F-4D97-AF65-F5344CB8AC3E}">
        <p14:creationId xmlns:p14="http://schemas.microsoft.com/office/powerpoint/2010/main" val="907953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F637AE-CF0D-CD42-24EB-4763CA6564C7}"/>
              </a:ext>
              <a:ext uri="{C183D7F6-B498-43B3-948B-1728B52AA6E4}">
                <adec:decorative xmlns:adec="http://schemas.microsoft.com/office/drawing/2017/decorative" val="1"/>
              </a:ext>
            </a:extLst>
          </p:cNvPr>
          <p:cNvSpPr/>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DC940CC8-5401-3EF9-398C-2A2492181116}"/>
              </a:ext>
              <a:ext uri="{C183D7F6-B498-43B3-948B-1728B52AA6E4}">
                <adec:decorative xmlns:adec="http://schemas.microsoft.com/office/drawing/2017/decorative" val="1"/>
              </a:ext>
            </a:extLst>
          </p:cNvPr>
          <p:cNvSpPr/>
          <p:nvPr/>
        </p:nvSpPr>
        <p:spPr>
          <a:xfrm>
            <a:off x="571500" y="762000"/>
            <a:ext cx="8001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036142CE-648A-1FF7-D28A-1CDAA482192F}"/>
              </a:ext>
              <a:ext uri="{C183D7F6-B498-43B3-948B-1728B52AA6E4}">
                <adec:decorative xmlns:adec="http://schemas.microsoft.com/office/drawing/2017/decorative" val="1"/>
              </a:ext>
            </a:extLst>
          </p:cNvPr>
          <p:cNvCxnSpPr>
            <a:cxnSpLocks/>
          </p:cNvCxnSpPr>
          <p:nvPr/>
        </p:nvCxnSpPr>
        <p:spPr>
          <a:xfrm>
            <a:off x="4207818" y="3960586"/>
            <a:ext cx="72836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714500" y="1746504"/>
            <a:ext cx="5712714" cy="1883664"/>
          </a:xfrm>
          <a:prstGeom prst="rect">
            <a:avLst/>
          </a:prstGeom>
        </p:spPr>
        <p:txBody>
          <a:bodyPr anchor="ctr">
            <a:normAutofit/>
          </a:bodyPr>
          <a:lstStyle>
            <a:lvl1pPr algn="ctr">
              <a:lnSpc>
                <a:spcPct val="120000"/>
              </a:lnSpc>
              <a:defRPr sz="33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714500" y="4288536"/>
            <a:ext cx="5712714" cy="1042416"/>
          </a:xfrm>
          <a:prstGeom prst="rect">
            <a:avLst/>
          </a:prstGeom>
        </p:spPr>
        <p:txBody>
          <a:bodyPr anchor="ctr">
            <a:normAutofit/>
          </a:bodyPr>
          <a:lstStyle>
            <a:lvl1pPr marL="0" indent="0" algn="ctr">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Footer Placeholder 7">
            <a:extLst>
              <a:ext uri="{FF2B5EF4-FFF2-40B4-BE49-F238E27FC236}">
                <a16:creationId xmlns:a16="http://schemas.microsoft.com/office/drawing/2014/main" id="{93384EBF-3E88-4A0B-FB51-6F3F98FA7426}"/>
              </a:ext>
            </a:extLst>
          </p:cNvPr>
          <p:cNvSpPr>
            <a:spLocks noGrp="1"/>
          </p:cNvSpPr>
          <p:nvPr>
            <p:ph type="ftr" sz="quarter" idx="11"/>
          </p:nvPr>
        </p:nvSpPr>
        <p:spPr>
          <a:xfrm rot="5400000">
            <a:off x="7518654" y="1655064"/>
            <a:ext cx="2670048" cy="274320"/>
          </a:xfrm>
          <a:prstGeom prst="rect">
            <a:avLst/>
          </a:prstGeom>
        </p:spPr>
        <p:txBody>
          <a:bodyPr/>
          <a:lstStyle>
            <a:lvl1pPr>
              <a:defRPr>
                <a:solidFill>
                  <a:schemeClr val="bg1"/>
                </a:solidFill>
              </a:defRPr>
            </a:lvl1pPr>
          </a:lstStyle>
          <a:p>
            <a:r>
              <a:rPr lang="en-US"/>
              <a:t>Sample Footer Text</a:t>
            </a:r>
          </a:p>
        </p:txBody>
      </p:sp>
      <p:sp>
        <p:nvSpPr>
          <p:cNvPr id="9" name="Slide Number Placeholder 8">
            <a:extLst>
              <a:ext uri="{FF2B5EF4-FFF2-40B4-BE49-F238E27FC236}">
                <a16:creationId xmlns:a16="http://schemas.microsoft.com/office/drawing/2014/main" id="{F9351BD1-E526-ACBD-4244-F9E89D083E69}"/>
              </a:ext>
            </a:extLst>
          </p:cNvPr>
          <p:cNvSpPr>
            <a:spLocks noGrp="1"/>
          </p:cNvSpPr>
          <p:nvPr>
            <p:ph type="sldNum" sz="quarter" idx="12"/>
          </p:nvPr>
        </p:nvSpPr>
        <p:spPr>
          <a:xfrm>
            <a:off x="8620506" y="3218688"/>
            <a:ext cx="473202" cy="429768"/>
          </a:xfrm>
          <a:prstGeom prst="rect">
            <a:avLst/>
          </a:prstGeom>
        </p:spPr>
        <p:txBody>
          <a:bodyPr/>
          <a:lstStyle>
            <a:lvl1pPr>
              <a:defRPr>
                <a:solidFill>
                  <a:schemeClr val="bg1"/>
                </a:solidFill>
              </a:defRPr>
            </a:lvl1pPr>
          </a:lstStyle>
          <a:p>
            <a:fld id="{CC057153-B650-4DEB-B370-79DDCFDCE934}" type="slidenum">
              <a:rPr lang="en-US" smtClean="0"/>
              <a:pPr/>
              <a:t>‹#›</a:t>
            </a:fld>
            <a:endParaRPr lang="en-US"/>
          </a:p>
        </p:txBody>
      </p:sp>
      <p:sp>
        <p:nvSpPr>
          <p:cNvPr id="7" name="Date Placeholder 6">
            <a:extLst>
              <a:ext uri="{FF2B5EF4-FFF2-40B4-BE49-F238E27FC236}">
                <a16:creationId xmlns:a16="http://schemas.microsoft.com/office/drawing/2014/main" id="{D8F249E0-8120-4E46-8D3C-FFDE09A5C3F0}"/>
              </a:ext>
            </a:extLst>
          </p:cNvPr>
          <p:cNvSpPr>
            <a:spLocks noGrp="1"/>
          </p:cNvSpPr>
          <p:nvPr>
            <p:ph type="dt" sz="half" idx="10"/>
          </p:nvPr>
        </p:nvSpPr>
        <p:spPr>
          <a:xfrm rot="5400000">
            <a:off x="7518654" y="4937760"/>
            <a:ext cx="2670048" cy="274320"/>
          </a:xfrm>
          <a:prstGeom prst="rect">
            <a:avLst/>
          </a:prstGeom>
        </p:spPr>
        <p:txBody>
          <a:bodyPr/>
          <a:lstStyle>
            <a:lvl1pPr>
              <a:defRPr>
                <a:solidFill>
                  <a:schemeClr val="bg1"/>
                </a:solidFill>
              </a:defRPr>
            </a:lvl1pPr>
          </a:lstStyle>
          <a:p>
            <a:fld id="{6A394C09-235D-49B2-9B0D-273E7223E7EF}" type="datetime4">
              <a:rPr lang="en-US" smtClean="0"/>
              <a:t>October 8, 2025</a:t>
            </a:fld>
            <a:endParaRPr lang="en-US"/>
          </a:p>
        </p:txBody>
      </p:sp>
    </p:spTree>
    <p:extLst>
      <p:ext uri="{BB962C8B-B14F-4D97-AF65-F5344CB8AC3E}">
        <p14:creationId xmlns:p14="http://schemas.microsoft.com/office/powerpoint/2010/main" val="16430453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with Picture 2">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5D86B5-411C-5D53-8E6C-26B857F5B5BD}"/>
              </a:ext>
            </a:extLst>
          </p:cNvPr>
          <p:cNvSpPr/>
          <p:nvPr/>
        </p:nvSpPr>
        <p:spPr>
          <a:xfrm>
            <a:off x="0" y="0"/>
            <a:ext cx="9144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79752AE3-E97E-6381-3066-90B73D6C279A}"/>
              </a:ext>
              <a:ext uri="{C183D7F6-B498-43B3-948B-1728B52AA6E4}">
                <adec:decorative xmlns:adec="http://schemas.microsoft.com/office/drawing/2017/decorative" val="1"/>
              </a:ext>
            </a:extLst>
          </p:cNvPr>
          <p:cNvSpPr/>
          <p:nvPr/>
        </p:nvSpPr>
        <p:spPr>
          <a:xfrm>
            <a:off x="571501" y="762003"/>
            <a:ext cx="8000999" cy="5333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a:extLst>
              <a:ext uri="{FF2B5EF4-FFF2-40B4-BE49-F238E27FC236}">
                <a16:creationId xmlns:a16="http://schemas.microsoft.com/office/drawing/2014/main" id="{71FC1D47-D22E-C8B6-52EE-977FA326BC59}"/>
              </a:ext>
              <a:ext uri="{C183D7F6-B498-43B3-948B-1728B52AA6E4}">
                <adec:decorative xmlns:adec="http://schemas.microsoft.com/office/drawing/2017/decorative" val="1"/>
              </a:ext>
            </a:extLst>
          </p:cNvPr>
          <p:cNvCxnSpPr>
            <a:cxnSpLocks/>
          </p:cNvCxnSpPr>
          <p:nvPr/>
        </p:nvCxnSpPr>
        <p:spPr>
          <a:xfrm>
            <a:off x="1163056" y="4572000"/>
            <a:ext cx="72836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C20D13D9-271B-1B45-E2B5-49ADC53F7EFB}"/>
              </a:ext>
            </a:extLst>
          </p:cNvPr>
          <p:cNvSpPr/>
          <p:nvPr/>
        </p:nvSpPr>
        <p:spPr>
          <a:xfrm>
            <a:off x="4942542" y="1283542"/>
            <a:ext cx="3230118" cy="430682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09499" y="1235176"/>
            <a:ext cx="3504438" cy="2841220"/>
          </a:xfrm>
          <a:prstGeom prst="rect">
            <a:avLst/>
          </a:prstGeom>
        </p:spPr>
        <p:txBody>
          <a:bodyPr vert="horz" lIns="91440" tIns="45720" rIns="91440" bIns="45720" rtlCol="0" anchor="t">
            <a:normAutofit/>
          </a:bodyPr>
          <a:lstStyle>
            <a:lvl1pPr>
              <a:defRPr lang="en-US" sz="2325">
                <a:solidFill>
                  <a:schemeClr val="tx1"/>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009499" y="4983480"/>
            <a:ext cx="3504438" cy="786384"/>
          </a:xfrm>
          <a:prstGeom prst="rect">
            <a:avLst/>
          </a:prstGeom>
        </p:spPr>
        <p:txBody>
          <a:bodyPr vert="horz" lIns="91440" tIns="45720" rIns="91440" bIns="45720" rtlCol="0">
            <a:normAutofit/>
          </a:bodyPr>
          <a:lstStyle>
            <a:lvl1pPr marL="0" indent="0">
              <a:buNone/>
              <a:defRPr lang="en-US" dirty="0">
                <a:solidFill>
                  <a:schemeClr val="tx1"/>
                </a:solidFill>
              </a:defRPr>
            </a:lvl1pPr>
          </a:lstStyle>
          <a:p>
            <a:pPr lvl="0"/>
            <a:r>
              <a:rPr lang="en-US"/>
              <a:t>Click to edit Master subtitle style</a:t>
            </a:r>
          </a:p>
        </p:txBody>
      </p:sp>
      <p:sp>
        <p:nvSpPr>
          <p:cNvPr id="22" name="Picture Placeholder 20">
            <a:extLst>
              <a:ext uri="{FF2B5EF4-FFF2-40B4-BE49-F238E27FC236}">
                <a16:creationId xmlns:a16="http://schemas.microsoft.com/office/drawing/2014/main" id="{FBACAA98-741E-5E01-790D-22D994E62DDB}"/>
              </a:ext>
            </a:extLst>
          </p:cNvPr>
          <p:cNvSpPr>
            <a:spLocks noGrp="1"/>
          </p:cNvSpPr>
          <p:nvPr>
            <p:ph type="pic" sz="quarter" idx="17" hasCustomPrompt="1"/>
          </p:nvPr>
        </p:nvSpPr>
        <p:spPr>
          <a:xfrm>
            <a:off x="4936333" y="1264436"/>
            <a:ext cx="3246846" cy="4329128"/>
          </a:xfrm>
          <a:custGeom>
            <a:avLst/>
            <a:gdLst>
              <a:gd name="connsiteX0" fmla="*/ 2164564 w 4329128"/>
              <a:gd name="connsiteY0" fmla="*/ 0 h 4329128"/>
              <a:gd name="connsiteX1" fmla="*/ 4329128 w 4329128"/>
              <a:gd name="connsiteY1" fmla="*/ 2164564 h 4329128"/>
              <a:gd name="connsiteX2" fmla="*/ 2164564 w 4329128"/>
              <a:gd name="connsiteY2" fmla="*/ 4329128 h 4329128"/>
              <a:gd name="connsiteX3" fmla="*/ 0 w 4329128"/>
              <a:gd name="connsiteY3" fmla="*/ 2164564 h 4329128"/>
              <a:gd name="connsiteX4" fmla="*/ 2164564 w 4329128"/>
              <a:gd name="connsiteY4" fmla="*/ 0 h 432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128" h="4329128">
                <a:moveTo>
                  <a:pt x="2164564" y="0"/>
                </a:moveTo>
                <a:cubicBezTo>
                  <a:pt x="3360020" y="0"/>
                  <a:pt x="4329128" y="969108"/>
                  <a:pt x="4329128" y="2164564"/>
                </a:cubicBezTo>
                <a:cubicBezTo>
                  <a:pt x="4329128" y="3360020"/>
                  <a:pt x="3360020" y="4329128"/>
                  <a:pt x="2164564" y="4329128"/>
                </a:cubicBezTo>
                <a:cubicBezTo>
                  <a:pt x="969108" y="4329128"/>
                  <a:pt x="0" y="3360020"/>
                  <a:pt x="0" y="2164564"/>
                </a:cubicBezTo>
                <a:cubicBezTo>
                  <a:pt x="0" y="969108"/>
                  <a:pt x="969108" y="0"/>
                  <a:pt x="2164564" y="0"/>
                </a:cubicBezTo>
                <a:close/>
              </a:path>
            </a:pathLst>
          </a:custGeom>
          <a:blipFill dpi="0" rotWithShape="1">
            <a:blip r:embed="rId2">
              <a:alphaModFix amt="85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1CC8C939-7FAD-347B-1591-43D9B3231526}"/>
              </a:ext>
            </a:extLst>
          </p:cNvPr>
          <p:cNvSpPr>
            <a:spLocks noGrp="1"/>
          </p:cNvSpPr>
          <p:nvPr>
            <p:ph type="ftr" sz="quarter" idx="19"/>
          </p:nvPr>
        </p:nvSpPr>
        <p:spPr/>
        <p:txBody>
          <a:bodyPr/>
          <a:lstStyle>
            <a:lvl1pPr>
              <a:defRPr>
                <a:solidFill>
                  <a:schemeClr val="bg1"/>
                </a:solidFill>
              </a:defRPr>
            </a:lvl1pPr>
          </a:lstStyle>
          <a:p>
            <a:r>
              <a:rPr lang="en-US"/>
              <a:t>Sample Footer Text</a:t>
            </a:r>
          </a:p>
        </p:txBody>
      </p:sp>
      <p:sp>
        <p:nvSpPr>
          <p:cNvPr id="6" name="Slide Number Placeholder 5">
            <a:extLst>
              <a:ext uri="{FF2B5EF4-FFF2-40B4-BE49-F238E27FC236}">
                <a16:creationId xmlns:a16="http://schemas.microsoft.com/office/drawing/2014/main" id="{85AAACDE-68BE-0B6C-22AE-1B3B232E2964}"/>
              </a:ext>
            </a:extLst>
          </p:cNvPr>
          <p:cNvSpPr>
            <a:spLocks noGrp="1"/>
          </p:cNvSpPr>
          <p:nvPr>
            <p:ph type="sldNum" sz="quarter" idx="20"/>
          </p:nvPr>
        </p:nvSpPr>
        <p:spPr/>
        <p:txBody>
          <a:bodyPr/>
          <a:lstStyle>
            <a:lvl1pPr>
              <a:defRPr>
                <a:solidFill>
                  <a:schemeClr val="bg1"/>
                </a:solidFill>
              </a:defRPr>
            </a:lvl1pPr>
          </a:lstStyle>
          <a:p>
            <a:fld id="{8D252C1B-CBF0-4A4D-8F57-7FB989103249}" type="slidenum">
              <a:rPr lang="en-US" smtClean="0"/>
              <a:pPr/>
              <a:t>‹#›</a:t>
            </a:fld>
            <a:endParaRPr lang="en-US"/>
          </a:p>
        </p:txBody>
      </p:sp>
      <p:sp>
        <p:nvSpPr>
          <p:cNvPr id="4" name="Date Placeholder 3">
            <a:extLst>
              <a:ext uri="{FF2B5EF4-FFF2-40B4-BE49-F238E27FC236}">
                <a16:creationId xmlns:a16="http://schemas.microsoft.com/office/drawing/2014/main" id="{AFD31B72-8374-965C-518F-8B0878FD79D0}"/>
              </a:ext>
            </a:extLst>
          </p:cNvPr>
          <p:cNvSpPr>
            <a:spLocks noGrp="1"/>
          </p:cNvSpPr>
          <p:nvPr>
            <p:ph type="dt" sz="half" idx="18"/>
          </p:nvPr>
        </p:nvSpPr>
        <p:spPr/>
        <p:txBody>
          <a:bodyPr/>
          <a:lstStyle>
            <a:lvl1pPr>
              <a:defRPr>
                <a:solidFill>
                  <a:schemeClr val="bg1"/>
                </a:solidFill>
              </a:defRPr>
            </a:lvl1pPr>
          </a:lstStyle>
          <a:p>
            <a:fld id="{1DD12A09-AD48-4A48-AB09-132ADC51F3E7}" type="datetime4">
              <a:rPr lang="en-US" smtClean="0"/>
              <a:t>October 8, 2025</a:t>
            </a:fld>
            <a:endParaRPr lang="en-US"/>
          </a:p>
        </p:txBody>
      </p:sp>
    </p:spTree>
    <p:extLst>
      <p:ext uri="{BB962C8B-B14F-4D97-AF65-F5344CB8AC3E}">
        <p14:creationId xmlns:p14="http://schemas.microsoft.com/office/powerpoint/2010/main" val="13022366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867317"/>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70" r:id="rId3"/>
    <p:sldLayoutId id="2147483685" r:id="rId4"/>
    <p:sldLayoutId id="2147483688" r:id="rId5"/>
    <p:sldLayoutId id="2147483689" r:id="rId6"/>
    <p:sldLayoutId id="2147483690" r:id="rId7"/>
    <p:sldLayoutId id="2147483718" r:id="rId8"/>
    <p:sldLayoutId id="214748372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7804C4FA-8A71-4B99-A203-C248C07739B1}"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78059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EDC44E-66F2-5FAE-3151-1C208DD90B7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8259CD-E013-D252-7535-22588085A0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BB318-7A7F-B1DB-6889-6256DFC5458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B2B126C-92BD-388B-A092-9B231109B68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28D4F2-4199-7AE6-943C-7D61354D448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AA1121D-F525-334D-9606-6EF8E6E983E4}" type="slidenum">
              <a:rPr lang="en-US" smtClean="0"/>
              <a:t>‹#›</a:t>
            </a:fld>
            <a:endParaRPr lang="en-US"/>
          </a:p>
        </p:txBody>
      </p:sp>
    </p:spTree>
    <p:extLst>
      <p:ext uri="{BB962C8B-B14F-4D97-AF65-F5344CB8AC3E}">
        <p14:creationId xmlns:p14="http://schemas.microsoft.com/office/powerpoint/2010/main" val="201995341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hyperlink" Target="https://www.healthworkforceta.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bhw.hrsa.gov/data-research/explore-health-workforce-data-policy"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hyperlink" Target="https://bhw.hrsa.gov/sites/default/files/bureau-health-workforce/data-research/occupational-therapists.pdf" TargetMode="External"/><Relationship Id="rId13" Type="http://schemas.openxmlformats.org/officeDocument/2006/relationships/hyperlink" Target="https://bhw.hrsa.gov/sites/default/files/bureau-health-workforce/data-research/nurses.pdf" TargetMode="External"/><Relationship Id="rId3" Type="http://schemas.openxmlformats.org/officeDocument/2006/relationships/notesSlide" Target="../notesSlides/notesSlide13.xml"/><Relationship Id="rId7" Type="http://schemas.openxmlformats.org/officeDocument/2006/relationships/hyperlink" Target="https://bhw.hrsa.gov/sites/default/files/bureau-health-workforce/data-research/physical-therapists.pdf" TargetMode="External"/><Relationship Id="rId12" Type="http://schemas.openxmlformats.org/officeDocument/2006/relationships/hyperlink" Target="https://bhw.hrsa.gov/sites/default/files/bureau-health-workforce/data-research/licensed-professional-counselors.pdf" TargetMode="Externa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hyperlink" Target="https://bhw.hrsa.gov/sites/default/files/bureau-health-workforce/data-research/mds-pharmacists.pdf" TargetMode="External"/><Relationship Id="rId11" Type="http://schemas.openxmlformats.org/officeDocument/2006/relationships/hyperlink" Target="https://bhw.hrsa.gov/sites/default/files/bureau-health-workforce/data-research/mds-substance-abuse-addiction-counselors.pdf" TargetMode="External"/><Relationship Id="rId5" Type="http://schemas.openxmlformats.org/officeDocument/2006/relationships/hyperlink" Target="https://bhw.hrsa.gov/sites/default/files/bureau-health-workforce/data-research/physician-assistants.pdf" TargetMode="External"/><Relationship Id="rId10" Type="http://schemas.openxmlformats.org/officeDocument/2006/relationships/hyperlink" Target="https://bhw.hrsa.gov/sites/default/files/bureau-health-workforce/data-research/mds-psychologists.pdf" TargetMode="External"/><Relationship Id="rId4" Type="http://schemas.openxmlformats.org/officeDocument/2006/relationships/hyperlink" Target="https://bhw.hrsa.gov/sites/default/files/bureau-health-workforce/data-research/physicians.pdf" TargetMode="External"/><Relationship Id="rId9" Type="http://schemas.openxmlformats.org/officeDocument/2006/relationships/hyperlink" Target="https://bhw.hrsa.gov/sites/default/files/bureau-health-workforce/data-research/dental-hygienists.pdf"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hyperlink" Target="https://mohealthcareworkforce.org/publications/" TargetMode="External"/><Relationship Id="rId4" Type="http://schemas.openxmlformats.org/officeDocument/2006/relationships/hyperlink" Target="https://mohealthcareworkforce.org/indicator-dashboard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0.xml"/><Relationship Id="rId7" Type="http://schemas.openxmlformats.org/officeDocument/2006/relationships/customXml" Target="../ink/ink1.xml"/><Relationship Id="rId2" Type="http://schemas.openxmlformats.org/officeDocument/2006/relationships/slideLayout" Target="../slideLayouts/slideLayout3.xml"/><Relationship Id="rId1" Type="http://schemas.openxmlformats.org/officeDocument/2006/relationships/tags" Target="../tags/tag13.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36.pn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0.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39.png"/><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8.xml"/><Relationship Id="rId7"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48.png"/><Relationship Id="rId5" Type="http://schemas.openxmlformats.org/officeDocument/2006/relationships/image" Target="../media/image10.jpe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34.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34.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oleObject" Target="../embeddings/oleObject1.bin"/><Relationship Id="rId1" Type="http://schemas.openxmlformats.org/officeDocument/2006/relationships/slideLayout" Target="../slideLayouts/slideLayout6.xml"/><Relationship Id="rId6" Type="http://schemas.openxmlformats.org/officeDocument/2006/relationships/oleObject" Target="../embeddings/oleObject3.bin"/><Relationship Id="rId5" Type="http://schemas.openxmlformats.org/officeDocument/2006/relationships/image" Target="../media/image71.png"/><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3.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83.png"/><Relationship Id="rId7" Type="http://schemas.openxmlformats.org/officeDocument/2006/relationships/diagramLayout" Target="../diagrams/layout9.xml"/><Relationship Id="rId12"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diagramData" Target="../diagrams/data9.xml"/><Relationship Id="rId11" Type="http://schemas.openxmlformats.org/officeDocument/2006/relationships/image" Target="../media/image86.png"/><Relationship Id="rId5" Type="http://schemas.openxmlformats.org/officeDocument/2006/relationships/image" Target="../media/image85.png"/><Relationship Id="rId10" Type="http://schemas.microsoft.com/office/2007/relationships/diagramDrawing" Target="../diagrams/drawing9.xml"/><Relationship Id="rId4" Type="http://schemas.openxmlformats.org/officeDocument/2006/relationships/image" Target="../media/image84.png"/><Relationship Id="rId9" Type="http://schemas.openxmlformats.org/officeDocument/2006/relationships/diagramColors" Target="../diagrams/colors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00.png"/><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health.mo.gov/living/families/ruralhealth/pdf/biennial2020"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png"/><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kate.trout@health.missouri" TargetMode="External"/><Relationship Id="rId7"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hyperlink" Target="https://snipub.com/contact-us/" TargetMode="External"/><Relationship Id="rId5" Type="http://schemas.openxmlformats.org/officeDocument/2006/relationships/image" Target="../media/image106.png"/><Relationship Id="rId4" Type="http://schemas.openxmlformats.org/officeDocument/2006/relationships/hyperlink" Target="mailto:sara.davenport@health.missouri.edu"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hyperlink" Target="https://www.bls.gov/ooh/healthcare/licensed-practical-and-licensed-vocational-nurses.htm"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hyperlink" Target="https://www.healthworkforceta.org/"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webenglish.se/unit-6-health/" TargetMode="External"/><Relationship Id="rId5" Type="http://schemas.openxmlformats.org/officeDocument/2006/relationships/image" Target="../media/image108.jpeg"/><Relationship Id="rId4" Type="http://schemas.openxmlformats.org/officeDocument/2006/relationships/image" Target="../media/image10.jpeg"/></Relationships>
</file>

<file path=ppt/slides/_rels/slide7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www.nga.org/projects/next-generation-of-the-healthcare-workforce-learning-collaborative/"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hyperlink" Target="https://www.healthworkforceta.org/" TargetMode="External"/><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069BF-4332-1472-515D-77D9962EEF3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3C70A94-F5F9-294A-7862-619CF47B423B}"/>
              </a:ext>
            </a:extLst>
          </p:cNvPr>
          <p:cNvSpPr>
            <a:spLocks noGrp="1"/>
          </p:cNvSpPr>
          <p:nvPr>
            <p:ph type="body" sz="quarter" idx="13"/>
          </p:nvPr>
        </p:nvSpPr>
        <p:spPr>
          <a:xfrm>
            <a:off x="475129" y="4779818"/>
            <a:ext cx="8668871" cy="1145852"/>
          </a:xfrm>
        </p:spPr>
        <p:txBody>
          <a:bodyPr lIns="91440" tIns="45720" rIns="91440" bIns="45720" anchor="t"/>
          <a:lstStyle/>
          <a:p>
            <a:pPr>
              <a:spcBef>
                <a:spcPts val="1200"/>
              </a:spcBef>
            </a:pPr>
            <a:r>
              <a:rPr lang="en-US" sz="2000"/>
              <a:t>| October/November 2025| </a:t>
            </a:r>
          </a:p>
          <a:p>
            <a:pPr>
              <a:spcBef>
                <a:spcPts val="1200"/>
              </a:spcBef>
            </a:pPr>
            <a:r>
              <a:rPr lang="en-US" sz="2000" i="1">
                <a:ea typeface="Calibri" panose="020F0502020204030204"/>
                <a:cs typeface="Calibri" panose="020F0502020204030204"/>
              </a:rPr>
              <a:t>LPHA Regional Meetings </a:t>
            </a:r>
            <a:endParaRPr lang="en-US"/>
          </a:p>
        </p:txBody>
      </p:sp>
      <p:sp>
        <p:nvSpPr>
          <p:cNvPr id="3" name="TextBox 2">
            <a:extLst>
              <a:ext uri="{FF2B5EF4-FFF2-40B4-BE49-F238E27FC236}">
                <a16:creationId xmlns:a16="http://schemas.microsoft.com/office/drawing/2014/main" id="{B5944F48-D4D7-A1C7-3F04-B55CFC53E785}"/>
              </a:ext>
            </a:extLst>
          </p:cNvPr>
          <p:cNvSpPr txBox="1"/>
          <p:nvPr/>
        </p:nvSpPr>
        <p:spPr>
          <a:xfrm>
            <a:off x="252856" y="620598"/>
            <a:ext cx="7646125" cy="3239589"/>
          </a:xfrm>
          <a:prstGeom prst="rect">
            <a:avLst/>
          </a:prstGeom>
          <a:solidFill>
            <a:schemeClr val="bg1"/>
          </a:solidFill>
          <a:ln>
            <a:noFill/>
          </a:ln>
        </p:spPr>
        <p:txBody>
          <a:bodyPr wrap="square" rtlCol="0">
            <a:spAutoFit/>
          </a:bodyPr>
          <a:lstStyle/>
          <a:p>
            <a:endParaRPr lang="en-US"/>
          </a:p>
        </p:txBody>
      </p:sp>
      <p:sp>
        <p:nvSpPr>
          <p:cNvPr id="11" name="TextBox 10">
            <a:extLst>
              <a:ext uri="{FF2B5EF4-FFF2-40B4-BE49-F238E27FC236}">
                <a16:creationId xmlns:a16="http://schemas.microsoft.com/office/drawing/2014/main" id="{C30BE4D9-3F21-49EB-96DA-F79568D7D534}"/>
              </a:ext>
            </a:extLst>
          </p:cNvPr>
          <p:cNvSpPr txBox="1"/>
          <p:nvPr/>
        </p:nvSpPr>
        <p:spPr>
          <a:xfrm>
            <a:off x="7272068" y="6655866"/>
            <a:ext cx="250165" cy="211890"/>
          </a:xfrm>
          <a:prstGeom prst="rect">
            <a:avLst/>
          </a:prstGeom>
          <a:noFill/>
        </p:spPr>
        <p:txBody>
          <a:bodyPr wrap="square" rtlCol="0">
            <a:spAutoFit/>
          </a:bodyPr>
          <a:lstStyle/>
          <a:p>
            <a:endParaRPr lang="en-US"/>
          </a:p>
        </p:txBody>
      </p:sp>
      <p:pic>
        <p:nvPicPr>
          <p:cNvPr id="13" name="Picture 12" descr="A black and white sign with white text&#10;&#10;Description automatically generated">
            <a:extLst>
              <a:ext uri="{FF2B5EF4-FFF2-40B4-BE49-F238E27FC236}">
                <a16:creationId xmlns:a16="http://schemas.microsoft.com/office/drawing/2014/main" id="{7BF055BD-256E-F311-F6E8-0A90727C9AD5}"/>
              </a:ext>
            </a:extLst>
          </p:cNvPr>
          <p:cNvPicPr>
            <a:picLocks noChangeAspect="1"/>
          </p:cNvPicPr>
          <p:nvPr/>
        </p:nvPicPr>
        <p:blipFill>
          <a:blip r:embed="rId4"/>
          <a:stretch>
            <a:fillRect/>
          </a:stretch>
        </p:blipFill>
        <p:spPr>
          <a:xfrm>
            <a:off x="1837763" y="5732595"/>
            <a:ext cx="6115079" cy="1223016"/>
          </a:xfrm>
          <a:prstGeom prst="rect">
            <a:avLst/>
          </a:prstGeom>
        </p:spPr>
      </p:pic>
      <p:sp>
        <p:nvSpPr>
          <p:cNvPr id="10" name="TextBox 9">
            <a:extLst>
              <a:ext uri="{FF2B5EF4-FFF2-40B4-BE49-F238E27FC236}">
                <a16:creationId xmlns:a16="http://schemas.microsoft.com/office/drawing/2014/main" id="{DF228320-DDFC-600B-0946-08F6D27D9008}"/>
              </a:ext>
            </a:extLst>
          </p:cNvPr>
          <p:cNvSpPr txBox="1"/>
          <p:nvPr/>
        </p:nvSpPr>
        <p:spPr>
          <a:xfrm>
            <a:off x="352985" y="2318555"/>
            <a:ext cx="8477250" cy="2369880"/>
          </a:xfrm>
          <a:prstGeom prst="rect">
            <a:avLst/>
          </a:prstGeom>
          <a:noFill/>
        </p:spPr>
        <p:txBody>
          <a:bodyPr wrap="square">
            <a:spAutoFit/>
          </a:bodyPr>
          <a:lstStyle/>
          <a:p>
            <a:pPr algn="ctr">
              <a:spcBef>
                <a:spcPts val="600"/>
              </a:spcBef>
            </a:pPr>
            <a:r>
              <a:rPr lang="en-US" sz="4000" b="1" dirty="0">
                <a:ea typeface="Calibri" panose="020F0502020204030204"/>
                <a:cs typeface="Calibri" panose="020F0502020204030204"/>
              </a:rPr>
              <a:t>Informing Public Health Policy </a:t>
            </a:r>
          </a:p>
          <a:p>
            <a:pPr algn="ctr">
              <a:spcBef>
                <a:spcPts val="600"/>
              </a:spcBef>
            </a:pPr>
            <a:r>
              <a:rPr lang="en-US" sz="2800" b="1" dirty="0">
                <a:ea typeface="Calibri" panose="020F0502020204030204"/>
                <a:cs typeface="Calibri" panose="020F0502020204030204"/>
              </a:rPr>
              <a:t>Understanding Workforce Characteristics </a:t>
            </a:r>
          </a:p>
          <a:p>
            <a:pPr algn="ctr">
              <a:spcBef>
                <a:spcPts val="600"/>
              </a:spcBef>
            </a:pPr>
            <a:r>
              <a:rPr lang="en-US" sz="2800" b="1" dirty="0">
                <a:ea typeface="Calibri" panose="020F0502020204030204"/>
                <a:cs typeface="Calibri" panose="020F0502020204030204"/>
              </a:rPr>
              <a:t> </a:t>
            </a:r>
            <a:endParaRPr kumimoji="0" lang="en-US" sz="2800" b="1" i="0" u="none" strike="noStrike" kern="1200" cap="none" spc="0" normalizeH="0" baseline="0" noProof="0" dirty="0">
              <a:ln>
                <a:noFill/>
              </a:ln>
              <a:uLnTx/>
              <a:uFillTx/>
              <a:ea typeface="Calibri" panose="020F0502020204030204"/>
              <a:cs typeface="Calibri" panose="020F0502020204030204"/>
            </a:endParaRPr>
          </a:p>
          <a:p>
            <a:pPr>
              <a:spcBef>
                <a:spcPts val="1200"/>
              </a:spcBef>
            </a:pPr>
            <a:r>
              <a:rPr lang="en-US" sz="3200" b="1" dirty="0">
                <a:ea typeface="Calibri" panose="020F0502020204030204"/>
                <a:cs typeface="Calibri" panose="020F0502020204030204"/>
              </a:rPr>
              <a:t> </a:t>
            </a:r>
          </a:p>
        </p:txBody>
      </p:sp>
      <p:pic>
        <p:nvPicPr>
          <p:cNvPr id="5" name="Picture 4">
            <a:extLst>
              <a:ext uri="{FF2B5EF4-FFF2-40B4-BE49-F238E27FC236}">
                <a16:creationId xmlns:a16="http://schemas.microsoft.com/office/drawing/2014/main" id="{0C7DF473-452A-587B-EE14-BB95D761217F}"/>
              </a:ext>
            </a:extLst>
          </p:cNvPr>
          <p:cNvPicPr>
            <a:picLocks noChangeAspect="1"/>
          </p:cNvPicPr>
          <p:nvPr/>
        </p:nvPicPr>
        <p:blipFill>
          <a:blip r:embed="rId5"/>
          <a:stretch>
            <a:fillRect/>
          </a:stretch>
        </p:blipFill>
        <p:spPr>
          <a:xfrm>
            <a:off x="7414461" y="179296"/>
            <a:ext cx="1300405" cy="1488139"/>
          </a:xfrm>
          <a:prstGeom prst="rect">
            <a:avLst/>
          </a:prstGeom>
        </p:spPr>
      </p:pic>
      <p:pic>
        <p:nvPicPr>
          <p:cNvPr id="6" name="Picture 5" descr="Text&#10;&#10;Description automatically generated">
            <a:extLst>
              <a:ext uri="{FF2B5EF4-FFF2-40B4-BE49-F238E27FC236}">
                <a16:creationId xmlns:a16="http://schemas.microsoft.com/office/drawing/2014/main" id="{61F30585-CEE1-76D4-ABAD-823CF99FEAAD}"/>
              </a:ext>
            </a:extLst>
          </p:cNvPr>
          <p:cNvPicPr>
            <a:picLocks noChangeAspect="1"/>
          </p:cNvPicPr>
          <p:nvPr/>
        </p:nvPicPr>
        <p:blipFill>
          <a:blip r:embed="rId6"/>
          <a:srcRect l="324" r="3560"/>
          <a:stretch>
            <a:fillRect/>
          </a:stretch>
        </p:blipFill>
        <p:spPr>
          <a:xfrm>
            <a:off x="2402541" y="125507"/>
            <a:ext cx="3917576" cy="1846934"/>
          </a:xfrm>
          <a:prstGeom prst="rect">
            <a:avLst/>
          </a:prstGeom>
        </p:spPr>
      </p:pic>
    </p:spTree>
    <p:custDataLst>
      <p:tags r:id="rId1"/>
    </p:custDataLst>
    <p:extLst>
      <p:ext uri="{BB962C8B-B14F-4D97-AF65-F5344CB8AC3E}">
        <p14:creationId xmlns:p14="http://schemas.microsoft.com/office/powerpoint/2010/main" val="267227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05655-221B-E859-181C-9F76EB16C21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2DD662-C547-3C34-04FF-413AA803F4EE}"/>
              </a:ext>
            </a:extLst>
          </p:cNvPr>
          <p:cNvSpPr>
            <a:spLocks noGrp="1"/>
          </p:cNvSpPr>
          <p:nvPr>
            <p:ph idx="1"/>
          </p:nvPr>
        </p:nvSpPr>
        <p:spPr>
          <a:xfrm>
            <a:off x="517614" y="1548606"/>
            <a:ext cx="8294692" cy="5309394"/>
          </a:xfrm>
        </p:spPr>
        <p:txBody>
          <a:bodyPr/>
          <a:lstStyle/>
          <a:p>
            <a:pPr>
              <a:lnSpc>
                <a:spcPct val="107000"/>
              </a:lnSpc>
              <a:spcAft>
                <a:spcPts val="800"/>
              </a:spcAft>
            </a:pPr>
            <a:r>
              <a:rPr lang="en-US" sz="2000" b="1" kern="100">
                <a:effectLst/>
                <a:ea typeface="Calibri" panose="020F0502020204030204" pitchFamily="34" charset="0"/>
                <a:cs typeface="Arial" panose="020B0604020202020204" pitchFamily="34" charset="0"/>
              </a:rPr>
              <a:t>Forecasting Future Needs: </a:t>
            </a:r>
            <a:r>
              <a:rPr lang="en-US" sz="2000" kern="100">
                <a:effectLst/>
                <a:ea typeface="Calibri" panose="020F0502020204030204" pitchFamily="34" charset="0"/>
                <a:cs typeface="Arial" panose="020B0604020202020204" pitchFamily="34" charset="0"/>
              </a:rPr>
              <a:t>Workforce trend analysis enables data-driven predictions to guide strategic planning and policy development.</a:t>
            </a:r>
          </a:p>
          <a:p>
            <a:pPr>
              <a:lnSpc>
                <a:spcPct val="107000"/>
              </a:lnSpc>
              <a:spcAft>
                <a:spcPts val="800"/>
              </a:spcAft>
            </a:pPr>
            <a:r>
              <a:rPr lang="en-US" sz="2000" b="1" kern="100">
                <a:effectLst/>
                <a:ea typeface="Calibri" panose="020F0502020204030204" pitchFamily="34" charset="0"/>
                <a:cs typeface="Arial" panose="020B0604020202020204" pitchFamily="34" charset="0"/>
              </a:rPr>
              <a:t>Identifying Gaps: </a:t>
            </a:r>
            <a:r>
              <a:rPr lang="en-US" sz="2000" kern="100">
                <a:effectLst/>
                <a:ea typeface="Calibri" panose="020F0502020204030204" pitchFamily="34" charset="0"/>
                <a:cs typeface="Arial" panose="020B0604020202020204" pitchFamily="34" charset="0"/>
              </a:rPr>
              <a:t>Highlights employment trends and skill shortages to inform training and resource allocation.</a:t>
            </a:r>
          </a:p>
          <a:p>
            <a:pPr>
              <a:lnSpc>
                <a:spcPct val="107000"/>
              </a:lnSpc>
              <a:spcAft>
                <a:spcPts val="800"/>
              </a:spcAft>
            </a:pPr>
            <a:r>
              <a:rPr lang="en-US" sz="2000" b="1" kern="100">
                <a:effectLst/>
                <a:ea typeface="Calibri" panose="020F0502020204030204" pitchFamily="34" charset="0"/>
                <a:cs typeface="Arial" panose="020B0604020202020204" pitchFamily="34" charset="0"/>
              </a:rPr>
              <a:t>Improving Access: </a:t>
            </a:r>
            <a:r>
              <a:rPr lang="en-US" sz="2000" kern="100">
                <a:effectLst/>
                <a:ea typeface="Calibri" panose="020F0502020204030204" pitchFamily="34" charset="0"/>
                <a:cs typeface="Arial" panose="020B0604020202020204" pitchFamily="34" charset="0"/>
              </a:rPr>
              <a:t>Reveals workforce distribution across settings, helping target underserved areas and improve services.  </a:t>
            </a:r>
            <a:endParaRPr lang="en-US" sz="2000" kern="100">
              <a:effectLst/>
              <a:highlight>
                <a:srgbClr val="FFFF00"/>
              </a:highlight>
              <a:ea typeface="Calibri" panose="020F0502020204030204" pitchFamily="34" charset="0"/>
              <a:cs typeface="Arial" panose="020B0604020202020204" pitchFamily="34" charset="0"/>
            </a:endParaRPr>
          </a:p>
          <a:p>
            <a:pPr>
              <a:lnSpc>
                <a:spcPct val="107000"/>
              </a:lnSpc>
              <a:spcAft>
                <a:spcPts val="800"/>
              </a:spcAft>
            </a:pPr>
            <a:r>
              <a:rPr lang="en-US" sz="2000" b="1" kern="100">
                <a:effectLst/>
                <a:ea typeface="Calibri" panose="020F0502020204030204" pitchFamily="34" charset="0"/>
                <a:cs typeface="Arial" panose="020B0604020202020204" pitchFamily="34" charset="0"/>
              </a:rPr>
              <a:t>Supporting Policy Action: </a:t>
            </a:r>
            <a:r>
              <a:rPr lang="en-US" sz="2000" kern="100">
                <a:effectLst/>
                <a:ea typeface="Calibri" panose="020F0502020204030204" pitchFamily="34" charset="0"/>
                <a:cs typeface="Arial" panose="020B0604020202020204" pitchFamily="34" charset="0"/>
              </a:rPr>
              <a:t>Empowers policymakers to design responsive programs and anticipate emerging challenges.</a:t>
            </a:r>
          </a:p>
          <a:p>
            <a:pPr marL="514350" indent="-514350">
              <a:lnSpc>
                <a:spcPct val="107000"/>
              </a:lnSpc>
              <a:spcAft>
                <a:spcPts val="800"/>
              </a:spcAft>
              <a:buFont typeface="+mj-lt"/>
              <a:buAutoNum type="arabicPeriod"/>
            </a:pPr>
            <a:endParaRPr lang="en-US" kern="100">
              <a:effectLst/>
              <a:ea typeface="Calibri" panose="020F0502020204030204" pitchFamily="34" charset="0"/>
              <a:cs typeface="Arial" panose="020B0604020202020204" pitchFamily="34" charset="0"/>
            </a:endParaRPr>
          </a:p>
          <a:p>
            <a:pPr marL="457200" marR="0" lvl="1" indent="0">
              <a:lnSpc>
                <a:spcPct val="107000"/>
              </a:lnSpc>
              <a:spcAft>
                <a:spcPts val="800"/>
              </a:spcAft>
              <a:buNone/>
            </a:pPr>
            <a:r>
              <a:rPr lang="en-US" sz="2400" kern="100">
                <a:effectLst/>
                <a:latin typeface="Calibri" panose="020F0502020204030204" pitchFamily="34" charset="0"/>
                <a:ea typeface="Calibri" panose="020F0502020204030204" pitchFamily="34" charset="0"/>
                <a:cs typeface="Arial" panose="020B0604020202020204" pitchFamily="34" charset="0"/>
              </a:rPr>
              <a:t>	</a:t>
            </a:r>
          </a:p>
          <a:p>
            <a:pPr marL="342900" indent="-342900">
              <a:lnSpc>
                <a:spcPct val="107000"/>
              </a:lnSpc>
              <a:spcAft>
                <a:spcPts val="800"/>
              </a:spcAft>
              <a:buFont typeface="Wingdings" panose="05000000000000000000" pitchFamily="2" charset="2"/>
              <a:buChar char="v"/>
            </a:pPr>
            <a:endParaRPr lang="en-US" sz="24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3" name="Text Placeholder 2">
            <a:extLst>
              <a:ext uri="{FF2B5EF4-FFF2-40B4-BE49-F238E27FC236}">
                <a16:creationId xmlns:a16="http://schemas.microsoft.com/office/drawing/2014/main" id="{4FA873F8-0EDD-8644-4547-D354C2BB9975}"/>
              </a:ext>
            </a:extLst>
          </p:cNvPr>
          <p:cNvSpPr>
            <a:spLocks noGrp="1"/>
          </p:cNvSpPr>
          <p:nvPr>
            <p:ph type="body" sz="quarter" idx="13"/>
          </p:nvPr>
        </p:nvSpPr>
        <p:spPr>
          <a:xfrm>
            <a:off x="0" y="539533"/>
            <a:ext cx="7757327" cy="480131"/>
          </a:xfrm>
        </p:spPr>
        <p:txBody>
          <a:bodyPr/>
          <a:lstStyle/>
          <a:p>
            <a:r>
              <a:rPr lang="en-US" b="1"/>
              <a:t>Addressing Workforce Policy Questions </a:t>
            </a:r>
          </a:p>
        </p:txBody>
      </p:sp>
    </p:spTree>
    <p:extLst>
      <p:ext uri="{BB962C8B-B14F-4D97-AF65-F5344CB8AC3E}">
        <p14:creationId xmlns:p14="http://schemas.microsoft.com/office/powerpoint/2010/main" val="475372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408B5-8A8D-8060-B497-7EC1C7D6047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31BCA1-4B64-673A-1327-C9E1C5A237E8}"/>
              </a:ext>
            </a:extLst>
          </p:cNvPr>
          <p:cNvSpPr>
            <a:spLocks noGrp="1"/>
          </p:cNvSpPr>
          <p:nvPr>
            <p:ph idx="1"/>
          </p:nvPr>
        </p:nvSpPr>
        <p:spPr>
          <a:xfrm>
            <a:off x="141077" y="1110537"/>
            <a:ext cx="8861846" cy="5623638"/>
          </a:xfrm>
        </p:spPr>
        <p:txBody>
          <a:bodyPr lIns="91440" tIns="45720" rIns="91440" bIns="45720" anchor="t"/>
          <a:lstStyle/>
          <a:p>
            <a:pPr marR="0" lvl="0" algn="l" defTabSz="914400" rtl="0" eaLnBrk="1" fontAlgn="auto" latinLnBrk="0" hangingPunct="1">
              <a:lnSpc>
                <a:spcPct val="90000"/>
              </a:lnSpc>
              <a:spcBef>
                <a:spcPts val="0"/>
              </a:spcBef>
              <a:spcAft>
                <a:spcPts val="0"/>
              </a:spcAft>
              <a:buClr>
                <a:srgbClr val="1B5D8F"/>
              </a:buClr>
              <a:buSzPts val="1200"/>
              <a:tabLst>
                <a:tab pos="228600" algn="l"/>
              </a:tabLst>
              <a:defRPr/>
            </a:pPr>
            <a:endParaRPr kumimoji="0" lang="en-US" sz="1000" b="1" i="1" u="sng" strike="noStrike" kern="1200" cap="none" spc="0" normalizeH="0" baseline="0" noProof="0">
              <a:ln>
                <a:noFill/>
              </a:ln>
              <a:effectLst/>
              <a:uLnTx/>
              <a:uFillTx/>
              <a:ea typeface="Calibri" panose="020F0502020204030204" pitchFamily="34" charset="0"/>
              <a:cs typeface="Arial" panose="020B0604020202020204" pitchFamily="34" charset="0"/>
            </a:endParaRPr>
          </a:p>
          <a:p>
            <a:pPr marL="0" lvl="1" indent="0">
              <a:spcBef>
                <a:spcPts val="600"/>
              </a:spcBef>
              <a:spcAft>
                <a:spcPts val="600"/>
              </a:spcAft>
              <a:buClr>
                <a:srgbClr val="1B5D8F"/>
              </a:buClr>
              <a:buSzPts val="1200"/>
              <a:buNone/>
              <a:tabLst>
                <a:tab pos="228600" algn="l"/>
              </a:tabLst>
              <a:defRPr/>
            </a:pPr>
            <a:r>
              <a:rPr lang="en-US" sz="2000" b="1" u="sng">
                <a:ea typeface="Times New Roman" panose="02020603050405020304" pitchFamily="18" charset="0"/>
              </a:rPr>
              <a:t>Collaborating</a:t>
            </a:r>
            <a:r>
              <a:rPr lang="en-US" sz="2000">
                <a:ea typeface="Times New Roman" panose="02020603050405020304" pitchFamily="18" charset="0"/>
              </a:rPr>
              <a:t> with policymakers and partners to </a:t>
            </a:r>
          </a:p>
          <a:p>
            <a:pPr marL="685800" lvl="2" indent="-342900">
              <a:spcBef>
                <a:spcPts val="600"/>
              </a:spcBef>
              <a:spcAft>
                <a:spcPts val="600"/>
              </a:spcAft>
              <a:buClr>
                <a:srgbClr val="1B5D8F"/>
              </a:buClr>
              <a:buSzPts val="1200"/>
              <a:tabLst>
                <a:tab pos="228600" algn="l"/>
              </a:tabLst>
              <a:defRPr/>
            </a:pPr>
            <a:r>
              <a:rPr lang="en-US">
                <a:ea typeface="Times New Roman" panose="02020603050405020304" pitchFamily="18" charset="0"/>
              </a:rPr>
              <a:t>Identify the policy questions to make data driven decisions and </a:t>
            </a:r>
          </a:p>
          <a:p>
            <a:pPr marL="685800" lvl="2" indent="-342900">
              <a:spcBef>
                <a:spcPts val="600"/>
              </a:spcBef>
              <a:spcAft>
                <a:spcPts val="600"/>
              </a:spcAft>
              <a:buClr>
                <a:srgbClr val="1B5D8F"/>
              </a:buClr>
              <a:buSzPts val="1200"/>
              <a:tabLst>
                <a:tab pos="228600" algn="l"/>
              </a:tabLst>
              <a:defRPr/>
            </a:pPr>
            <a:r>
              <a:rPr lang="en-US">
                <a:ea typeface="Times New Roman" panose="02020603050405020304" pitchFamily="18" charset="0"/>
              </a:rPr>
              <a:t>Develop MDSs for professions/occupations not addressed by HRSA.</a:t>
            </a:r>
          </a:p>
          <a:p>
            <a:pPr marL="0" lvl="1" indent="0">
              <a:spcBef>
                <a:spcPts val="600"/>
              </a:spcBef>
              <a:spcAft>
                <a:spcPts val="600"/>
              </a:spcAft>
              <a:buClr>
                <a:srgbClr val="1B5D8F"/>
              </a:buClr>
              <a:buSzPts val="1200"/>
              <a:buNone/>
              <a:tabLst>
                <a:tab pos="228600" algn="l"/>
              </a:tabLst>
              <a:defRPr/>
            </a:pPr>
            <a:r>
              <a:rPr lang="en-US" sz="2000" b="1" u="sng">
                <a:ea typeface="Times New Roman" panose="02020603050405020304" pitchFamily="18" charset="0"/>
              </a:rPr>
              <a:t>Collecting</a:t>
            </a:r>
            <a:r>
              <a:rPr lang="en-US" sz="2000">
                <a:ea typeface="Times New Roman" panose="02020603050405020304" pitchFamily="18" charset="0"/>
              </a:rPr>
              <a:t> workforce data from administrative sources and use agreements to </a:t>
            </a:r>
          </a:p>
          <a:p>
            <a:pPr marL="685800" lvl="2" indent="-342900">
              <a:spcBef>
                <a:spcPts val="600"/>
              </a:spcBef>
              <a:spcAft>
                <a:spcPts val="600"/>
              </a:spcAft>
              <a:buClr>
                <a:srgbClr val="1B5D8F"/>
              </a:buClr>
              <a:buSzPts val="1200"/>
              <a:tabLst>
                <a:tab pos="228600" algn="l"/>
              </a:tabLst>
              <a:defRPr/>
            </a:pPr>
            <a:r>
              <a:rPr lang="en-US">
                <a:ea typeface="Times New Roman" panose="02020603050405020304" pitchFamily="18" charset="0"/>
              </a:rPr>
              <a:t>Identify the workforce and </a:t>
            </a:r>
          </a:p>
          <a:p>
            <a:pPr marL="685800" lvl="2" indent="-342900">
              <a:spcBef>
                <a:spcPts val="600"/>
              </a:spcBef>
              <a:spcAft>
                <a:spcPts val="600"/>
              </a:spcAft>
              <a:buClr>
                <a:srgbClr val="1B5D8F"/>
              </a:buClr>
              <a:buSzPts val="1200"/>
              <a:tabLst>
                <a:tab pos="228600" algn="l"/>
              </a:tabLst>
              <a:defRPr/>
            </a:pPr>
            <a:r>
              <a:rPr lang="en-US">
                <a:ea typeface="Times New Roman" panose="02020603050405020304" pitchFamily="18" charset="0"/>
              </a:rPr>
              <a:t>Develop cross-walks between MDS across professions for comparability.</a:t>
            </a:r>
          </a:p>
          <a:p>
            <a:pPr marL="0" lvl="1" indent="0">
              <a:spcBef>
                <a:spcPts val="600"/>
              </a:spcBef>
              <a:spcAft>
                <a:spcPts val="600"/>
              </a:spcAft>
              <a:buClr>
                <a:srgbClr val="1B5D8F"/>
              </a:buClr>
              <a:buSzPts val="1200"/>
              <a:buNone/>
              <a:tabLst>
                <a:tab pos="228600" algn="l"/>
              </a:tabLst>
              <a:defRPr/>
            </a:pPr>
            <a:r>
              <a:rPr kumimoji="0" lang="en-US" sz="2000" b="1" u="sng" strike="noStrike" kern="1200" cap="none" spc="0" normalizeH="0" baseline="0" noProof="0">
                <a:ln>
                  <a:noFill/>
                </a:ln>
                <a:effectLst/>
                <a:uLnTx/>
                <a:uFillTx/>
                <a:ea typeface="Times New Roman" panose="02020603050405020304" pitchFamily="18" charset="0"/>
                <a:cs typeface="+mn-cs"/>
              </a:rPr>
              <a:t>Conducting</a:t>
            </a:r>
            <a:r>
              <a:rPr kumimoji="0" lang="en-US" sz="2000" b="0" u="none" strike="noStrike" kern="1200" cap="none" spc="0" normalizeH="0" baseline="0" noProof="0">
                <a:ln>
                  <a:noFill/>
                </a:ln>
                <a:effectLst/>
                <a:uLnTx/>
                <a:uFillTx/>
                <a:ea typeface="Times New Roman" panose="02020603050405020304" pitchFamily="18" charset="0"/>
                <a:cs typeface="+mn-cs"/>
              </a:rPr>
              <a:t> analysis of the workforce data to </a:t>
            </a:r>
          </a:p>
          <a:p>
            <a:pPr marL="685800" lvl="2" indent="-342900">
              <a:spcBef>
                <a:spcPts val="600"/>
              </a:spcBef>
              <a:spcAft>
                <a:spcPts val="600"/>
              </a:spcAft>
              <a:buClr>
                <a:srgbClr val="1B5D8F"/>
              </a:buClr>
              <a:buSzPts val="1200"/>
              <a:tabLst>
                <a:tab pos="228600" algn="l"/>
              </a:tabLst>
              <a:defRPr/>
            </a:pPr>
            <a:r>
              <a:rPr lang="en-US">
                <a:ea typeface="Times New Roman" panose="02020603050405020304" pitchFamily="18" charset="0"/>
              </a:rPr>
              <a:t>Identify emerging workforce issues; </a:t>
            </a:r>
            <a:r>
              <a:rPr kumimoji="0" lang="en-US" i="0" u="none" strike="noStrike" kern="1200" cap="none" spc="0" normalizeH="0" baseline="0" noProof="0">
                <a:ln>
                  <a:noFill/>
                </a:ln>
                <a:effectLst/>
                <a:uLnTx/>
                <a:uFillTx/>
                <a:ea typeface="Times New Roman" panose="02020603050405020304" pitchFamily="18" charset="0"/>
                <a:cs typeface="+mn-cs"/>
              </a:rPr>
              <a:t>current and projected trends, </a:t>
            </a:r>
          </a:p>
          <a:p>
            <a:pPr marL="685800" lvl="2" indent="-342900">
              <a:spcBef>
                <a:spcPts val="600"/>
              </a:spcBef>
              <a:spcAft>
                <a:spcPts val="600"/>
              </a:spcAft>
              <a:buClr>
                <a:srgbClr val="1B5D8F"/>
              </a:buClr>
              <a:buSzPts val="1200"/>
              <a:tabLst>
                <a:tab pos="228600" algn="l"/>
              </a:tabLst>
              <a:defRPr/>
            </a:pPr>
            <a:r>
              <a:rPr kumimoji="0" lang="en-US" i="0" u="none" strike="noStrike" kern="1200" cap="none" spc="0" normalizeH="0" baseline="0" noProof="0">
                <a:ln>
                  <a:noFill/>
                </a:ln>
                <a:effectLst/>
                <a:uLnTx/>
                <a:uFillTx/>
                <a:ea typeface="Times New Roman" panose="02020603050405020304" pitchFamily="18" charset="0"/>
                <a:cs typeface="+mn-cs"/>
              </a:rPr>
              <a:t>Develop </a:t>
            </a:r>
            <a:r>
              <a:rPr kumimoji="0" lang="en-US" b="0" i="0" u="none" strike="noStrike" kern="1200" cap="none" spc="0" normalizeH="0" baseline="0" noProof="0">
                <a:ln>
                  <a:noFill/>
                </a:ln>
                <a:effectLst/>
                <a:uLnTx/>
                <a:uFillTx/>
                <a:ea typeface="Calibri" panose="020F0502020204030204" pitchFamily="34" charset="0"/>
                <a:cs typeface="Calibri" panose="020F0502020204030204"/>
              </a:rPr>
              <a:t>aggregate relevant research </a:t>
            </a:r>
            <a:r>
              <a:rPr kumimoji="0" lang="en-US" b="0" i="0" u="none" strike="noStrike" kern="1200" cap="none" spc="0" normalizeH="0" baseline="0" noProof="0">
                <a:ln>
                  <a:noFill/>
                </a:ln>
                <a:effectLst/>
                <a:uLnTx/>
                <a:uFillTx/>
                <a:ea typeface="Times New Roman" panose="02020603050405020304" pitchFamily="18" charset="0"/>
                <a:cs typeface="+mn-cs"/>
              </a:rPr>
              <a:t>publishing findings</a:t>
            </a:r>
            <a:r>
              <a:rPr kumimoji="0" lang="en-US" b="0" i="0" u="none" strike="noStrike" kern="1200" cap="none" spc="0" normalizeH="0" baseline="0" noProof="0">
                <a:ln>
                  <a:noFill/>
                </a:ln>
                <a:effectLst/>
                <a:uLnTx/>
                <a:uFillTx/>
                <a:ea typeface="Calibri" panose="020F0502020204030204" pitchFamily="34" charset="0"/>
                <a:cs typeface="Calibri" panose="020F0502020204030204"/>
              </a:rPr>
              <a:t>, policy analysis.</a:t>
            </a:r>
          </a:p>
          <a:p>
            <a:pPr marL="0" lvl="1" indent="0">
              <a:spcBef>
                <a:spcPts val="600"/>
              </a:spcBef>
              <a:spcAft>
                <a:spcPts val="600"/>
              </a:spcAft>
              <a:buClr>
                <a:srgbClr val="1B5D8F"/>
              </a:buClr>
              <a:buSzPts val="1200"/>
              <a:buNone/>
              <a:tabLst>
                <a:tab pos="228600" algn="l"/>
              </a:tabLst>
              <a:defRPr/>
            </a:pPr>
            <a:r>
              <a:rPr kumimoji="0" lang="en-US" sz="2000" b="1" i="0" u="sng" strike="noStrike" kern="1200" cap="none" spc="0" normalizeH="0" baseline="0" noProof="0">
                <a:ln>
                  <a:noFill/>
                </a:ln>
                <a:effectLst/>
                <a:uLnTx/>
                <a:uFillTx/>
                <a:ea typeface="Calibri" panose="020F0502020204030204" pitchFamily="34" charset="0"/>
                <a:cs typeface="Calibri" panose="020F0502020204030204"/>
              </a:rPr>
              <a:t>Informing</a:t>
            </a:r>
            <a:r>
              <a:rPr kumimoji="0" lang="en-US" sz="2000" b="0" i="0" u="none" strike="noStrike" kern="1200" cap="none" spc="0" normalizeH="0" baseline="0" noProof="0">
                <a:ln>
                  <a:noFill/>
                </a:ln>
                <a:effectLst/>
                <a:uLnTx/>
                <a:uFillTx/>
                <a:ea typeface="Calibri" panose="020F0502020204030204" pitchFamily="34" charset="0"/>
                <a:cs typeface="Calibri" panose="020F0502020204030204"/>
              </a:rPr>
              <a:t> policymakers to </a:t>
            </a:r>
          </a:p>
          <a:p>
            <a:pPr marL="685800" lvl="2" indent="-342900">
              <a:spcBef>
                <a:spcPts val="600"/>
              </a:spcBef>
              <a:spcAft>
                <a:spcPts val="600"/>
              </a:spcAft>
              <a:buClr>
                <a:srgbClr val="1B5D8F"/>
              </a:buClr>
              <a:buSzPts val="1200"/>
              <a:tabLst>
                <a:tab pos="228600" algn="l"/>
              </a:tabLst>
              <a:defRPr/>
            </a:pPr>
            <a:r>
              <a:rPr lang="en-US" b="1" i="1">
                <a:ea typeface="Calibri" panose="020F0502020204030204" pitchFamily="34" charset="0"/>
                <a:cs typeface="Calibri" panose="020F0502020204030204"/>
              </a:rPr>
              <a:t>Answer </a:t>
            </a:r>
            <a:r>
              <a:rPr kumimoji="0" lang="en-US" b="0" i="0" u="none" strike="noStrike" kern="1200" cap="none" spc="0" normalizeH="0" baseline="0" noProof="0">
                <a:ln>
                  <a:noFill/>
                </a:ln>
                <a:effectLst/>
                <a:uLnTx/>
                <a:uFillTx/>
                <a:ea typeface="Calibri" panose="020F0502020204030204" pitchFamily="34" charset="0"/>
                <a:cs typeface="Calibri" panose="020F0502020204030204"/>
              </a:rPr>
              <a:t>policy and research questions</a:t>
            </a:r>
            <a:r>
              <a:rPr lang="en-US">
                <a:ea typeface="Calibri" panose="020F0502020204030204" pitchFamily="34" charset="0"/>
                <a:cs typeface="Calibri" panose="020F0502020204030204"/>
              </a:rPr>
              <a:t> </a:t>
            </a:r>
            <a:r>
              <a:rPr kumimoji="0" lang="en-US" b="0" i="0" u="none" strike="noStrike" kern="1200" cap="none" spc="0" normalizeH="0" baseline="0" noProof="0">
                <a:ln>
                  <a:noFill/>
                </a:ln>
                <a:effectLst/>
                <a:uLnTx/>
                <a:uFillTx/>
                <a:ea typeface="Calibri" panose="020F0502020204030204" pitchFamily="34" charset="0"/>
                <a:cs typeface="Calibri" panose="020F0502020204030204"/>
              </a:rPr>
              <a:t>for policy/program planning. </a:t>
            </a:r>
          </a:p>
          <a:p>
            <a:pPr marR="0" lvl="0">
              <a:spcBef>
                <a:spcPts val="0"/>
              </a:spcBef>
              <a:spcAft>
                <a:spcPts val="0"/>
              </a:spcAft>
              <a:buClr>
                <a:srgbClr val="1B5D8F"/>
              </a:buClr>
              <a:buSzPts val="1200"/>
              <a:tabLst>
                <a:tab pos="228600" algn="l"/>
              </a:tabLst>
            </a:pPr>
            <a:endParaRPr lang="en-US" sz="1600">
              <a:effectLst/>
              <a:ea typeface="Calibri" panose="020F0502020204030204" pitchFamily="34" charset="0"/>
              <a:cs typeface="Calibri"/>
            </a:endParaRPr>
          </a:p>
          <a:p>
            <a:pPr marR="0" lvl="0">
              <a:spcBef>
                <a:spcPts val="0"/>
              </a:spcBef>
              <a:spcAft>
                <a:spcPts val="0"/>
              </a:spcAft>
              <a:buClr>
                <a:srgbClr val="1B5D8F"/>
              </a:buClr>
              <a:buSzPts val="1200"/>
              <a:tabLst>
                <a:tab pos="228600" algn="l"/>
              </a:tabLst>
            </a:pPr>
            <a:endParaRPr lang="en-US" sz="1400">
              <a:effectLst/>
              <a:ea typeface="Times New Roman" panose="02020603050405020304" pitchFamily="18" charset="0"/>
            </a:endParaRPr>
          </a:p>
          <a:p>
            <a:pPr marR="0" lvl="0">
              <a:spcBef>
                <a:spcPts val="0"/>
              </a:spcBef>
              <a:spcAft>
                <a:spcPts val="0"/>
              </a:spcAft>
              <a:buClr>
                <a:srgbClr val="1B5D8F"/>
              </a:buClr>
              <a:buSzPts val="1200"/>
              <a:tabLst>
                <a:tab pos="228600" algn="l"/>
              </a:tabLst>
            </a:pPr>
            <a:endParaRPr lang="en-US" sz="1700">
              <a:effectLst/>
              <a:ea typeface="Calibri" panose="020F0502020204030204" pitchFamily="34" charset="0"/>
              <a:cs typeface="Calibri" panose="020F0502020204030204"/>
            </a:endParaRPr>
          </a:p>
          <a:p>
            <a:pPr marL="342900" marR="0" lvl="0" indent="-342900">
              <a:spcBef>
                <a:spcPts val="0"/>
              </a:spcBef>
              <a:spcAft>
                <a:spcPts val="0"/>
              </a:spcAft>
              <a:buClr>
                <a:srgbClr val="1B5D8F"/>
              </a:buClr>
              <a:buSzPts val="1200"/>
              <a:buChar char="•"/>
              <a:tabLst>
                <a:tab pos="228600" algn="l"/>
              </a:tabLst>
            </a:pPr>
            <a:endParaRPr lang="en-US" sz="1700">
              <a:effectLst/>
              <a:ea typeface="Calibri" panose="020F0502020204030204" pitchFamily="34" charset="0"/>
              <a:cs typeface="Calibri" panose="020F0502020204030204"/>
            </a:endParaRPr>
          </a:p>
          <a:p>
            <a:endParaRPr lang="en-US"/>
          </a:p>
        </p:txBody>
      </p:sp>
      <p:sp>
        <p:nvSpPr>
          <p:cNvPr id="3" name="Text Placeholder 2">
            <a:extLst>
              <a:ext uri="{FF2B5EF4-FFF2-40B4-BE49-F238E27FC236}">
                <a16:creationId xmlns:a16="http://schemas.microsoft.com/office/drawing/2014/main" id="{98AC15F2-3238-372C-E84F-AA62B5D3CC5D}"/>
              </a:ext>
            </a:extLst>
          </p:cNvPr>
          <p:cNvSpPr>
            <a:spLocks noGrp="1"/>
          </p:cNvSpPr>
          <p:nvPr>
            <p:ph type="body" sz="quarter" idx="13"/>
          </p:nvPr>
        </p:nvSpPr>
        <p:spPr>
          <a:xfrm>
            <a:off x="0" y="493064"/>
            <a:ext cx="7064188" cy="480131"/>
          </a:xfrm>
        </p:spPr>
        <p:txBody>
          <a:bodyPr wrap="square" lIns="91440" tIns="45720" rIns="91440" bIns="45720" anchor="t">
            <a:spAutoFit/>
          </a:bodyPr>
          <a:lstStyle/>
          <a:p>
            <a:pPr lvl="1" algn="ctr">
              <a:spcBef>
                <a:spcPts val="0"/>
              </a:spcBef>
            </a:pPr>
            <a:r>
              <a:rPr lang="en-US" sz="2800" b="1">
                <a:solidFill>
                  <a:schemeClr val="bg1"/>
                </a:solidFill>
              </a:rPr>
              <a:t>Use-Inspired Workforce Policy Questions</a:t>
            </a:r>
          </a:p>
        </p:txBody>
      </p:sp>
      <p:sp>
        <p:nvSpPr>
          <p:cNvPr id="4" name="TextBox 3">
            <a:extLst>
              <a:ext uri="{FF2B5EF4-FFF2-40B4-BE49-F238E27FC236}">
                <a16:creationId xmlns:a16="http://schemas.microsoft.com/office/drawing/2014/main" id="{AE8500F8-5A78-9610-E36B-91DB9720B7B2}"/>
              </a:ext>
            </a:extLst>
          </p:cNvPr>
          <p:cNvSpPr txBox="1"/>
          <p:nvPr/>
        </p:nvSpPr>
        <p:spPr>
          <a:xfrm>
            <a:off x="7257139" y="405935"/>
            <a:ext cx="1969963" cy="707886"/>
          </a:xfrm>
          <a:prstGeom prst="rect">
            <a:avLst/>
          </a:prstGeom>
          <a:noFill/>
        </p:spPr>
        <p:txBody>
          <a:bodyPr wrap="none" rtlCol="0">
            <a:spAutoFit/>
          </a:bodyPr>
          <a:lstStyle/>
          <a:p>
            <a:r>
              <a:rPr lang="en-US" sz="2000" b="1">
                <a:solidFill>
                  <a:schemeClr val="bg1"/>
                </a:solidFill>
              </a:rPr>
              <a:t>Listen - Develop </a:t>
            </a:r>
          </a:p>
          <a:p>
            <a:r>
              <a:rPr lang="en-US" sz="2000" b="1">
                <a:solidFill>
                  <a:schemeClr val="bg1"/>
                </a:solidFill>
              </a:rPr>
              <a:t>Analysis - Inform</a:t>
            </a:r>
          </a:p>
        </p:txBody>
      </p:sp>
    </p:spTree>
    <p:custDataLst>
      <p:tags r:id="rId1"/>
    </p:custDataLst>
    <p:extLst>
      <p:ext uri="{BB962C8B-B14F-4D97-AF65-F5344CB8AC3E}">
        <p14:creationId xmlns:p14="http://schemas.microsoft.com/office/powerpoint/2010/main" val="1878179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753EAF78-63A1-0C9E-75EF-48DA554BD729}"/>
              </a:ext>
            </a:extLst>
          </p:cNvPr>
          <p:cNvSpPr txBox="1">
            <a:spLocks/>
          </p:cNvSpPr>
          <p:nvPr/>
        </p:nvSpPr>
        <p:spPr>
          <a:xfrm>
            <a:off x="376519" y="2133599"/>
            <a:ext cx="4150658" cy="21515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000">
                <a:latin typeface="+mn-lt"/>
              </a:rPr>
              <a:t>The goal is to develop interdisciplinary projects also involving faculty and students to address the challenges Missourians face in economic development, education, and health. </a:t>
            </a:r>
          </a:p>
        </p:txBody>
      </p:sp>
      <p:pic>
        <p:nvPicPr>
          <p:cNvPr id="9" name="Picture 8">
            <a:extLst>
              <a:ext uri="{FF2B5EF4-FFF2-40B4-BE49-F238E27FC236}">
                <a16:creationId xmlns:a16="http://schemas.microsoft.com/office/drawing/2014/main" id="{AEBA6F4B-200E-EFF6-EA21-37DCB8DC7C8C}"/>
              </a:ext>
            </a:extLst>
          </p:cNvPr>
          <p:cNvPicPr>
            <a:picLocks noChangeAspect="1"/>
          </p:cNvPicPr>
          <p:nvPr/>
        </p:nvPicPr>
        <p:blipFill>
          <a:blip r:embed="rId3"/>
          <a:stretch>
            <a:fillRect/>
          </a:stretch>
        </p:blipFill>
        <p:spPr>
          <a:xfrm>
            <a:off x="4949665" y="2101672"/>
            <a:ext cx="3892462" cy="2401731"/>
          </a:xfrm>
          <a:prstGeom prst="rect">
            <a:avLst/>
          </a:prstGeom>
        </p:spPr>
      </p:pic>
      <p:sp>
        <p:nvSpPr>
          <p:cNvPr id="3" name="Text Placeholder 2">
            <a:extLst>
              <a:ext uri="{FF2B5EF4-FFF2-40B4-BE49-F238E27FC236}">
                <a16:creationId xmlns:a16="http://schemas.microsoft.com/office/drawing/2014/main" id="{8B83DD4D-C5B2-D870-862C-5777F96AA225}"/>
              </a:ext>
            </a:extLst>
          </p:cNvPr>
          <p:cNvSpPr>
            <a:spLocks noGrp="1"/>
          </p:cNvSpPr>
          <p:nvPr>
            <p:ph type="body" sz="quarter" idx="13"/>
          </p:nvPr>
        </p:nvSpPr>
        <p:spPr>
          <a:xfrm>
            <a:off x="0" y="548640"/>
            <a:ext cx="7003473" cy="996170"/>
          </a:xfrm>
        </p:spPr>
        <p:txBody>
          <a:bodyPr/>
          <a:lstStyle/>
          <a:p>
            <a:r>
              <a:rPr lang="en-US" b="1">
                <a:cs typeface="Calibri" panose="020F0502020204030204" pitchFamily="34" charset="0"/>
              </a:rPr>
              <a:t>Partnering to find solutions that improve lives</a:t>
            </a:r>
          </a:p>
          <a:p>
            <a:endParaRPr lang="en-US"/>
          </a:p>
        </p:txBody>
      </p:sp>
    </p:spTree>
    <p:extLst>
      <p:ext uri="{BB962C8B-B14F-4D97-AF65-F5344CB8AC3E}">
        <p14:creationId xmlns:p14="http://schemas.microsoft.com/office/powerpoint/2010/main" val="815335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90436F-11DF-4389-972D-00E74DD69B83}"/>
              </a:ext>
            </a:extLst>
          </p:cNvPr>
          <p:cNvSpPr>
            <a:spLocks noGrp="1"/>
          </p:cNvSpPr>
          <p:nvPr>
            <p:ph idx="1"/>
          </p:nvPr>
        </p:nvSpPr>
        <p:spPr>
          <a:xfrm>
            <a:off x="416298" y="1093694"/>
            <a:ext cx="8655986" cy="5764306"/>
          </a:xfrm>
        </p:spPr>
        <p:txBody>
          <a:bodyPr numCol="2" spcCol="365760"/>
          <a:lstStyle/>
          <a:p>
            <a:pPr marL="0" marR="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MO Area Health Education Centers</a:t>
            </a:r>
          </a:p>
          <a:p>
            <a:pPr marL="0" marR="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MO Hospital Association</a:t>
            </a:r>
          </a:p>
          <a:p>
            <a:pPr marL="0" marR="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MO Academy of Family Physicians</a:t>
            </a:r>
          </a:p>
          <a:p>
            <a:pPr marL="0" marR="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MO Primary Care Association</a:t>
            </a:r>
          </a:p>
          <a:p>
            <a:pPr marL="0" marR="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MO Nurses Association</a:t>
            </a:r>
          </a:p>
          <a:p>
            <a:pPr marL="0" marR="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MO Optometric Association</a:t>
            </a:r>
          </a:p>
          <a:p>
            <a:pPr marL="0" marR="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MO Rural Health Association</a:t>
            </a:r>
          </a:p>
          <a:p>
            <a:pPr marL="0" marR="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MO Credentialing Board</a:t>
            </a:r>
          </a:p>
          <a:p>
            <a:pPr marL="0" marR="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MO</a:t>
            </a:r>
            <a:r>
              <a:rPr lang="en-US" sz="1700">
                <a:ea typeface="Calibri" panose="020F0502020204030204" pitchFamily="34" charset="0"/>
                <a:cs typeface="Times New Roman" panose="02020603050405020304" pitchFamily="18" charset="0"/>
              </a:rPr>
              <a:t> Dental Association</a:t>
            </a:r>
            <a:r>
              <a:rPr lang="en-US" sz="1700">
                <a:effectLs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St. Louis University</a:t>
            </a:r>
          </a:p>
          <a:p>
            <a:pPr marL="0" marR="0">
              <a:lnSpc>
                <a:spcPct val="107000"/>
              </a:lnSpc>
              <a:spcBef>
                <a:spcPts val="0"/>
              </a:spcBef>
              <a:spcAft>
                <a:spcPts val="0"/>
              </a:spcAft>
            </a:pPr>
            <a:r>
              <a:rPr lang="en-US" sz="1700" kern="0">
                <a:ea typeface="Times New Roman" panose="02020603050405020304" pitchFamily="18" charset="0"/>
                <a:cs typeface="Times New Roman" panose="02020603050405020304" pitchFamily="18" charset="0"/>
              </a:rPr>
              <a:t>Health Forward Foundation</a:t>
            </a:r>
          </a:p>
          <a:p>
            <a:pPr marL="0" marR="0" lvl="0" indent="0" algn="l" defTabSz="4572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Federation Physical Therapy State Boards</a:t>
            </a:r>
          </a:p>
          <a:p>
            <a:pPr marL="0" marR="0" lvl="0" indent="0" algn="l" defTabSz="4572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700">
                <a:solidFill>
                  <a:prstClr val="black"/>
                </a:solidFill>
                <a:latin typeface="Calibri" panose="020F0502020204030204"/>
                <a:ea typeface="Calibri" panose="020F0502020204030204" pitchFamily="34" charset="0"/>
                <a:cs typeface="Times New Roman" panose="02020603050405020304" pitchFamily="18" charset="0"/>
              </a:rPr>
              <a:t>MO Public Health Association </a:t>
            </a:r>
          </a:p>
          <a:p>
            <a:pPr marL="0" marR="0" lvl="0" indent="0" algn="l" defTabSz="4572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700">
                <a:solidFill>
                  <a:prstClr val="black"/>
                </a:solidFill>
                <a:latin typeface="Calibri" panose="020F0502020204030204"/>
                <a:ea typeface="Calibri" panose="020F0502020204030204" pitchFamily="34" charset="0"/>
                <a:cs typeface="Times New Roman" panose="02020603050405020304" pitchFamily="18" charset="0"/>
              </a:rPr>
              <a:t>MO Dental Association </a:t>
            </a:r>
          </a:p>
          <a:p>
            <a:pPr marL="0" marR="0" lvl="0" indent="0" algn="l" defTabSz="4572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MO Dental Hygienist Association</a:t>
            </a:r>
          </a:p>
          <a:p>
            <a:pPr marL="0" marR="0" lvl="0" indent="0" algn="l" defTabSz="4572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700">
                <a:solidFill>
                  <a:prstClr val="black"/>
                </a:solidFill>
                <a:latin typeface="Calibri" panose="020F0502020204030204"/>
                <a:ea typeface="Calibri" panose="020F0502020204030204" pitchFamily="34" charset="0"/>
                <a:cs typeface="Times New Roman" panose="02020603050405020304" pitchFamily="18" charset="0"/>
              </a:rPr>
              <a:t>American Dental Association </a:t>
            </a:r>
          </a:p>
          <a:p>
            <a:pPr marL="0" marR="0" lvl="0" indent="0" algn="l" defTabSz="4572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American Medical Association</a:t>
            </a:r>
          </a:p>
          <a:p>
            <a:pPr marL="0" marR="0" lvl="0" indent="0" algn="l" defTabSz="4572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700">
                <a:solidFill>
                  <a:prstClr val="black"/>
                </a:solidFill>
                <a:latin typeface="Calibri" panose="020F0502020204030204"/>
                <a:ea typeface="Calibri" panose="020F0502020204030204" pitchFamily="34" charset="0"/>
                <a:cs typeface="Times New Roman" panose="02020603050405020304" pitchFamily="18" charset="0"/>
              </a:rPr>
              <a:t>Health Resources Admin Services Association</a:t>
            </a:r>
          </a:p>
          <a:p>
            <a:pPr marL="0" marR="0" lvl="0" indent="0" algn="l" defTabSz="4572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700">
                <a:solidFill>
                  <a:prstClr val="black"/>
                </a:solidFill>
                <a:latin typeface="Calibri" panose="020F0502020204030204"/>
                <a:ea typeface="Calibri" panose="020F0502020204030204" pitchFamily="34" charset="0"/>
                <a:cs typeface="Times New Roman" panose="02020603050405020304" pitchFamily="18" charset="0"/>
              </a:rPr>
              <a:t>Cecil G. Scheps Center for Health Services Research </a:t>
            </a:r>
            <a:endParaRPr kumimoji="0" lang="en-US" sz="17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MO Office of the Governor</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National Governor’s Association </a:t>
            </a:r>
          </a:p>
          <a:p>
            <a:pPr marL="0" marR="0" lvl="0" indent="0" algn="l" defTabSz="4572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MO Department of Social Services</a:t>
            </a:r>
            <a:endParaRPr lang="en-US" sz="1700">
              <a:solidFill>
                <a:prstClr val="black"/>
              </a:solidFill>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MO HealthNet Division</a:t>
            </a:r>
          </a:p>
          <a:p>
            <a:pPr marL="0" marR="0" defTabSz="45720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MO Department of Health/Senior Services</a:t>
            </a:r>
          </a:p>
          <a:p>
            <a:pPr marL="0" marR="0" lvl="0" indent="0" algn="l" defTabSz="4572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M</a:t>
            </a:r>
            <a:r>
              <a:rPr lang="en-US" sz="1700">
                <a:solidFill>
                  <a:prstClr val="black"/>
                </a:solidFill>
                <a:latin typeface="Calibri" panose="020F0502020204030204"/>
                <a:ea typeface="Calibri" panose="020F0502020204030204" pitchFamily="34" charset="0"/>
                <a:cs typeface="Times New Roman" panose="02020603050405020304" pitchFamily="18" charset="0"/>
              </a:rPr>
              <a:t>O</a:t>
            </a:r>
            <a:r>
              <a:rPr kumimoji="0" lang="en-US" sz="17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Division of Professional Registration</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 Board of Nursing</a:t>
            </a:r>
          </a:p>
          <a:p>
            <a:pPr marL="0" marR="0" defTabSz="45720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MO Dept Higher Ed/Workforce Development</a:t>
            </a:r>
          </a:p>
          <a:p>
            <a:pPr marL="0" marR="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MO Department of Mental Health</a:t>
            </a:r>
          </a:p>
          <a:p>
            <a:pPr marL="0" marR="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University of Missouri-Columbia</a:t>
            </a:r>
          </a:p>
          <a:p>
            <a:pPr marL="0" marR="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University of Missouri-Kansas City</a:t>
            </a:r>
          </a:p>
          <a:p>
            <a:pPr marL="0" marR="0">
              <a:lnSpc>
                <a:spcPct val="107000"/>
              </a:lnSpc>
              <a:spcBef>
                <a:spcPts val="0"/>
              </a:spcBef>
              <a:spcAft>
                <a:spcPts val="0"/>
              </a:spcAft>
            </a:pPr>
            <a:r>
              <a:rPr lang="en-US" sz="1700">
                <a:ea typeface="Calibri" panose="020F0502020204030204" pitchFamily="34" charset="0"/>
                <a:cs typeface="Times New Roman" panose="02020603050405020304" pitchFamily="18" charset="0"/>
              </a:rPr>
              <a:t>National Rural Health Association </a:t>
            </a:r>
          </a:p>
          <a:p>
            <a:pPr marL="0" marR="0">
              <a:lnSpc>
                <a:spcPct val="107000"/>
              </a:lnSpc>
              <a:spcBef>
                <a:spcPts val="0"/>
              </a:spcBef>
              <a:spcAft>
                <a:spcPts val="0"/>
              </a:spcAft>
            </a:pPr>
            <a:r>
              <a:rPr lang="en-US" sz="1700">
                <a:effectLst/>
                <a:ea typeface="Calibri" panose="020F0502020204030204" pitchFamily="34" charset="0"/>
                <a:cs typeface="Times New Roman" panose="02020603050405020304" pitchFamily="18" charset="0"/>
              </a:rPr>
              <a:t>Missouri League of Nursing </a:t>
            </a:r>
          </a:p>
          <a:p>
            <a:pPr marL="0" marR="0">
              <a:lnSpc>
                <a:spcPct val="107000"/>
              </a:lnSpc>
              <a:spcBef>
                <a:spcPts val="0"/>
              </a:spcBef>
              <a:spcAft>
                <a:spcPts val="0"/>
              </a:spcAft>
            </a:pPr>
            <a:r>
              <a:rPr lang="en-US" sz="1700">
                <a:ea typeface="Calibri" panose="020F0502020204030204" pitchFamily="34" charset="0"/>
                <a:cs typeface="Times New Roman" panose="02020603050405020304" pitchFamily="18" charset="0"/>
              </a:rPr>
              <a:t>National State Forum Nursing Workforce Centers</a:t>
            </a:r>
          </a:p>
          <a:p>
            <a:pPr marL="0" marR="0">
              <a:lnSpc>
                <a:spcPct val="107000"/>
              </a:lnSpc>
              <a:spcBef>
                <a:spcPts val="0"/>
              </a:spcBef>
              <a:spcAft>
                <a:spcPts val="0"/>
              </a:spcAft>
            </a:pPr>
            <a:r>
              <a:rPr lang="en-US" sz="1700">
                <a:ea typeface="Calibri" panose="020F0502020204030204" pitchFamily="34" charset="0"/>
                <a:cs typeface="Times New Roman" panose="02020603050405020304" pitchFamily="18" charset="0"/>
              </a:rPr>
              <a:t>American Public Health Association  </a:t>
            </a:r>
            <a:endParaRPr lang="en-US" sz="170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700">
              <a:effectLst/>
              <a:ea typeface="Calibri" panose="020F0502020204030204" pitchFamily="34" charset="0"/>
              <a:cs typeface="Times New Roman" panose="02020603050405020304" pitchFamily="18" charset="0"/>
            </a:endParaRPr>
          </a:p>
          <a:p>
            <a:endParaRPr lang="en-US"/>
          </a:p>
        </p:txBody>
      </p:sp>
      <p:sp>
        <p:nvSpPr>
          <p:cNvPr id="3" name="Text Placeholder 2">
            <a:extLst>
              <a:ext uri="{FF2B5EF4-FFF2-40B4-BE49-F238E27FC236}">
                <a16:creationId xmlns:a16="http://schemas.microsoft.com/office/drawing/2014/main" id="{75F5E367-1ACB-42AC-9EA4-AE684FC9B707}"/>
              </a:ext>
            </a:extLst>
          </p:cNvPr>
          <p:cNvSpPr>
            <a:spLocks noGrp="1"/>
          </p:cNvSpPr>
          <p:nvPr>
            <p:ph type="body" sz="quarter" idx="13"/>
          </p:nvPr>
        </p:nvSpPr>
        <p:spPr>
          <a:xfrm>
            <a:off x="0" y="548640"/>
            <a:ext cx="7003473" cy="480131"/>
          </a:xfrm>
        </p:spPr>
        <p:txBody>
          <a:bodyPr/>
          <a:lstStyle/>
          <a:p>
            <a:r>
              <a:rPr lang="en-US" b="1"/>
              <a:t>Partnership Participation</a:t>
            </a:r>
          </a:p>
        </p:txBody>
      </p:sp>
    </p:spTree>
    <p:custDataLst>
      <p:tags r:id="rId1"/>
    </p:custDataLst>
    <p:extLst>
      <p:ext uri="{BB962C8B-B14F-4D97-AF65-F5344CB8AC3E}">
        <p14:creationId xmlns:p14="http://schemas.microsoft.com/office/powerpoint/2010/main" val="2276198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5CB0-61A6-17EF-B220-A01461DCDB9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F60E99-33F9-4C39-7CF1-ADFA64E00446}"/>
              </a:ext>
            </a:extLst>
          </p:cNvPr>
          <p:cNvSpPr>
            <a:spLocks noGrp="1"/>
          </p:cNvSpPr>
          <p:nvPr>
            <p:ph idx="1"/>
          </p:nvPr>
        </p:nvSpPr>
        <p:spPr>
          <a:xfrm>
            <a:off x="0" y="1110537"/>
            <a:ext cx="8861846" cy="5623638"/>
          </a:xfrm>
        </p:spPr>
        <p:txBody>
          <a:bodyPr lIns="91440" tIns="45720" rIns="91440" bIns="45720" anchor="t"/>
          <a:lstStyle/>
          <a:p>
            <a:pPr marR="0" lvl="0">
              <a:spcBef>
                <a:spcPts val="0"/>
              </a:spcBef>
              <a:spcAft>
                <a:spcPts val="0"/>
              </a:spcAft>
              <a:buClr>
                <a:srgbClr val="1B5D8F"/>
              </a:buClr>
              <a:buSzPts val="1200"/>
              <a:tabLst>
                <a:tab pos="228600" algn="l"/>
              </a:tabLst>
            </a:pPr>
            <a:endParaRPr lang="en-US" sz="1600">
              <a:effectLst/>
              <a:ea typeface="Calibri" panose="020F0502020204030204" pitchFamily="34" charset="0"/>
              <a:cs typeface="Calibri"/>
            </a:endParaRPr>
          </a:p>
          <a:p>
            <a:pPr marR="0" lvl="0">
              <a:spcBef>
                <a:spcPts val="0"/>
              </a:spcBef>
              <a:spcAft>
                <a:spcPts val="0"/>
              </a:spcAft>
              <a:buClr>
                <a:srgbClr val="1B5D8F"/>
              </a:buClr>
              <a:buSzPts val="1200"/>
              <a:tabLst>
                <a:tab pos="228600" algn="l"/>
              </a:tabLst>
            </a:pPr>
            <a:endParaRPr lang="en-US" sz="1400">
              <a:effectLst/>
              <a:ea typeface="Times New Roman" panose="02020603050405020304" pitchFamily="18" charset="0"/>
            </a:endParaRPr>
          </a:p>
          <a:p>
            <a:pPr marR="0" lvl="0">
              <a:spcBef>
                <a:spcPts val="0"/>
              </a:spcBef>
              <a:spcAft>
                <a:spcPts val="0"/>
              </a:spcAft>
              <a:buClr>
                <a:srgbClr val="1B5D8F"/>
              </a:buClr>
              <a:buSzPts val="1200"/>
              <a:tabLst>
                <a:tab pos="228600" algn="l"/>
              </a:tabLst>
            </a:pPr>
            <a:endParaRPr lang="en-US" sz="1700">
              <a:effectLst/>
              <a:ea typeface="Calibri" panose="020F0502020204030204" pitchFamily="34" charset="0"/>
              <a:cs typeface="Calibri" panose="020F0502020204030204"/>
            </a:endParaRPr>
          </a:p>
          <a:p>
            <a:pPr marL="342900" marR="0" lvl="0" indent="-342900">
              <a:spcBef>
                <a:spcPts val="0"/>
              </a:spcBef>
              <a:spcAft>
                <a:spcPts val="0"/>
              </a:spcAft>
              <a:buClr>
                <a:srgbClr val="1B5D8F"/>
              </a:buClr>
              <a:buSzPts val="1200"/>
              <a:buChar char="•"/>
              <a:tabLst>
                <a:tab pos="228600" algn="l"/>
              </a:tabLst>
            </a:pPr>
            <a:endParaRPr lang="en-US" sz="1700">
              <a:effectLst/>
              <a:ea typeface="Calibri" panose="020F0502020204030204" pitchFamily="34" charset="0"/>
              <a:cs typeface="Calibri" panose="020F0502020204030204"/>
            </a:endParaRPr>
          </a:p>
          <a:p>
            <a:endParaRPr lang="en-US"/>
          </a:p>
        </p:txBody>
      </p:sp>
      <p:sp>
        <p:nvSpPr>
          <p:cNvPr id="3" name="Text Placeholder 2">
            <a:extLst>
              <a:ext uri="{FF2B5EF4-FFF2-40B4-BE49-F238E27FC236}">
                <a16:creationId xmlns:a16="http://schemas.microsoft.com/office/drawing/2014/main" id="{E85E4BA5-00A3-70C6-F5F0-1DA793737A84}"/>
              </a:ext>
            </a:extLst>
          </p:cNvPr>
          <p:cNvSpPr>
            <a:spLocks noGrp="1"/>
          </p:cNvSpPr>
          <p:nvPr>
            <p:ph type="body" sz="quarter" idx="13"/>
          </p:nvPr>
        </p:nvSpPr>
        <p:spPr>
          <a:xfrm>
            <a:off x="0" y="387168"/>
            <a:ext cx="7067550" cy="867930"/>
          </a:xfrm>
        </p:spPr>
        <p:txBody>
          <a:bodyPr/>
          <a:lstStyle/>
          <a:p>
            <a:pPr>
              <a:spcBef>
                <a:spcPts val="0"/>
              </a:spcBef>
            </a:pPr>
            <a:r>
              <a:rPr lang="en-US" b="1"/>
              <a:t>Missouri Workforce Analysis Framework</a:t>
            </a:r>
          </a:p>
          <a:p>
            <a:pPr>
              <a:spcBef>
                <a:spcPts val="0"/>
              </a:spcBef>
            </a:pPr>
            <a:r>
              <a:rPr lang="en-US" b="1"/>
              <a:t>What About the Workforce?</a:t>
            </a:r>
          </a:p>
        </p:txBody>
      </p:sp>
      <p:sp>
        <p:nvSpPr>
          <p:cNvPr id="4" name="TextBox 3">
            <a:extLst>
              <a:ext uri="{FF2B5EF4-FFF2-40B4-BE49-F238E27FC236}">
                <a16:creationId xmlns:a16="http://schemas.microsoft.com/office/drawing/2014/main" id="{A15A04A7-A280-8891-3105-0F63AE959686}"/>
              </a:ext>
            </a:extLst>
          </p:cNvPr>
          <p:cNvSpPr txBox="1"/>
          <p:nvPr/>
        </p:nvSpPr>
        <p:spPr>
          <a:xfrm>
            <a:off x="7262261" y="467305"/>
            <a:ext cx="1747268" cy="682238"/>
          </a:xfrm>
          <a:prstGeom prst="rect">
            <a:avLst/>
          </a:prstGeom>
          <a:noFill/>
        </p:spPr>
        <p:txBody>
          <a:bodyPr wrap="square" rtlCol="0">
            <a:spAutoFit/>
          </a:bodyPr>
          <a:lstStyle/>
          <a:p>
            <a:pPr algn="ctr">
              <a:lnSpc>
                <a:spcPts val="1500"/>
              </a:lnSpc>
            </a:pPr>
            <a:r>
              <a:rPr lang="en-US" b="1">
                <a:solidFill>
                  <a:schemeClr val="bg1"/>
                </a:solidFill>
              </a:rPr>
              <a:t>Who? </a:t>
            </a:r>
          </a:p>
          <a:p>
            <a:pPr algn="ctr">
              <a:lnSpc>
                <a:spcPts val="1500"/>
              </a:lnSpc>
            </a:pPr>
            <a:r>
              <a:rPr lang="en-US" b="1">
                <a:solidFill>
                  <a:schemeClr val="bg1"/>
                </a:solidFill>
              </a:rPr>
              <a:t>Where? </a:t>
            </a:r>
          </a:p>
          <a:p>
            <a:pPr algn="ctr">
              <a:lnSpc>
                <a:spcPts val="1500"/>
              </a:lnSpc>
            </a:pPr>
            <a:r>
              <a:rPr lang="en-US" b="1">
                <a:solidFill>
                  <a:schemeClr val="bg1"/>
                </a:solidFill>
              </a:rPr>
              <a:t>What?</a:t>
            </a:r>
          </a:p>
        </p:txBody>
      </p:sp>
      <p:graphicFrame>
        <p:nvGraphicFramePr>
          <p:cNvPr id="11" name="Table 5">
            <a:extLst>
              <a:ext uri="{FF2B5EF4-FFF2-40B4-BE49-F238E27FC236}">
                <a16:creationId xmlns:a16="http://schemas.microsoft.com/office/drawing/2014/main" id="{DDF73007-BC45-041B-96F9-0D93B0308367}"/>
              </a:ext>
            </a:extLst>
          </p:cNvPr>
          <p:cNvGraphicFramePr>
            <a:graphicFrameLocks noGrp="1"/>
          </p:cNvGraphicFramePr>
          <p:nvPr>
            <p:extLst>
              <p:ext uri="{D42A27DB-BD31-4B8C-83A1-F6EECF244321}">
                <p14:modId xmlns:p14="http://schemas.microsoft.com/office/powerpoint/2010/main" val="1605369866"/>
              </p:ext>
            </p:extLst>
          </p:nvPr>
        </p:nvGraphicFramePr>
        <p:xfrm>
          <a:off x="313765" y="1177632"/>
          <a:ext cx="8767482" cy="5575930"/>
        </p:xfrm>
        <a:graphic>
          <a:graphicData uri="http://schemas.openxmlformats.org/drawingml/2006/table">
            <a:tbl>
              <a:tblPr firstRow="1" bandRow="1"/>
              <a:tblGrid>
                <a:gridCol w="4258494">
                  <a:extLst>
                    <a:ext uri="{9D8B030D-6E8A-4147-A177-3AD203B41FA5}">
                      <a16:colId xmlns:a16="http://schemas.microsoft.com/office/drawing/2014/main" val="1679111074"/>
                    </a:ext>
                  </a:extLst>
                </a:gridCol>
                <a:gridCol w="4508988">
                  <a:extLst>
                    <a:ext uri="{9D8B030D-6E8A-4147-A177-3AD203B41FA5}">
                      <a16:colId xmlns:a16="http://schemas.microsoft.com/office/drawing/2014/main" val="1792085197"/>
                    </a:ext>
                  </a:extLst>
                </a:gridCol>
              </a:tblGrid>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a:spcBef>
                          <a:spcPts val="0"/>
                        </a:spcBef>
                        <a:spcAft>
                          <a:spcPts val="0"/>
                        </a:spcAft>
                      </a:pPr>
                      <a:r>
                        <a:rPr lang="en-US" sz="2000" b="1">
                          <a:solidFill>
                            <a:schemeClr val="tx1"/>
                          </a:solidFill>
                          <a:effectLst/>
                          <a:latin typeface="+mn-lt"/>
                          <a:ea typeface="MS Mincho" panose="02020609040205080304" pitchFamily="49" charset="-128"/>
                          <a:cs typeface="Times New Roman" panose="02020603050405020304" pitchFamily="18" charset="0"/>
                        </a:rPr>
                        <a:t>Workforce Composition/</a:t>
                      </a:r>
                      <a:r>
                        <a:rPr lang="en-US" sz="1800" b="1">
                          <a:solidFill>
                            <a:schemeClr val="tx1"/>
                          </a:solidFill>
                          <a:effectLst/>
                          <a:latin typeface="+mn-lt"/>
                          <a:ea typeface="MS Mincho" panose="02020609040205080304" pitchFamily="49" charset="-128"/>
                          <a:cs typeface="Times New Roman" panose="02020603050405020304" pitchFamily="18" charset="0"/>
                        </a:rPr>
                        <a:t>Characteristics</a:t>
                      </a:r>
                      <a:r>
                        <a:rPr lang="en-US" sz="2000" b="1">
                          <a:solidFill>
                            <a:schemeClr val="tx1"/>
                          </a:solidFill>
                          <a:effectLst/>
                          <a:latin typeface="+mn-lt"/>
                          <a:ea typeface="MS Mincho" panose="02020609040205080304" pitchFamily="49" charset="-128"/>
                          <a:cs typeface="Times New Roman" panose="02020603050405020304" pitchFamily="18" charset="0"/>
                        </a:rPr>
                        <a:t> </a:t>
                      </a:r>
                    </a:p>
                  </a:txBody>
                  <a:tcPr marL="68580" marR="68580" marT="34290" marB="34290">
                    <a:lnL>
                      <a:noFill/>
                    </a:lnL>
                    <a:lnR w="12700" cap="flat" cmpd="sng" algn="ctr">
                      <a:solidFill>
                        <a:sysClr val="windowText" lastClr="000000"/>
                      </a:solidFill>
                      <a:prstDash val="solid"/>
                      <a:round/>
                      <a:headEnd type="none" w="med" len="med"/>
                      <a:tailEnd type="none" w="med" len="med"/>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indent="0" algn="ctr">
                        <a:spcBef>
                          <a:spcPts val="0"/>
                        </a:spcBef>
                        <a:spcAft>
                          <a:spcPts val="600"/>
                        </a:spcAft>
                        <a:buNone/>
                      </a:pPr>
                      <a:r>
                        <a:rPr lang="en-US" sz="2000">
                          <a:solidFill>
                            <a:schemeClr val="tx1"/>
                          </a:solidFill>
                          <a:ea typeface="Calibri" panose="020F0502020204030204" pitchFamily="34" charset="0"/>
                          <a:cs typeface="Arial" panose="020B0604020202020204" pitchFamily="34" charset="0"/>
                        </a:rPr>
                        <a:t>Practice &amp; Service Delivery</a:t>
                      </a:r>
                    </a:p>
                    <a:p>
                      <a:pPr marL="0" indent="0" algn="ctr">
                        <a:spcBef>
                          <a:spcPts val="0"/>
                        </a:spcBef>
                        <a:spcAft>
                          <a:spcPts val="0"/>
                        </a:spcAft>
                        <a:buNone/>
                      </a:pPr>
                      <a:endParaRPr lang="en-US" sz="800">
                        <a:solidFill>
                          <a:schemeClr val="tx1"/>
                        </a:solidFill>
                        <a:ea typeface="Calibri" panose="020F0502020204030204" pitchFamily="34" charset="0"/>
                        <a:cs typeface="Arial" panose="020B0604020202020204" pitchFamily="34" charset="0"/>
                      </a:endParaRPr>
                    </a:p>
                  </a:txBody>
                  <a:tcPr marL="68580" marR="68580" marT="34290" marB="34290">
                    <a:lnL w="12700" cap="flat" cmpd="sng" algn="ctr">
                      <a:solidFill>
                        <a:sysClr val="windowText" lastClr="000000"/>
                      </a:solidFill>
                      <a:prstDash val="solid"/>
                      <a:round/>
                      <a:headEnd type="none" w="med" len="med"/>
                      <a:tailEnd type="none" w="med" len="med"/>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714735747"/>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91440" indent="0">
                        <a:spcBef>
                          <a:spcPts val="0"/>
                        </a:spcBef>
                        <a:spcAft>
                          <a:spcPts val="600"/>
                        </a:spcAft>
                        <a:buClr>
                          <a:srgbClr val="1B5D8F"/>
                        </a:buClr>
                        <a:buSzPts val="1200"/>
                        <a:buFont typeface="Wingdings" panose="05000000000000000000" pitchFamily="2" charset="2"/>
                        <a:buNone/>
                        <a:tabLst>
                          <a:tab pos="228600" algn="l"/>
                        </a:tabLst>
                        <a:defRPr/>
                      </a:pPr>
                      <a:r>
                        <a:rPr lang="en-US" sz="1800" i="1">
                          <a:latin typeface="Calibri" panose="020F0502020204030204"/>
                          <a:ea typeface="Calibri" panose="020F0502020204030204" pitchFamily="34" charset="0"/>
                          <a:cs typeface="Arial" panose="020B0604020202020204" pitchFamily="34" charset="0"/>
                        </a:rPr>
                        <a:t>What comprises the workforce?</a:t>
                      </a:r>
                    </a:p>
                    <a:p>
                      <a:pPr marL="91440" indent="0">
                        <a:spcBef>
                          <a:spcPts val="0"/>
                        </a:spcBef>
                        <a:spcAft>
                          <a:spcPts val="600"/>
                        </a:spcAft>
                        <a:buClr>
                          <a:srgbClr val="1B5D8F"/>
                        </a:buClr>
                        <a:buSzPts val="1200"/>
                        <a:buFont typeface="Wingdings" panose="05000000000000000000" pitchFamily="2" charset="2"/>
                        <a:buNone/>
                        <a:tabLst>
                          <a:tab pos="228600" algn="l"/>
                        </a:tabLst>
                        <a:defRPr/>
                      </a:pPr>
                      <a:r>
                        <a:rPr lang="en-US" sz="1800">
                          <a:latin typeface="Calibri" panose="020F0502020204030204"/>
                          <a:ea typeface="Calibri" panose="020F0502020204030204" pitchFamily="34" charset="0"/>
                          <a:cs typeface="Arial" panose="020B0604020202020204" pitchFamily="34" charset="0"/>
                        </a:rPr>
                        <a:t>Who are they?</a:t>
                      </a:r>
                    </a:p>
                    <a:p>
                      <a:pPr marL="91440" indent="0">
                        <a:spcBef>
                          <a:spcPts val="0"/>
                        </a:spcBef>
                        <a:spcAft>
                          <a:spcPts val="600"/>
                        </a:spcAft>
                        <a:buClr>
                          <a:srgbClr val="1B5D8F"/>
                        </a:buClr>
                        <a:buSzPts val="1200"/>
                        <a:buFont typeface="Wingdings" panose="05000000000000000000" pitchFamily="2" charset="2"/>
                        <a:buNone/>
                        <a:tabLst>
                          <a:tab pos="228600" algn="l"/>
                        </a:tabLst>
                        <a:defRPr/>
                      </a:pPr>
                      <a:r>
                        <a:rPr lang="en-US" sz="1800">
                          <a:latin typeface="Calibri" panose="020F0502020204030204"/>
                          <a:ea typeface="Calibri" panose="020F0502020204030204" pitchFamily="34" charset="0"/>
                          <a:cs typeface="Arial" panose="020B0604020202020204" pitchFamily="34" charset="0"/>
                        </a:rPr>
                        <a:t>Where are they located?</a:t>
                      </a:r>
                    </a:p>
                  </a:txBody>
                  <a:tcPr marL="68580" marR="68580" marT="34290" marB="34290">
                    <a:lnL>
                      <a:noFill/>
                    </a:lnL>
                    <a:lnR w="12700" cap="flat" cmpd="sng" algn="ctr">
                      <a:solidFill>
                        <a:sysClr val="windowText" lastClr="000000"/>
                      </a:solidFill>
                      <a:prstDash val="solid"/>
                      <a:round/>
                      <a:headEnd type="none" w="med" len="med"/>
                      <a:tailEnd type="none" w="med" len="med"/>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a:ea typeface="Calibri" panose="020F0502020204030204" pitchFamily="34" charset="0"/>
                          <a:cs typeface="Arial" panose="020B0604020202020204" pitchFamily="34" charset="0"/>
                        </a:rPr>
                        <a:t>What are they doing in their practice? </a:t>
                      </a:r>
                    </a:p>
                    <a:p>
                      <a:pPr marL="18288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ea typeface="Calibri" panose="020F0502020204030204" pitchFamily="34" charset="0"/>
                          <a:cs typeface="Arial" panose="020B0604020202020204" pitchFamily="34" charset="0"/>
                        </a:rPr>
                        <a:t>What are they experiencing? </a:t>
                      </a:r>
                    </a:p>
                    <a:p>
                      <a:pPr marL="18288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ea typeface="Calibri" panose="020F0502020204030204" pitchFamily="34" charset="0"/>
                          <a:cs typeface="Arial" panose="020B0604020202020204" pitchFamily="34" charset="0"/>
                        </a:rPr>
                        <a:t>Current roles, responsibilities, and challenges faced in practice.</a:t>
                      </a:r>
                    </a:p>
                  </a:txBody>
                  <a:tcPr marL="68580" marR="68580" marT="34290" marB="34290">
                    <a:lnL w="12700" cap="flat" cmpd="sng" algn="ctr">
                      <a:solidFill>
                        <a:sysClr val="windowText" lastClr="000000"/>
                      </a:solidFill>
                      <a:prstDash val="solid"/>
                      <a:round/>
                      <a:headEnd type="none" w="med" len="med"/>
                      <a:tailEnd type="none" w="med" len="med"/>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945296733"/>
                  </a:ext>
                </a:extLst>
              </a:tr>
              <a:tr h="77667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91440" rtl="0" eaLnBrk="1" latinLnBrk="0" hangingPunct="1"/>
                      <a:r>
                        <a:rPr lang="en-US" sz="1800" i="1" kern="1200">
                          <a:solidFill>
                            <a:schemeClr val="dk1"/>
                          </a:solidFill>
                          <a:effectLst/>
                          <a:latin typeface="Calibri" panose="020F0502020204030204"/>
                          <a:ea typeface="+mn-ea"/>
                          <a:cs typeface="+mn-cs"/>
                        </a:rPr>
                        <a:t>Workforce Structure</a:t>
                      </a:r>
                    </a:p>
                    <a:p>
                      <a:pPr marL="91440" rtl="0" eaLnBrk="1" latinLnBrk="0" hangingPunct="1"/>
                      <a:endParaRPr lang="en-US" sz="800" i="1" kern="1200">
                        <a:solidFill>
                          <a:schemeClr val="dk1"/>
                        </a:solidFill>
                        <a:effectLst/>
                        <a:latin typeface="Calibri" panose="020F0502020204030204"/>
                        <a:ea typeface="+mn-ea"/>
                        <a:cs typeface="+mn-cs"/>
                      </a:endParaRPr>
                    </a:p>
                    <a:p>
                      <a:pPr marL="91440" rtl="0" eaLnBrk="1" latinLnBrk="0" hangingPunct="1"/>
                      <a:r>
                        <a:rPr lang="en-US" sz="1800" kern="1200">
                          <a:solidFill>
                            <a:schemeClr val="dk1"/>
                          </a:solidFill>
                          <a:effectLst/>
                          <a:latin typeface="Calibri" panose="020F0502020204030204"/>
                          <a:ea typeface="+mn-ea"/>
                          <a:cs typeface="+mn-cs"/>
                        </a:rPr>
                        <a:t>Demographic overview (including age, gender, race/ethnicity)</a:t>
                      </a:r>
                    </a:p>
                  </a:txBody>
                  <a:tcPr marL="68580" marR="68580" marT="34290" marB="34290">
                    <a:lnL>
                      <a:noFill/>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i="1"/>
                        <a:t>Areas of practice </a:t>
                      </a:r>
                    </a:p>
                    <a:p>
                      <a:pPr marL="18288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a:t>Types of services provided, populations served, and community engagement.</a:t>
                      </a:r>
                    </a:p>
                  </a:txBody>
                  <a:tcPr marL="68580" marR="68580" marT="34290" marB="34290">
                    <a:lnL w="12700" cap="flat" cmpd="sng" algn="ctr">
                      <a:solidFill>
                        <a:sysClr val="windowText" lastClr="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67942008"/>
                  </a:ext>
                </a:extLst>
              </a:tr>
              <a:tr h="105682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91440">
                        <a:spcAft>
                          <a:spcPts val="600"/>
                        </a:spcAft>
                      </a:pPr>
                      <a:r>
                        <a:rPr lang="en-US" sz="1800" i="1"/>
                        <a:t>Education &amp; training</a:t>
                      </a:r>
                    </a:p>
                    <a:p>
                      <a:pPr marL="91440">
                        <a:spcAft>
                          <a:spcPts val="600"/>
                        </a:spcAft>
                      </a:pPr>
                      <a:r>
                        <a:rPr lang="en-US" sz="1800"/>
                        <a:t>Educational pathways, credentials, certifications, professional development. </a:t>
                      </a:r>
                    </a:p>
                  </a:txBody>
                  <a:tcPr marL="68580" marR="68580" marT="34290" marB="34290">
                    <a:lnL>
                      <a:noFill/>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indent="0">
                        <a:spcAft>
                          <a:spcPts val="600"/>
                        </a:spcAft>
                        <a:buFont typeface="Arial" panose="020B0604020202020204" pitchFamily="34" charset="0"/>
                        <a:buNone/>
                      </a:pPr>
                      <a:r>
                        <a:rPr lang="en-US" sz="1800" i="1"/>
                        <a:t>Practice Characteristics</a:t>
                      </a:r>
                    </a:p>
                    <a:p>
                      <a:pPr marL="182880" indent="0">
                        <a:spcAft>
                          <a:spcPts val="600"/>
                        </a:spcAft>
                        <a:buFont typeface="Arial" panose="020B0604020202020204" pitchFamily="34" charset="0"/>
                        <a:buNone/>
                      </a:pPr>
                      <a:r>
                        <a:rPr lang="en-US" sz="1800"/>
                        <a:t>Scope of practice, employment settings, and services.</a:t>
                      </a:r>
                    </a:p>
                  </a:txBody>
                  <a:tcPr marL="68580" marR="68580" marT="34290" marB="34290">
                    <a:lnL w="12700" cap="flat" cmpd="sng" algn="ctr">
                      <a:solidFill>
                        <a:sysClr val="windowText" lastClr="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621036506"/>
                  </a:ext>
                </a:extLst>
              </a:tr>
              <a:tr h="96818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91440" indent="0">
                        <a:spcBef>
                          <a:spcPts val="0"/>
                        </a:spcBef>
                        <a:spcAft>
                          <a:spcPts val="600"/>
                        </a:spcAft>
                        <a:buClr>
                          <a:srgbClr val="1B5D8F"/>
                        </a:buClr>
                        <a:buSzPts val="1200"/>
                        <a:buFont typeface="Wingdings" panose="05000000000000000000" pitchFamily="2" charset="2"/>
                        <a:buNone/>
                        <a:tabLst>
                          <a:tab pos="228600" algn="l"/>
                        </a:tabLst>
                        <a:defRPr/>
                      </a:pPr>
                      <a:r>
                        <a:rPr lang="en-US" sz="1800" i="1">
                          <a:latin typeface="Calibri" panose="020F0502020204030204"/>
                          <a:ea typeface="Calibri" panose="020F0502020204030204" pitchFamily="34" charset="0"/>
                          <a:cs typeface="Arial" panose="020B0604020202020204" pitchFamily="34" charset="0"/>
                        </a:rPr>
                        <a:t>Geographical distribution/characteristics</a:t>
                      </a:r>
                    </a:p>
                    <a:p>
                      <a:pPr marL="91440" indent="0">
                        <a:spcBef>
                          <a:spcPts val="0"/>
                        </a:spcBef>
                        <a:spcAft>
                          <a:spcPts val="600"/>
                        </a:spcAft>
                        <a:buClr>
                          <a:srgbClr val="1B5D8F"/>
                        </a:buClr>
                        <a:buSzPts val="1200"/>
                        <a:buFont typeface="Wingdings" panose="05000000000000000000" pitchFamily="2" charset="2"/>
                        <a:buNone/>
                        <a:tabLst>
                          <a:tab pos="228600" algn="l"/>
                        </a:tabLst>
                        <a:defRPr/>
                      </a:pPr>
                      <a:r>
                        <a:rPr lang="en-US" sz="1800">
                          <a:latin typeface="Calibri" panose="020F0502020204030204"/>
                          <a:ea typeface="Calibri" panose="020F0502020204030204" pitchFamily="34" charset="0"/>
                          <a:cs typeface="Arial" panose="020B0604020202020204" pitchFamily="34" charset="0"/>
                        </a:rPr>
                        <a:t>Location-based workforce density and its impact on service accessibility and quality.</a:t>
                      </a:r>
                    </a:p>
                  </a:txBody>
                  <a:tcPr marL="68580" marR="68580" marT="34290" marB="34290">
                    <a:lnL>
                      <a:noFill/>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i="1">
                          <a:ea typeface="Calibri" panose="020F0502020204030204" pitchFamily="34" charset="0"/>
                          <a:cs typeface="Arial" panose="020B0604020202020204" pitchFamily="34" charset="0"/>
                        </a:rPr>
                        <a:t>Work Environment &amp; Future Plans</a:t>
                      </a:r>
                    </a:p>
                    <a:p>
                      <a:pPr marL="18288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a:ea typeface="Calibri" panose="020F0502020204030204" pitchFamily="34" charset="0"/>
                          <a:cs typeface="Arial" panose="020B0604020202020204" pitchFamily="34" charset="0"/>
                        </a:rPr>
                        <a:t>Retirement trends, workforce transitions, and succession planning.</a:t>
                      </a:r>
                    </a:p>
                  </a:txBody>
                  <a:tcPr marL="68580" marR="68580" marT="34290" marB="34290">
                    <a:lnL w="12700" cap="flat" cmpd="sng" algn="ctr">
                      <a:solidFill>
                        <a:sysClr val="windowText" lastClr="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41255375"/>
                  </a:ext>
                </a:extLst>
              </a:tr>
              <a:tr h="74525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900" b="1"/>
                    </a:p>
                    <a:p>
                      <a:pPr algn="ctr"/>
                      <a:r>
                        <a:rPr lang="en-US" sz="2400" b="1"/>
                        <a:t>Why?</a:t>
                      </a:r>
                    </a:p>
                  </a:txBody>
                  <a:tcPr marL="68580" marR="68580" marT="34290" marB="34290">
                    <a:lnL>
                      <a:noFill/>
                    </a:lnL>
                    <a:lnR w="12700" cap="flat" cmpd="sng" algn="ctr">
                      <a:solidFill>
                        <a:sysClr val="windowText" lastClr="000000"/>
                      </a:solidFill>
                      <a:prstDash val="solid"/>
                      <a:round/>
                      <a:headEnd type="none" w="med" len="med"/>
                      <a:tailEnd type="none" w="med" len="med"/>
                    </a:lnR>
                    <a:lnT>
                      <a:noFill/>
                    </a:lnT>
                    <a:lnB w="25400" cmpd="sng">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i="1"/>
                        <a:t>To address workforce policy questions </a:t>
                      </a:r>
                    </a:p>
                  </a:txBody>
                  <a:tcPr marL="68580" marR="68580" marT="34290" marB="34290">
                    <a:lnL w="12700" cap="flat" cmpd="sng" algn="ctr">
                      <a:solidFill>
                        <a:sysClr val="windowText" lastClr="000000"/>
                      </a:solidFill>
                      <a:prstDash val="solid"/>
                      <a:round/>
                      <a:headEnd type="none" w="med" len="med"/>
                      <a:tailEnd type="none" w="med" len="med"/>
                    </a:lnL>
                    <a:lnR>
                      <a:noFill/>
                    </a:lnR>
                    <a:lnT>
                      <a:noFill/>
                    </a:lnT>
                    <a:lnB w="25400" cmpd="sng">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4311517"/>
                  </a:ext>
                </a:extLst>
              </a:tr>
            </a:tbl>
          </a:graphicData>
        </a:graphic>
      </p:graphicFrame>
    </p:spTree>
    <p:custDataLst>
      <p:tags r:id="rId1"/>
    </p:custDataLst>
    <p:extLst>
      <p:ext uri="{BB962C8B-B14F-4D97-AF65-F5344CB8AC3E}">
        <p14:creationId xmlns:p14="http://schemas.microsoft.com/office/powerpoint/2010/main" val="1098206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EE196-755E-EF37-CB33-FFBB4CCA1F4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8B4B6-A4E0-6AC4-0E77-2143FF7BF3E9}"/>
              </a:ext>
            </a:extLst>
          </p:cNvPr>
          <p:cNvSpPr>
            <a:spLocks noGrp="1"/>
          </p:cNvSpPr>
          <p:nvPr>
            <p:ph idx="1"/>
          </p:nvPr>
        </p:nvSpPr>
        <p:spPr>
          <a:xfrm>
            <a:off x="0" y="1110537"/>
            <a:ext cx="8861846" cy="5623638"/>
          </a:xfrm>
        </p:spPr>
        <p:txBody>
          <a:bodyPr lIns="91440" tIns="45720" rIns="91440" bIns="45720" anchor="t"/>
          <a:lstStyle/>
          <a:p>
            <a:pPr marR="0" lvl="0">
              <a:spcBef>
                <a:spcPts val="0"/>
              </a:spcBef>
              <a:spcAft>
                <a:spcPts val="0"/>
              </a:spcAft>
              <a:buClr>
                <a:srgbClr val="1B5D8F"/>
              </a:buClr>
              <a:buSzPts val="1200"/>
              <a:tabLst>
                <a:tab pos="228600" algn="l"/>
              </a:tabLst>
            </a:pPr>
            <a:endParaRPr lang="en-US" sz="1600">
              <a:effectLst/>
              <a:ea typeface="Calibri" panose="020F0502020204030204" pitchFamily="34" charset="0"/>
              <a:cs typeface="Calibri"/>
            </a:endParaRPr>
          </a:p>
          <a:p>
            <a:pPr marR="0" lvl="0">
              <a:spcBef>
                <a:spcPts val="0"/>
              </a:spcBef>
              <a:spcAft>
                <a:spcPts val="0"/>
              </a:spcAft>
              <a:buClr>
                <a:srgbClr val="1B5D8F"/>
              </a:buClr>
              <a:buSzPts val="1200"/>
              <a:tabLst>
                <a:tab pos="228600" algn="l"/>
              </a:tabLst>
            </a:pPr>
            <a:endParaRPr lang="en-US" sz="1400">
              <a:effectLst/>
              <a:ea typeface="Times New Roman" panose="02020603050405020304" pitchFamily="18" charset="0"/>
            </a:endParaRPr>
          </a:p>
          <a:p>
            <a:pPr marR="0" lvl="0">
              <a:spcBef>
                <a:spcPts val="0"/>
              </a:spcBef>
              <a:spcAft>
                <a:spcPts val="0"/>
              </a:spcAft>
              <a:buClr>
                <a:srgbClr val="1B5D8F"/>
              </a:buClr>
              <a:buSzPts val="1200"/>
              <a:tabLst>
                <a:tab pos="228600" algn="l"/>
              </a:tabLst>
            </a:pPr>
            <a:endParaRPr lang="en-US" sz="1700">
              <a:effectLst/>
              <a:ea typeface="Calibri" panose="020F0502020204030204" pitchFamily="34" charset="0"/>
              <a:cs typeface="Calibri" panose="020F0502020204030204"/>
            </a:endParaRPr>
          </a:p>
          <a:p>
            <a:pPr marL="342900" marR="0" lvl="0" indent="-342900">
              <a:spcBef>
                <a:spcPts val="0"/>
              </a:spcBef>
              <a:spcAft>
                <a:spcPts val="0"/>
              </a:spcAft>
              <a:buClr>
                <a:srgbClr val="1B5D8F"/>
              </a:buClr>
              <a:buSzPts val="1200"/>
              <a:buChar char="•"/>
              <a:tabLst>
                <a:tab pos="228600" algn="l"/>
              </a:tabLst>
            </a:pPr>
            <a:endParaRPr lang="en-US" sz="1700">
              <a:effectLst/>
              <a:ea typeface="Calibri" panose="020F0502020204030204" pitchFamily="34" charset="0"/>
              <a:cs typeface="Calibri" panose="020F0502020204030204"/>
            </a:endParaRPr>
          </a:p>
          <a:p>
            <a:endParaRPr lang="en-US"/>
          </a:p>
        </p:txBody>
      </p:sp>
      <p:sp>
        <p:nvSpPr>
          <p:cNvPr id="3" name="Text Placeholder 2">
            <a:extLst>
              <a:ext uri="{FF2B5EF4-FFF2-40B4-BE49-F238E27FC236}">
                <a16:creationId xmlns:a16="http://schemas.microsoft.com/office/drawing/2014/main" id="{A4CDC9C6-8208-0C78-D6E1-D93BEF9EBC31}"/>
              </a:ext>
            </a:extLst>
          </p:cNvPr>
          <p:cNvSpPr>
            <a:spLocks noGrp="1"/>
          </p:cNvSpPr>
          <p:nvPr>
            <p:ph type="body" sz="quarter" idx="13"/>
          </p:nvPr>
        </p:nvSpPr>
        <p:spPr>
          <a:xfrm>
            <a:off x="1" y="521639"/>
            <a:ext cx="7067550" cy="480131"/>
          </a:xfrm>
        </p:spPr>
        <p:txBody>
          <a:bodyPr/>
          <a:lstStyle/>
          <a:p>
            <a:pPr>
              <a:spcBef>
                <a:spcPts val="0"/>
              </a:spcBef>
            </a:pPr>
            <a:r>
              <a:rPr lang="en-US" b="1"/>
              <a:t>Purpose of Work </a:t>
            </a:r>
          </a:p>
        </p:txBody>
      </p:sp>
      <p:sp>
        <p:nvSpPr>
          <p:cNvPr id="4" name="TextBox 3">
            <a:extLst>
              <a:ext uri="{FF2B5EF4-FFF2-40B4-BE49-F238E27FC236}">
                <a16:creationId xmlns:a16="http://schemas.microsoft.com/office/drawing/2014/main" id="{BAE33794-C3C4-5FCD-D3D2-22142D22B1CE}"/>
              </a:ext>
            </a:extLst>
          </p:cNvPr>
          <p:cNvSpPr txBox="1"/>
          <p:nvPr/>
        </p:nvSpPr>
        <p:spPr>
          <a:xfrm>
            <a:off x="7262261" y="467305"/>
            <a:ext cx="1747268" cy="297517"/>
          </a:xfrm>
          <a:prstGeom prst="rect">
            <a:avLst/>
          </a:prstGeom>
          <a:noFill/>
        </p:spPr>
        <p:txBody>
          <a:bodyPr wrap="square" lIns="91440" tIns="45720" rIns="91440" bIns="45720" rtlCol="0" anchor="t">
            <a:spAutoFit/>
          </a:bodyPr>
          <a:lstStyle/>
          <a:p>
            <a:pPr algn="ctr">
              <a:lnSpc>
                <a:spcPts val="1500"/>
              </a:lnSpc>
            </a:pPr>
            <a:endParaRPr lang="en-US" b="1">
              <a:solidFill>
                <a:schemeClr val="bg1"/>
              </a:solidFill>
              <a:ea typeface="Calibri"/>
              <a:cs typeface="Calibri"/>
            </a:endParaRPr>
          </a:p>
        </p:txBody>
      </p:sp>
      <p:sp>
        <p:nvSpPr>
          <p:cNvPr id="7" name="TextBox 6">
            <a:extLst>
              <a:ext uri="{FF2B5EF4-FFF2-40B4-BE49-F238E27FC236}">
                <a16:creationId xmlns:a16="http://schemas.microsoft.com/office/drawing/2014/main" id="{697BEA90-8EC7-3D23-63A3-8BFADBE15623}"/>
              </a:ext>
            </a:extLst>
          </p:cNvPr>
          <p:cNvSpPr txBox="1"/>
          <p:nvPr/>
        </p:nvSpPr>
        <p:spPr>
          <a:xfrm>
            <a:off x="878541" y="1783976"/>
            <a:ext cx="7144871" cy="3231654"/>
          </a:xfrm>
          <a:prstGeom prst="rect">
            <a:avLst/>
          </a:prstGeom>
          <a:noFill/>
        </p:spPr>
        <p:txBody>
          <a:bodyPr wrap="square">
            <a:spAutoFit/>
          </a:bodyPr>
          <a:lstStyle/>
          <a:p>
            <a:pPr>
              <a:buNone/>
            </a:pPr>
            <a:r>
              <a:rPr lang="en-US" sz="2400"/>
              <a:t>To inform and guide </a:t>
            </a:r>
            <a:r>
              <a:rPr lang="en-US" sz="2400" b="1"/>
              <a:t>workforce policy decisions</a:t>
            </a:r>
            <a:r>
              <a:rPr lang="en-US" sz="2400"/>
              <a:t> by understanding:</a:t>
            </a:r>
          </a:p>
          <a:p>
            <a:pPr>
              <a:buNone/>
            </a:pPr>
            <a:endParaRPr lang="en-US" sz="2400"/>
          </a:p>
          <a:p>
            <a:pPr marL="342900" indent="-342900">
              <a:buFont typeface="Arial" panose="020B0604020202020204" pitchFamily="34" charset="0"/>
              <a:buChar char="•"/>
            </a:pPr>
            <a:r>
              <a:rPr lang="en-US" sz="2400"/>
              <a:t>Who comprises the workforce</a:t>
            </a:r>
          </a:p>
          <a:p>
            <a:endParaRPr lang="en-US" sz="1200"/>
          </a:p>
          <a:p>
            <a:pPr marL="342900" indent="-342900">
              <a:buFont typeface="Arial" panose="020B0604020202020204" pitchFamily="34" charset="0"/>
              <a:buChar char="•"/>
            </a:pPr>
            <a:r>
              <a:rPr lang="en-US" sz="2400"/>
              <a:t>What services they provide and where</a:t>
            </a:r>
          </a:p>
          <a:p>
            <a:endParaRPr lang="en-US" sz="1200"/>
          </a:p>
          <a:p>
            <a:pPr marL="342900" indent="-342900">
              <a:buFont typeface="Arial" panose="020B0604020202020204" pitchFamily="34" charset="0"/>
              <a:buChar char="•"/>
            </a:pPr>
            <a:r>
              <a:rPr lang="en-US" sz="2400"/>
              <a:t>How education and training shape their roles</a:t>
            </a:r>
          </a:p>
          <a:p>
            <a:endParaRPr lang="en-US" sz="1200"/>
          </a:p>
          <a:p>
            <a:pPr marL="342900" indent="-342900">
              <a:buFont typeface="Arial" panose="020B0604020202020204" pitchFamily="34" charset="0"/>
              <a:buChar char="•"/>
            </a:pPr>
            <a:r>
              <a:rPr lang="en-US" sz="2400"/>
              <a:t>What challenges and transitions they face</a:t>
            </a:r>
          </a:p>
        </p:txBody>
      </p:sp>
    </p:spTree>
    <p:custDataLst>
      <p:tags r:id="rId1"/>
    </p:custDataLst>
    <p:extLst>
      <p:ext uri="{BB962C8B-B14F-4D97-AF65-F5344CB8AC3E}">
        <p14:creationId xmlns:p14="http://schemas.microsoft.com/office/powerpoint/2010/main" val="1131067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EB1F7F-2A78-314F-A247-3FC7122CF605}"/>
              </a:ext>
            </a:extLst>
          </p:cNvPr>
          <p:cNvSpPr>
            <a:spLocks noGrp="1"/>
          </p:cNvSpPr>
          <p:nvPr>
            <p:ph idx="1"/>
          </p:nvPr>
        </p:nvSpPr>
        <p:spPr/>
        <p:txBody>
          <a:bodyPr/>
          <a:lstStyle/>
          <a:p>
            <a:endParaRPr lang="en-US" sz="2800">
              <a:latin typeface="Calibri Light" panose="020F0302020204030204"/>
              <a:cs typeface="Arial" panose="020B0604020202020204" pitchFamily="34" charset="0"/>
            </a:endParaRPr>
          </a:p>
          <a:p>
            <a:endParaRPr lang="en-US"/>
          </a:p>
        </p:txBody>
      </p:sp>
      <p:sp>
        <p:nvSpPr>
          <p:cNvPr id="3" name="Text Placeholder 2">
            <a:extLst>
              <a:ext uri="{FF2B5EF4-FFF2-40B4-BE49-F238E27FC236}">
                <a16:creationId xmlns:a16="http://schemas.microsoft.com/office/drawing/2014/main" id="{CD79AC24-928C-03A6-B7C4-84421EE89392}"/>
              </a:ext>
            </a:extLst>
          </p:cNvPr>
          <p:cNvSpPr>
            <a:spLocks noGrp="1"/>
          </p:cNvSpPr>
          <p:nvPr>
            <p:ph type="body" sz="quarter" idx="13"/>
          </p:nvPr>
        </p:nvSpPr>
        <p:spPr>
          <a:xfrm>
            <a:off x="-959223" y="432099"/>
            <a:ext cx="9152963" cy="1163908"/>
          </a:xfrm>
        </p:spPr>
        <p:txBody>
          <a:bodyPr/>
          <a:lstStyle/>
          <a:p>
            <a:pPr marL="0" marR="0" lvl="1" indent="0" algn="ctr" defTabSz="685800" rtl="0" eaLnBrk="1" fontAlgn="auto" latinLnBrk="0" hangingPunct="1">
              <a:lnSpc>
                <a:spcPct val="120000"/>
              </a:lnSpc>
              <a:spcBef>
                <a:spcPts val="150"/>
              </a:spcBef>
              <a:spcAft>
                <a:spcPts val="300"/>
              </a:spcAft>
              <a:buClr>
                <a:srgbClr val="000000"/>
              </a:buClr>
              <a:buSzTx/>
              <a:buFontTx/>
              <a:buNone/>
              <a:tabLst/>
              <a:defRPr/>
            </a:pPr>
            <a:r>
              <a:rPr kumimoji="0" lang="en-GB" sz="2800" b="1" i="0" u="none" strike="noStrike" kern="1200" cap="none" spc="0" normalizeH="0" baseline="0" noProof="0">
                <a:ln>
                  <a:noFill/>
                </a:ln>
                <a:solidFill>
                  <a:schemeClr val="bg1"/>
                </a:solidFill>
                <a:effectLst/>
                <a:uLnTx/>
                <a:uFillTx/>
                <a:latin typeface="Calibri" panose="020F0502020204030204"/>
                <a:ea typeface="+mn-ea"/>
                <a:cs typeface="Arial" panose="020B0604020202020204" pitchFamily="34" charset="0"/>
              </a:rPr>
              <a:t>Model for Workforce Data Collection </a:t>
            </a:r>
          </a:p>
          <a:p>
            <a:endParaRPr lang="en-US" b="1">
              <a:latin typeface="Calibri" panose="020F0502020204030204" pitchFamily="34" charset="0"/>
              <a:ea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C2DCB9B0-C7E4-E3BC-A51C-013541505093}"/>
              </a:ext>
            </a:extLst>
          </p:cNvPr>
          <p:cNvSpPr txBox="1">
            <a:spLocks/>
          </p:cNvSpPr>
          <p:nvPr/>
        </p:nvSpPr>
        <p:spPr>
          <a:xfrm>
            <a:off x="4200525" y="1647079"/>
            <a:ext cx="4802981" cy="27527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Clr>
                <a:srgbClr val="000000"/>
              </a:buClr>
              <a:buFont typeface="Arial" panose="020B0604020202020204" pitchFamily="34" charset="0"/>
              <a:buNone/>
              <a:defRPr/>
            </a:pPr>
            <a:endParaRPr lang="en-US" sz="1800">
              <a:latin typeface="Calibri Light" panose="020F0302020204030204"/>
              <a:cs typeface="Arial" panose="020B0604020202020204" pitchFamily="34" charset="0"/>
              <a:hlinkClick r:id="rId3">
                <a:extLst>
                  <a:ext uri="{A12FA001-AC4F-418D-AE19-62706E023703}">
                    <ahyp:hlinkClr xmlns:ahyp="http://schemas.microsoft.com/office/drawing/2018/hyperlinkcolor" val="tx"/>
                  </a:ext>
                </a:extLst>
              </a:hlinkClick>
            </a:endParaRPr>
          </a:p>
          <a:p>
            <a:endParaRPr lang="en-US"/>
          </a:p>
        </p:txBody>
      </p:sp>
      <p:pic>
        <p:nvPicPr>
          <p:cNvPr id="9" name="Picture 8">
            <a:extLst>
              <a:ext uri="{FF2B5EF4-FFF2-40B4-BE49-F238E27FC236}">
                <a16:creationId xmlns:a16="http://schemas.microsoft.com/office/drawing/2014/main" id="{19A4B157-0D17-1985-5684-B380BEB37DCF}"/>
              </a:ext>
            </a:extLst>
          </p:cNvPr>
          <p:cNvPicPr>
            <a:picLocks noChangeAspect="1"/>
          </p:cNvPicPr>
          <p:nvPr/>
        </p:nvPicPr>
        <p:blipFill>
          <a:blip r:embed="rId4"/>
          <a:stretch>
            <a:fillRect/>
          </a:stretch>
        </p:blipFill>
        <p:spPr>
          <a:xfrm>
            <a:off x="1828562" y="3243056"/>
            <a:ext cx="5486876" cy="371888"/>
          </a:xfrm>
          <a:prstGeom prst="rect">
            <a:avLst/>
          </a:prstGeom>
        </p:spPr>
      </p:pic>
      <p:sp>
        <p:nvSpPr>
          <p:cNvPr id="8" name="TextBox 7">
            <a:extLst>
              <a:ext uri="{FF2B5EF4-FFF2-40B4-BE49-F238E27FC236}">
                <a16:creationId xmlns:a16="http://schemas.microsoft.com/office/drawing/2014/main" id="{56A51953-9DCF-2F64-C204-D5429D527305}"/>
              </a:ext>
            </a:extLst>
          </p:cNvPr>
          <p:cNvSpPr txBox="1"/>
          <p:nvPr/>
        </p:nvSpPr>
        <p:spPr>
          <a:xfrm>
            <a:off x="502023" y="1205441"/>
            <a:ext cx="7772400" cy="5251694"/>
          </a:xfrm>
          <a:prstGeom prst="rect">
            <a:avLst/>
          </a:prstGeom>
          <a:noFill/>
        </p:spPr>
        <p:txBody>
          <a:bodyPr wrap="square">
            <a:spAutoFit/>
          </a:bodyPr>
          <a:lstStyle/>
          <a:p>
            <a:pPr marL="0" marR="0" lvl="1" defTabSz="685800" rtl="0" eaLnBrk="1" fontAlgn="auto" latinLnBrk="0" hangingPunct="1">
              <a:lnSpc>
                <a:spcPct val="120000"/>
              </a:lnSpc>
              <a:spcBef>
                <a:spcPts val="150"/>
              </a:spcBef>
              <a:spcAft>
                <a:spcPts val="300"/>
              </a:spcAft>
              <a:buClr>
                <a:srgbClr val="000000"/>
              </a:buClr>
              <a:buSzTx/>
              <a:tabLst/>
              <a:defRPr/>
            </a:pPr>
            <a:r>
              <a:rPr kumimoji="0" lang="en-GB" sz="2400" b="1" i="0" u="none" strike="noStrike" kern="1200" cap="none" spc="0" normalizeH="0" baseline="0" noProof="0">
                <a:ln>
                  <a:noFill/>
                </a:ln>
                <a:effectLst/>
                <a:uLnTx/>
                <a:uFillTx/>
                <a:ea typeface="+mn-ea"/>
                <a:cs typeface="Arial" panose="020B0604020202020204" pitchFamily="34" charset="0"/>
              </a:rPr>
              <a:t>Adapted From:</a:t>
            </a:r>
          </a:p>
          <a:p>
            <a:pPr marL="457200" lvl="2" indent="-342900" defTabSz="685800">
              <a:lnSpc>
                <a:spcPct val="120000"/>
              </a:lnSpc>
              <a:spcBef>
                <a:spcPts val="150"/>
              </a:spcBef>
              <a:spcAft>
                <a:spcPts val="300"/>
              </a:spcAft>
              <a:buClr>
                <a:srgbClr val="000000"/>
              </a:buClr>
              <a:buFont typeface="Wingdings" panose="05000000000000000000" pitchFamily="2" charset="2"/>
              <a:buChar char="§"/>
              <a:defRPr/>
            </a:pPr>
            <a:r>
              <a:rPr kumimoji="0" lang="en-GB" sz="2000" b="1" i="0" u="none" strike="noStrike" kern="1200" cap="none" spc="0" normalizeH="0" baseline="0" noProof="0">
                <a:ln>
                  <a:noFill/>
                </a:ln>
                <a:effectLst/>
                <a:uLnTx/>
                <a:uFillTx/>
                <a:ea typeface="+mn-ea"/>
                <a:cs typeface="Arial" panose="020B0604020202020204" pitchFamily="34" charset="0"/>
              </a:rPr>
              <a:t>HRSA </a:t>
            </a:r>
            <a:r>
              <a:rPr kumimoji="0" lang="en-GB" sz="2000" b="0" i="0" u="none" strike="noStrike" kern="1200" cap="none" spc="0" normalizeH="0" baseline="0" noProof="0">
                <a:ln>
                  <a:noFill/>
                </a:ln>
                <a:effectLst/>
                <a:uLnTx/>
                <a:uFillTx/>
                <a:ea typeface="+mn-ea"/>
                <a:cs typeface="Arial" panose="020B0604020202020204" pitchFamily="34" charset="0"/>
              </a:rPr>
              <a:t>– Bureau of Health Workforce </a:t>
            </a:r>
            <a:r>
              <a:rPr lang="en-US" sz="2000">
                <a:hlinkClick r:id="rId5"/>
              </a:rPr>
              <a:t>Explore Health Workforce Data Policy | Bureau of Health Workforce</a:t>
            </a:r>
            <a:r>
              <a:rPr lang="en-US" sz="2000"/>
              <a:t> </a:t>
            </a:r>
            <a:r>
              <a:rPr lang="en-GB" sz="2000">
                <a:cs typeface="Arial" panose="020B0604020202020204" pitchFamily="34" charset="0"/>
              </a:rPr>
              <a:t> </a:t>
            </a:r>
          </a:p>
          <a:p>
            <a:pPr lvl="1" indent="-342900" defTabSz="685800">
              <a:lnSpc>
                <a:spcPct val="120000"/>
              </a:lnSpc>
              <a:spcBef>
                <a:spcPts val="150"/>
              </a:spcBef>
              <a:spcAft>
                <a:spcPts val="300"/>
              </a:spcAft>
              <a:buClr>
                <a:srgbClr val="000000"/>
              </a:buClr>
              <a:buFont typeface="Wingdings" panose="05000000000000000000" pitchFamily="2" charset="2"/>
              <a:buChar char="§"/>
              <a:defRPr/>
            </a:pPr>
            <a:r>
              <a:rPr kumimoji="0" lang="en-US" sz="2000" b="1" i="0" u="none" strike="noStrike" kern="1200" cap="none" spc="0" normalizeH="0" baseline="0" noProof="0">
                <a:ln>
                  <a:noFill/>
                </a:ln>
                <a:effectLst/>
                <a:uLnTx/>
                <a:uFillTx/>
                <a:ea typeface="Calibri" panose="020F0502020204030204" pitchFamily="34" charset="0"/>
                <a:cs typeface="Arial" panose="020B0604020202020204" pitchFamily="34" charset="0"/>
              </a:rPr>
              <a:t>HWTAC</a:t>
            </a:r>
            <a:r>
              <a:rPr lang="en-US" sz="2000">
                <a:ea typeface="Calibri" panose="020F0502020204030204" pitchFamily="34" charset="0"/>
                <a:cs typeface="Arial" panose="020B0604020202020204" pitchFamily="34" charset="0"/>
              </a:rPr>
              <a:t> - </a:t>
            </a:r>
            <a:r>
              <a:rPr lang="en-US" sz="2000">
                <a:cs typeface="Arial" panose="020B0604020202020204" pitchFamily="34" charset="0"/>
              </a:rPr>
              <a:t>Health Workforce Technical Assistance Center </a:t>
            </a:r>
            <a:r>
              <a:rPr kumimoji="0" lang="en-US" sz="2000" b="0" i="0" u="none" strike="noStrike" kern="1200" cap="none" spc="0" normalizeH="0" baseline="0" noProof="0">
                <a:ln>
                  <a:noFill/>
                </a:ln>
                <a:effectLst/>
                <a:uLnTx/>
                <a:uFillTx/>
                <a:ea typeface="Calibri" panose="020F0502020204030204" pitchFamily="34" charset="0"/>
                <a:cs typeface="Arial" panose="020B0604020202020204" pitchFamily="34" charset="0"/>
              </a:rPr>
              <a:t> </a:t>
            </a:r>
          </a:p>
          <a:p>
            <a:pPr marL="114300" lvl="1" defTabSz="685800">
              <a:lnSpc>
                <a:spcPct val="120000"/>
              </a:lnSpc>
              <a:spcBef>
                <a:spcPts val="150"/>
              </a:spcBef>
              <a:spcAft>
                <a:spcPts val="300"/>
              </a:spcAft>
              <a:buClr>
                <a:srgbClr val="000000"/>
              </a:buClr>
              <a:defRPr/>
            </a:pPr>
            <a:endParaRPr kumimoji="0" lang="en-US" sz="2000" b="0" i="0" u="none" strike="noStrike" kern="1200" cap="none" spc="0" normalizeH="0" baseline="0">
              <a:ln>
                <a:noFill/>
              </a:ln>
              <a:effectLst/>
              <a:uLnTx/>
              <a:uFillTx/>
              <a:ea typeface="Calibri" panose="020F0502020204030204" pitchFamily="34" charset="0"/>
              <a:cs typeface="Arial" panose="020B0604020202020204" pitchFamily="34" charset="0"/>
            </a:endParaRPr>
          </a:p>
          <a:p>
            <a:pPr defTabSz="685800">
              <a:lnSpc>
                <a:spcPct val="120000"/>
              </a:lnSpc>
              <a:spcBef>
                <a:spcPts val="150"/>
              </a:spcBef>
              <a:spcAft>
                <a:spcPts val="300"/>
              </a:spcAft>
              <a:buClr>
                <a:srgbClr val="000000"/>
              </a:buClr>
              <a:defRPr/>
            </a:pPr>
            <a:r>
              <a:rPr kumimoji="0" lang="en-US" sz="2400" b="1" i="0" u="none" strike="noStrike" kern="1200" cap="none" spc="0" normalizeH="0" baseline="0" noProof="0">
                <a:ln>
                  <a:noFill/>
                </a:ln>
                <a:effectLst/>
                <a:uLnTx/>
                <a:uFillTx/>
                <a:ea typeface="Calibri" panose="020F0502020204030204" pitchFamily="34" charset="0"/>
                <a:cs typeface="Arial" panose="020B0604020202020204" pitchFamily="34" charset="0"/>
              </a:rPr>
              <a:t>Collaborative Development: </a:t>
            </a:r>
          </a:p>
          <a:p>
            <a:pPr marL="457200" indent="-342900" defTabSz="685800">
              <a:lnSpc>
                <a:spcPct val="120000"/>
              </a:lnSpc>
              <a:spcBef>
                <a:spcPts val="150"/>
              </a:spcBef>
              <a:spcAft>
                <a:spcPts val="300"/>
              </a:spcAft>
              <a:buClr>
                <a:srgbClr val="000000"/>
              </a:buClr>
              <a:buFont typeface="Wingdings" panose="05000000000000000000" pitchFamily="2" charset="2"/>
              <a:buChar char="§"/>
              <a:defRPr/>
            </a:pPr>
            <a:r>
              <a:rPr lang="en-US" sz="2000">
                <a:ea typeface="Calibri" panose="020F0502020204030204" pitchFamily="34" charset="0"/>
                <a:cs typeface="Arial" panose="020B0604020202020204" pitchFamily="34" charset="0"/>
              </a:rPr>
              <a:t>Developed with input from national boards and associations</a:t>
            </a:r>
          </a:p>
          <a:p>
            <a:pPr marL="457200" indent="-342900" defTabSz="685800">
              <a:lnSpc>
                <a:spcPct val="120000"/>
              </a:lnSpc>
              <a:spcBef>
                <a:spcPts val="150"/>
              </a:spcBef>
              <a:spcAft>
                <a:spcPts val="300"/>
              </a:spcAft>
              <a:buClr>
                <a:srgbClr val="000000"/>
              </a:buClr>
              <a:buFont typeface="Wingdings" panose="05000000000000000000" pitchFamily="2" charset="2"/>
              <a:buChar char="§"/>
              <a:defRPr/>
            </a:pPr>
            <a:r>
              <a:rPr lang="en-US" sz="2000">
                <a:ea typeface="Calibri" panose="020F0502020204030204" pitchFamily="34" charset="0"/>
                <a:cs typeface="Arial" panose="020B0604020202020204" pitchFamily="34" charset="0"/>
              </a:rPr>
              <a:t>Tailored to each profession’s standards and terminology</a:t>
            </a:r>
          </a:p>
          <a:p>
            <a:pPr marL="457200" indent="-342900" defTabSz="685800">
              <a:lnSpc>
                <a:spcPct val="120000"/>
              </a:lnSpc>
              <a:spcBef>
                <a:spcPts val="150"/>
              </a:spcBef>
              <a:spcAft>
                <a:spcPts val="300"/>
              </a:spcAft>
              <a:buClr>
                <a:srgbClr val="000000"/>
              </a:buClr>
              <a:buFont typeface="Wingdings" panose="05000000000000000000" pitchFamily="2" charset="2"/>
              <a:buChar char="§"/>
              <a:defRPr/>
            </a:pPr>
            <a:r>
              <a:rPr lang="en-US" sz="2000">
                <a:ea typeface="Calibri" panose="020F0502020204030204" pitchFamily="34" charset="0"/>
                <a:cs typeface="Arial" panose="020B0604020202020204" pitchFamily="34" charset="0"/>
              </a:rPr>
              <a:t>Supports consistent, comparable workforce data across sectors</a:t>
            </a:r>
          </a:p>
          <a:p>
            <a:pPr marL="457200" indent="-342900" defTabSz="685800">
              <a:lnSpc>
                <a:spcPct val="120000"/>
              </a:lnSpc>
              <a:spcBef>
                <a:spcPts val="150"/>
              </a:spcBef>
              <a:spcAft>
                <a:spcPts val="300"/>
              </a:spcAft>
              <a:buClr>
                <a:srgbClr val="000000"/>
              </a:buClr>
              <a:buFont typeface="Wingdings" panose="05000000000000000000" pitchFamily="2" charset="2"/>
              <a:buChar char="§"/>
              <a:defRPr/>
            </a:pPr>
            <a:endParaRPr kumimoji="0" lang="en-US" sz="2000" b="0" i="0" u="sng" strike="noStrike" kern="1200" cap="none" spc="0" normalizeH="0" baseline="0" noProof="0">
              <a:ln>
                <a:noFill/>
              </a:ln>
              <a:solidFill>
                <a:srgbClr val="205180"/>
              </a:solidFill>
              <a:effectLst/>
              <a:uLnTx/>
              <a:uFillTx/>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marL="114300" defTabSz="685800">
              <a:lnSpc>
                <a:spcPct val="120000"/>
              </a:lnSpc>
              <a:spcBef>
                <a:spcPts val="150"/>
              </a:spcBef>
              <a:spcAft>
                <a:spcPts val="300"/>
              </a:spcAft>
              <a:buClr>
                <a:srgbClr val="000000"/>
              </a:buClr>
              <a:defRPr/>
            </a:pPr>
            <a:r>
              <a:rPr kumimoji="0" lang="en-US" b="0" i="0" u="sng" strike="noStrike" kern="1200" cap="none" spc="0" normalizeH="0" baseline="0" noProof="0">
                <a:ln>
                  <a:noFill/>
                </a:ln>
                <a:solidFill>
                  <a:srgbClr val="205180"/>
                </a:solidFill>
                <a:effectLst/>
                <a:uLnTx/>
                <a:uFillTx/>
                <a:ea typeface="+mn-ea"/>
                <a:cs typeface="Arial" panose="020B0604020202020204" pitchFamily="34" charset="0"/>
                <a:hlinkClick r:id="rId5">
                  <a:extLst>
                    <a:ext uri="{A12FA001-AC4F-418D-AE19-62706E023703}">
                      <ahyp:hlinkClr xmlns:ahyp="http://schemas.microsoft.com/office/drawing/2018/hyperlinkcolor" val="tx"/>
                    </a:ext>
                  </a:extLst>
                </a:hlinkClick>
              </a:rPr>
              <a:t>https://bhw.hrsa.gov/data-research/explore-health-workforce-data-policy</a:t>
            </a:r>
            <a:r>
              <a:rPr kumimoji="0" lang="en-US" b="0" i="0" u="sng" strike="noStrike" kern="1200" cap="none" spc="0" normalizeH="0" baseline="0" noProof="0">
                <a:ln>
                  <a:noFill/>
                </a:ln>
                <a:solidFill>
                  <a:srgbClr val="205180"/>
                </a:solidFill>
                <a:effectLst/>
                <a:uLnTx/>
                <a:uFillTx/>
                <a:ea typeface="+mn-ea"/>
                <a:cs typeface="Arial" panose="020B0604020202020204" pitchFamily="34" charset="0"/>
              </a:rPr>
              <a:t> </a:t>
            </a:r>
          </a:p>
          <a:p>
            <a:pPr marL="594360" lvl="3" defTabSz="685800">
              <a:lnSpc>
                <a:spcPct val="120000"/>
              </a:lnSpc>
              <a:spcBef>
                <a:spcPts val="150"/>
              </a:spcBef>
              <a:spcAft>
                <a:spcPts val="300"/>
              </a:spcAft>
              <a:buClr>
                <a:srgbClr val="000000"/>
              </a:buClr>
              <a:defRPr/>
            </a:pPr>
            <a:endParaRPr kumimoji="0" lang="en-US" sz="2000" b="0" i="0" u="sng" strike="noStrike" kern="1200" cap="none" spc="0" normalizeH="0" baseline="0" noProof="0">
              <a:ln>
                <a:noFill/>
              </a:ln>
              <a:solidFill>
                <a:srgbClr val="205180"/>
              </a:solidFill>
              <a:effectLst/>
              <a:uLnTx/>
              <a:uFillTx/>
              <a:ea typeface="+mn-ea"/>
              <a:cs typeface="Arial" panose="020B0604020202020204" pitchFamily="34" charset="0"/>
            </a:endParaRPr>
          </a:p>
        </p:txBody>
      </p:sp>
      <p:sp>
        <p:nvSpPr>
          <p:cNvPr id="5" name="TextBox 4">
            <a:extLst>
              <a:ext uri="{FF2B5EF4-FFF2-40B4-BE49-F238E27FC236}">
                <a16:creationId xmlns:a16="http://schemas.microsoft.com/office/drawing/2014/main" id="{3A585CCF-C9BE-8051-E1B4-8327AEC75065}"/>
              </a:ext>
            </a:extLst>
          </p:cNvPr>
          <p:cNvSpPr txBox="1"/>
          <p:nvPr/>
        </p:nvSpPr>
        <p:spPr>
          <a:xfrm>
            <a:off x="7375711" y="361437"/>
            <a:ext cx="1965513" cy="707886"/>
          </a:xfrm>
          <a:prstGeom prst="rect">
            <a:avLst/>
          </a:prstGeom>
          <a:noFill/>
        </p:spPr>
        <p:txBody>
          <a:bodyPr wrap="square">
            <a:spAutoFit/>
          </a:bodyPr>
          <a:lstStyle/>
          <a:p>
            <a:r>
              <a:rPr kumimoji="0" lang="en-US" sz="2000" b="1" i="0" u="none" strike="noStrike" kern="1200" cap="none" spc="-38"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Minimum Data Sets (MDS)</a:t>
            </a:r>
            <a:r>
              <a:rPr kumimoji="0" lang="en-GB" sz="20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 </a:t>
            </a:r>
            <a:endParaRPr lang="en-US" sz="2000"/>
          </a:p>
        </p:txBody>
      </p:sp>
    </p:spTree>
    <p:extLst>
      <p:ext uri="{BB962C8B-B14F-4D97-AF65-F5344CB8AC3E}">
        <p14:creationId xmlns:p14="http://schemas.microsoft.com/office/powerpoint/2010/main" val="1637003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8075D-7825-436D-A2F6-3876DFBA01A2}"/>
            </a:ext>
          </a:extLst>
        </p:cNvPr>
        <p:cNvGrpSpPr/>
        <p:nvPr/>
      </p:nvGrpSpPr>
      <p:grpSpPr>
        <a:xfrm>
          <a:off x="0" y="0"/>
          <a:ext cx="0" cy="0"/>
          <a:chOff x="0" y="0"/>
          <a:chExt cx="0" cy="0"/>
        </a:xfrm>
      </p:grpSpPr>
      <p:sp>
        <p:nvSpPr>
          <p:cNvPr id="46" name="Rectangle 45">
            <a:extLst>
              <a:ext uri="{FF2B5EF4-FFF2-40B4-BE49-F238E27FC236}">
                <a16:creationId xmlns:a16="http://schemas.microsoft.com/office/drawing/2014/main" id="{B1BF5CFC-A77B-0345-6CA4-6AE6380794AD}"/>
              </a:ext>
            </a:extLst>
          </p:cNvPr>
          <p:cNvSpPr/>
          <p:nvPr/>
        </p:nvSpPr>
        <p:spPr>
          <a:xfrm>
            <a:off x="5947327" y="5740263"/>
            <a:ext cx="3147390" cy="935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F8BD6FD-D8E6-7065-5FD9-6AAC5B627214}"/>
              </a:ext>
            </a:extLst>
          </p:cNvPr>
          <p:cNvSpPr>
            <a:spLocks noGrp="1"/>
          </p:cNvSpPr>
          <p:nvPr>
            <p:ph type="body" sz="quarter" idx="13"/>
          </p:nvPr>
        </p:nvSpPr>
        <p:spPr>
          <a:xfrm>
            <a:off x="-340659" y="396240"/>
            <a:ext cx="7458636" cy="1089529"/>
          </a:xfrm>
        </p:spPr>
        <p:txBody>
          <a:bodyPr wrap="square" lIns="91440" tIns="45720" rIns="91440" bIns="45720" anchor="t">
            <a:spAutoFit/>
          </a:bodyPr>
          <a:lstStyle/>
          <a:p>
            <a:pPr lvl="1" algn="ctr"/>
            <a:r>
              <a:rPr lang="en-US" b="1">
                <a:solidFill>
                  <a:srgbClr val="FFFFFF"/>
                </a:solidFill>
                <a:cs typeface="Calibri"/>
              </a:rPr>
              <a:t>Federal Recommended MDS Models - developed with each applicable professional association/board association  </a:t>
            </a:r>
          </a:p>
        </p:txBody>
      </p:sp>
      <p:grpSp>
        <p:nvGrpSpPr>
          <p:cNvPr id="2" name="Group 1">
            <a:extLst>
              <a:ext uri="{FF2B5EF4-FFF2-40B4-BE49-F238E27FC236}">
                <a16:creationId xmlns:a16="http://schemas.microsoft.com/office/drawing/2014/main" id="{751D8720-B807-B51E-D1F8-C67078F3870B}"/>
              </a:ext>
            </a:extLst>
          </p:cNvPr>
          <p:cNvGrpSpPr/>
          <p:nvPr/>
        </p:nvGrpSpPr>
        <p:grpSpPr>
          <a:xfrm>
            <a:off x="503319" y="2277035"/>
            <a:ext cx="7681458" cy="4324287"/>
            <a:chOff x="287908" y="2169813"/>
            <a:chExt cx="8488962" cy="2163216"/>
          </a:xfrm>
          <a:solidFill>
            <a:srgbClr val="AFC8DE"/>
          </a:solidFill>
        </p:grpSpPr>
        <p:sp>
          <p:nvSpPr>
            <p:cNvPr id="7" name="Rectangle: Rounded Corners 6">
              <a:extLst>
                <a:ext uri="{FF2B5EF4-FFF2-40B4-BE49-F238E27FC236}">
                  <a16:creationId xmlns:a16="http://schemas.microsoft.com/office/drawing/2014/main" id="{D1E619EA-7C9A-2511-766A-69733FEABD10}"/>
                </a:ext>
              </a:extLst>
            </p:cNvPr>
            <p:cNvSpPr/>
            <p:nvPr/>
          </p:nvSpPr>
          <p:spPr>
            <a:xfrm>
              <a:off x="297542" y="2169813"/>
              <a:ext cx="2658716" cy="59634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u="sng">
                  <a:solidFill>
                    <a:srgbClr val="07648D"/>
                  </a:solidFill>
                  <a:hlinkClick r:id="rId4"/>
                </a:rPr>
                <a:t>Physicians</a:t>
              </a:r>
              <a:r>
                <a:rPr lang="en-US" sz="1200" u="sng">
                  <a:solidFill>
                    <a:srgbClr val="07648D"/>
                  </a:solidFill>
                </a:rPr>
                <a:t>:</a:t>
              </a:r>
              <a:r>
                <a:rPr lang="en-US" sz="1200">
                  <a:solidFill>
                    <a:srgbClr val="1B1B1B"/>
                  </a:solidFill>
                </a:rPr>
                <a:t> </a:t>
              </a:r>
            </a:p>
            <a:p>
              <a:pPr algn="ctr"/>
              <a:r>
                <a:rPr lang="en-US" sz="1200">
                  <a:solidFill>
                    <a:srgbClr val="1B1B1B"/>
                  </a:solidFill>
                </a:rPr>
                <a:t>(allopathic and osteopathic) Federation of State Medical Boards</a:t>
              </a:r>
            </a:p>
            <a:p>
              <a:pPr algn="ctr"/>
              <a:endParaRPr lang="en-US" sz="1200">
                <a:solidFill>
                  <a:schemeClr val="tx1"/>
                </a:solidFill>
                <a:cs typeface="Calibri"/>
              </a:endParaRPr>
            </a:p>
          </p:txBody>
        </p:sp>
        <p:sp>
          <p:nvSpPr>
            <p:cNvPr id="10" name="Rectangle: Rounded Corners 9">
              <a:extLst>
                <a:ext uri="{FF2B5EF4-FFF2-40B4-BE49-F238E27FC236}">
                  <a16:creationId xmlns:a16="http://schemas.microsoft.com/office/drawing/2014/main" id="{4A359EE9-D42A-7CD9-9B12-B397D0740AD7}"/>
                </a:ext>
              </a:extLst>
            </p:cNvPr>
            <p:cNvSpPr/>
            <p:nvPr/>
          </p:nvSpPr>
          <p:spPr>
            <a:xfrm>
              <a:off x="287908" y="2909583"/>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u="sng">
                  <a:solidFill>
                    <a:srgbClr val="07648D"/>
                  </a:solidFill>
                  <a:hlinkClick r:id="rId5"/>
                </a:rPr>
                <a:t>Physician Assistants</a:t>
              </a:r>
              <a:r>
                <a:rPr lang="en-US" sz="1200" u="sng">
                  <a:solidFill>
                    <a:srgbClr val="07648D"/>
                  </a:solidFill>
                </a:rPr>
                <a:t> (PA):</a:t>
              </a:r>
              <a:r>
                <a:rPr lang="en-US" sz="1200">
                  <a:solidFill>
                    <a:srgbClr val="1B1B1B"/>
                  </a:solidFill>
                </a:rPr>
                <a:t> </a:t>
              </a:r>
            </a:p>
            <a:p>
              <a:pPr algn="ctr"/>
              <a:r>
                <a:rPr lang="en-US" sz="1200">
                  <a:solidFill>
                    <a:srgbClr val="1B1B1B"/>
                  </a:solidFill>
                </a:rPr>
                <a:t>nccPA Health Foundation, National Commission on Certification of PAs</a:t>
              </a:r>
            </a:p>
            <a:p>
              <a:pPr algn="ctr"/>
              <a:endParaRPr lang="en-US" sz="1200">
                <a:solidFill>
                  <a:schemeClr val="tx1"/>
                </a:solidFill>
                <a:ea typeface="+mn-lt"/>
                <a:cs typeface="+mn-lt"/>
              </a:endParaRPr>
            </a:p>
          </p:txBody>
        </p:sp>
        <p:sp>
          <p:nvSpPr>
            <p:cNvPr id="12" name="Rectangle: Rounded Corners 11">
              <a:extLst>
                <a:ext uri="{FF2B5EF4-FFF2-40B4-BE49-F238E27FC236}">
                  <a16:creationId xmlns:a16="http://schemas.microsoft.com/office/drawing/2014/main" id="{F5A9D80A-826E-0415-A1ED-F3701E5DF72A}"/>
                </a:ext>
              </a:extLst>
            </p:cNvPr>
            <p:cNvSpPr/>
            <p:nvPr/>
          </p:nvSpPr>
          <p:spPr>
            <a:xfrm>
              <a:off x="289080" y="3735426"/>
              <a:ext cx="2666999"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u="sng">
                  <a:solidFill>
                    <a:srgbClr val="07648D"/>
                  </a:solidFill>
                  <a:hlinkClick r:id="rId6"/>
                </a:rPr>
                <a:t>Pharmacists</a:t>
              </a:r>
              <a:r>
                <a:rPr lang="en-US" sz="1200" u="sng">
                  <a:solidFill>
                    <a:srgbClr val="07648D"/>
                  </a:solidFill>
                </a:rPr>
                <a:t>:</a:t>
              </a:r>
              <a:r>
                <a:rPr lang="en-US" sz="1200">
                  <a:solidFill>
                    <a:srgbClr val="1B1B1B"/>
                  </a:solidFill>
                </a:rPr>
                <a:t> </a:t>
              </a:r>
            </a:p>
            <a:p>
              <a:pPr algn="ctr"/>
              <a:r>
                <a:rPr lang="en-US" sz="1200">
                  <a:solidFill>
                    <a:srgbClr val="1B1B1B"/>
                  </a:solidFill>
                </a:rPr>
                <a:t>American Association Colleges of Pharmacy, National Association Boards of Pharmacy</a:t>
              </a:r>
            </a:p>
            <a:p>
              <a:pPr algn="ctr"/>
              <a:r>
                <a:rPr lang="en-US" sz="1200">
                  <a:solidFill>
                    <a:schemeClr val="tx1"/>
                  </a:solidFill>
                  <a:ea typeface="+mn-lt"/>
                  <a:cs typeface="+mn-lt"/>
                </a:rPr>
                <a:t>Pharmacist</a:t>
              </a:r>
            </a:p>
          </p:txBody>
        </p:sp>
        <p:sp>
          <p:nvSpPr>
            <p:cNvPr id="13" name="Rectangle: Rounded Corners 12">
              <a:extLst>
                <a:ext uri="{FF2B5EF4-FFF2-40B4-BE49-F238E27FC236}">
                  <a16:creationId xmlns:a16="http://schemas.microsoft.com/office/drawing/2014/main" id="{D8C9AE78-199A-B105-E42C-7942DEBE3F0B}"/>
                </a:ext>
              </a:extLst>
            </p:cNvPr>
            <p:cNvSpPr/>
            <p:nvPr/>
          </p:nvSpPr>
          <p:spPr>
            <a:xfrm>
              <a:off x="3210238" y="2169813"/>
              <a:ext cx="2667000" cy="59634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u="sng">
                  <a:solidFill>
                    <a:srgbClr val="07648D"/>
                  </a:solidFill>
                  <a:hlinkClick r:id="rId7"/>
                </a:rPr>
                <a:t>Physical Therapists</a:t>
              </a:r>
              <a:r>
                <a:rPr lang="en-US" sz="1200" u="sng">
                  <a:solidFill>
                    <a:srgbClr val="07648D"/>
                  </a:solidFill>
                </a:rPr>
                <a:t>:</a:t>
              </a:r>
              <a:r>
                <a:rPr lang="en-US" sz="1200">
                  <a:solidFill>
                    <a:srgbClr val="1B1B1B"/>
                  </a:solidFill>
                </a:rPr>
                <a:t> </a:t>
              </a:r>
            </a:p>
            <a:p>
              <a:pPr algn="ctr"/>
              <a:r>
                <a:rPr lang="en-US" sz="1200">
                  <a:solidFill>
                    <a:srgbClr val="1B1B1B"/>
                  </a:solidFill>
                </a:rPr>
                <a:t>American Physical Therapy Association, Fed State Boards Physical Therapy</a:t>
              </a:r>
            </a:p>
            <a:p>
              <a:pPr algn="ctr"/>
              <a:endParaRPr lang="en-US" sz="1200">
                <a:solidFill>
                  <a:schemeClr val="tx1"/>
                </a:solidFill>
              </a:endParaRPr>
            </a:p>
          </p:txBody>
        </p:sp>
        <p:sp>
          <p:nvSpPr>
            <p:cNvPr id="15" name="Rectangle: Rounded Corners 14">
              <a:extLst>
                <a:ext uri="{FF2B5EF4-FFF2-40B4-BE49-F238E27FC236}">
                  <a16:creationId xmlns:a16="http://schemas.microsoft.com/office/drawing/2014/main" id="{1B3C25B1-8ECA-3572-000A-4F24BA177BD7}"/>
                </a:ext>
              </a:extLst>
            </p:cNvPr>
            <p:cNvSpPr/>
            <p:nvPr/>
          </p:nvSpPr>
          <p:spPr>
            <a:xfrm>
              <a:off x="3197255" y="2909580"/>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u="sng">
                  <a:solidFill>
                    <a:srgbClr val="07648D"/>
                  </a:solidFill>
                  <a:hlinkClick r:id="rId8"/>
                </a:rPr>
                <a:t>Occupational Therapists</a:t>
              </a:r>
              <a:r>
                <a:rPr lang="en-US" sz="1200" u="sng">
                  <a:solidFill>
                    <a:srgbClr val="07648D"/>
                  </a:solidFill>
                </a:rPr>
                <a:t>:</a:t>
              </a:r>
              <a:r>
                <a:rPr lang="en-US" sz="1200">
                  <a:solidFill>
                    <a:srgbClr val="1B1B1B"/>
                  </a:solidFill>
                </a:rPr>
                <a:t> </a:t>
              </a:r>
            </a:p>
            <a:p>
              <a:pPr algn="ctr"/>
              <a:r>
                <a:rPr lang="en-US" sz="1200">
                  <a:solidFill>
                    <a:srgbClr val="1B1B1B"/>
                  </a:solidFill>
                </a:rPr>
                <a:t>National Board for Certification in Occupational Therapy</a:t>
              </a:r>
            </a:p>
            <a:p>
              <a:pPr algn="ctr"/>
              <a:r>
                <a:rPr lang="en-US" sz="1200">
                  <a:solidFill>
                    <a:schemeClr val="tx1"/>
                  </a:solidFill>
                  <a:ea typeface="+mn-lt"/>
                  <a:cs typeface="+mn-lt"/>
                </a:rPr>
                <a:t>Occupational Therapist</a:t>
              </a:r>
              <a:endParaRPr lang="en-US" sz="1200">
                <a:solidFill>
                  <a:schemeClr val="tx1"/>
                </a:solidFill>
                <a:cs typeface="Calibri"/>
              </a:endParaRPr>
            </a:p>
          </p:txBody>
        </p:sp>
        <p:sp>
          <p:nvSpPr>
            <p:cNvPr id="16" name="Rectangle: Rounded Corners 15">
              <a:extLst>
                <a:ext uri="{FF2B5EF4-FFF2-40B4-BE49-F238E27FC236}">
                  <a16:creationId xmlns:a16="http://schemas.microsoft.com/office/drawing/2014/main" id="{19929095-9357-E42B-D060-2D043B8F76BF}"/>
                </a:ext>
              </a:extLst>
            </p:cNvPr>
            <p:cNvSpPr/>
            <p:nvPr/>
          </p:nvSpPr>
          <p:spPr>
            <a:xfrm>
              <a:off x="3158307" y="3736681"/>
              <a:ext cx="2667000" cy="59634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u="sng">
                  <a:solidFill>
                    <a:srgbClr val="07648D"/>
                  </a:solidFill>
                  <a:hlinkClick r:id="rId9"/>
                </a:rPr>
                <a:t>Dental Hygienists</a:t>
              </a:r>
              <a:r>
                <a:rPr lang="en-US" sz="1200" u="sng">
                  <a:solidFill>
                    <a:srgbClr val="07648D"/>
                  </a:solidFill>
                </a:rPr>
                <a:t>:</a:t>
              </a:r>
              <a:r>
                <a:rPr lang="en-US" sz="1200">
                  <a:solidFill>
                    <a:srgbClr val="07648D"/>
                  </a:solidFill>
                </a:rPr>
                <a:t> </a:t>
              </a:r>
            </a:p>
            <a:p>
              <a:pPr algn="ctr"/>
              <a:r>
                <a:rPr lang="en-US" sz="1200">
                  <a:solidFill>
                    <a:srgbClr val="1B1B1B"/>
                  </a:solidFill>
                </a:rPr>
                <a:t>American Dental Hygienists' Association</a:t>
              </a:r>
            </a:p>
            <a:p>
              <a:pPr algn="ctr"/>
              <a:endParaRPr lang="en-US" sz="1200">
                <a:solidFill>
                  <a:schemeClr val="tx1"/>
                </a:solidFill>
                <a:cs typeface="Calibri"/>
              </a:endParaRPr>
            </a:p>
          </p:txBody>
        </p:sp>
        <p:sp>
          <p:nvSpPr>
            <p:cNvPr id="17" name="Rectangle: Rounded Corners 16">
              <a:extLst>
                <a:ext uri="{FF2B5EF4-FFF2-40B4-BE49-F238E27FC236}">
                  <a16:creationId xmlns:a16="http://schemas.microsoft.com/office/drawing/2014/main" id="{ED8341A6-BD74-D434-5BD5-49AFF7940D84}"/>
                </a:ext>
              </a:extLst>
            </p:cNvPr>
            <p:cNvSpPr/>
            <p:nvPr/>
          </p:nvSpPr>
          <p:spPr>
            <a:xfrm>
              <a:off x="6096886" y="2183598"/>
              <a:ext cx="2667000" cy="59634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u="sng">
                  <a:solidFill>
                    <a:srgbClr val="07648D"/>
                  </a:solidFill>
                  <a:hlinkClick r:id="rId10"/>
                </a:rPr>
                <a:t>Psychologists</a:t>
              </a:r>
              <a:r>
                <a:rPr lang="en-US" sz="1200" u="sng">
                  <a:solidFill>
                    <a:srgbClr val="07648D"/>
                  </a:solidFill>
                </a:rPr>
                <a:t>:</a:t>
              </a:r>
              <a:r>
                <a:rPr lang="en-US" sz="1200">
                  <a:solidFill>
                    <a:srgbClr val="1B1B1B"/>
                  </a:solidFill>
                </a:rPr>
                <a:t> </a:t>
              </a:r>
            </a:p>
            <a:p>
              <a:pPr algn="ctr"/>
              <a:r>
                <a:rPr lang="en-US" sz="1200">
                  <a:solidFill>
                    <a:srgbClr val="1B1B1B"/>
                  </a:solidFill>
                </a:rPr>
                <a:t>Association of State and Provincial Psychology Boards</a:t>
              </a:r>
            </a:p>
            <a:p>
              <a:pPr algn="ctr"/>
              <a:endParaRPr lang="en-US" sz="1200">
                <a:solidFill>
                  <a:schemeClr val="tx1"/>
                </a:solidFill>
              </a:endParaRPr>
            </a:p>
          </p:txBody>
        </p:sp>
        <p:sp>
          <p:nvSpPr>
            <p:cNvPr id="18" name="Rectangle: Rounded Corners 17">
              <a:extLst>
                <a:ext uri="{FF2B5EF4-FFF2-40B4-BE49-F238E27FC236}">
                  <a16:creationId xmlns:a16="http://schemas.microsoft.com/office/drawing/2014/main" id="{FABDB595-3CB9-2DFE-4807-9C1FA7773825}"/>
                </a:ext>
              </a:extLst>
            </p:cNvPr>
            <p:cNvSpPr/>
            <p:nvPr/>
          </p:nvSpPr>
          <p:spPr>
            <a:xfrm>
              <a:off x="6042508" y="3725841"/>
              <a:ext cx="2734362"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200" u="sng">
                  <a:solidFill>
                    <a:srgbClr val="07648D"/>
                  </a:solidFill>
                  <a:hlinkClick r:id="rId11"/>
                </a:rPr>
                <a:t>Substance Abuse/Addiction Counselors</a:t>
              </a:r>
              <a:r>
                <a:rPr lang="en-US" sz="1200" u="sng">
                  <a:solidFill>
                    <a:srgbClr val="07648D"/>
                  </a:solidFill>
                </a:rPr>
                <a:t>:</a:t>
              </a:r>
              <a:r>
                <a:rPr lang="en-US" sz="1200" u="sng">
                  <a:solidFill>
                    <a:srgbClr val="1B1B1B"/>
                  </a:solidFill>
                </a:rPr>
                <a:t> </a:t>
              </a:r>
            </a:p>
            <a:p>
              <a:r>
                <a:rPr lang="en-US" sz="1200">
                  <a:solidFill>
                    <a:srgbClr val="1B1B1B"/>
                  </a:solidFill>
                </a:rPr>
                <a:t>International Certification &amp; Reciprocity Consortium, NAADAC, Association Addiction Professional </a:t>
              </a:r>
              <a:r>
                <a:rPr lang="en-US" sz="1200">
                  <a:solidFill>
                    <a:schemeClr val="tx1"/>
                  </a:solidFill>
                  <a:ea typeface="+mn-lt"/>
                  <a:cs typeface="+mn-lt"/>
                </a:rPr>
                <a:t>Substance Abuse/Addiction </a:t>
              </a:r>
              <a:endParaRPr lang="en-US" sz="1200">
                <a:solidFill>
                  <a:schemeClr val="tx1"/>
                </a:solidFill>
              </a:endParaRPr>
            </a:p>
          </p:txBody>
        </p:sp>
        <p:sp>
          <p:nvSpPr>
            <p:cNvPr id="19" name="Rectangle: Rounded Corners 18">
              <a:extLst>
                <a:ext uri="{FF2B5EF4-FFF2-40B4-BE49-F238E27FC236}">
                  <a16:creationId xmlns:a16="http://schemas.microsoft.com/office/drawing/2014/main" id="{2A2D4CB8-AAE6-659E-AD34-9E8A3CD35D96}"/>
                </a:ext>
              </a:extLst>
            </p:cNvPr>
            <p:cNvSpPr/>
            <p:nvPr/>
          </p:nvSpPr>
          <p:spPr>
            <a:xfrm>
              <a:off x="6095255" y="2909580"/>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u="sng">
                  <a:solidFill>
                    <a:srgbClr val="07648D"/>
                  </a:solidFill>
                  <a:hlinkClick r:id="rId12"/>
                </a:rPr>
                <a:t>Licensed Professional Counselors</a:t>
              </a:r>
              <a:r>
                <a:rPr lang="en-US" sz="1200" u="sng">
                  <a:solidFill>
                    <a:srgbClr val="07648D"/>
                  </a:solidFill>
                </a:rPr>
                <a:t>:</a:t>
              </a:r>
              <a:r>
                <a:rPr lang="en-US" sz="1200">
                  <a:solidFill>
                    <a:srgbClr val="1B1B1B"/>
                  </a:solidFill>
                </a:rPr>
                <a:t> </a:t>
              </a:r>
            </a:p>
            <a:p>
              <a:pPr algn="ctr"/>
              <a:r>
                <a:rPr lang="en-US" sz="1200">
                  <a:solidFill>
                    <a:srgbClr val="1B1B1B"/>
                  </a:solidFill>
                </a:rPr>
                <a:t>National Board for Certified Counselors, Inc. and Affiliates</a:t>
              </a:r>
            </a:p>
            <a:p>
              <a:pPr algn="ctr"/>
              <a:endParaRPr lang="en-US" sz="1200">
                <a:solidFill>
                  <a:schemeClr val="tx1"/>
                </a:solidFill>
                <a:cs typeface="Calibri"/>
              </a:endParaRPr>
            </a:p>
          </p:txBody>
        </p:sp>
      </p:grpSp>
      <p:sp>
        <p:nvSpPr>
          <p:cNvPr id="28" name="Rectangle: Rounded Corners 27">
            <a:extLst>
              <a:ext uri="{FF2B5EF4-FFF2-40B4-BE49-F238E27FC236}">
                <a16:creationId xmlns:a16="http://schemas.microsoft.com/office/drawing/2014/main" id="{BDC004D0-BB9A-7BA3-984A-E462206AC9D8}"/>
              </a:ext>
            </a:extLst>
          </p:cNvPr>
          <p:cNvSpPr/>
          <p:nvPr/>
        </p:nvSpPr>
        <p:spPr>
          <a:xfrm>
            <a:off x="4742329" y="1210859"/>
            <a:ext cx="2572871" cy="967565"/>
          </a:xfrm>
          <a:prstGeom prst="roundRect">
            <a:avLst/>
          </a:prstGeom>
          <a:solidFill>
            <a:srgbClr val="2A5D8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u="sng">
                <a:solidFill>
                  <a:schemeClr val="bg1"/>
                </a:solidFill>
                <a:hlinkClick r:id="rId13">
                  <a:extLst>
                    <a:ext uri="{A12FA001-AC4F-418D-AE19-62706E023703}">
                      <ahyp:hlinkClr xmlns:ahyp="http://schemas.microsoft.com/office/drawing/2018/hyperlinkcolor" val="tx"/>
                    </a:ext>
                  </a:extLst>
                </a:hlinkClick>
              </a:rPr>
              <a:t>Nurses</a:t>
            </a:r>
            <a:r>
              <a:rPr lang="en-US" sz="1200" u="sng">
                <a:solidFill>
                  <a:schemeClr val="bg1"/>
                </a:solidFill>
              </a:rPr>
              <a:t>:</a:t>
            </a:r>
            <a:endParaRPr lang="en-US" sz="1200">
              <a:solidFill>
                <a:schemeClr val="bg1"/>
              </a:solidFill>
            </a:endParaRPr>
          </a:p>
          <a:p>
            <a:pPr algn="ctr"/>
            <a:r>
              <a:rPr lang="en-US" sz="1200">
                <a:solidFill>
                  <a:schemeClr val="bg1"/>
                </a:solidFill>
              </a:rPr>
              <a:t>National Council of State Boards Nursing, Forum State Nursing Workforce Centers</a:t>
            </a:r>
          </a:p>
        </p:txBody>
      </p:sp>
      <p:sp>
        <p:nvSpPr>
          <p:cNvPr id="29" name="TextBox 28">
            <a:extLst>
              <a:ext uri="{FF2B5EF4-FFF2-40B4-BE49-F238E27FC236}">
                <a16:creationId xmlns:a16="http://schemas.microsoft.com/office/drawing/2014/main" id="{DD8154BE-2298-D2A9-18A4-E2F2EB4E1682}"/>
              </a:ext>
            </a:extLst>
          </p:cNvPr>
          <p:cNvSpPr txBox="1"/>
          <p:nvPr/>
        </p:nvSpPr>
        <p:spPr>
          <a:xfrm>
            <a:off x="995083" y="1392822"/>
            <a:ext cx="3569056" cy="461665"/>
          </a:xfrm>
          <a:prstGeom prst="rect">
            <a:avLst/>
          </a:prstGeom>
          <a:solidFill>
            <a:srgbClr val="B1CCE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HRSA - Developed MDS </a:t>
            </a:r>
          </a:p>
        </p:txBody>
      </p:sp>
      <p:sp>
        <p:nvSpPr>
          <p:cNvPr id="49" name="TextBox 48">
            <a:extLst>
              <a:ext uri="{FF2B5EF4-FFF2-40B4-BE49-F238E27FC236}">
                <a16:creationId xmlns:a16="http://schemas.microsoft.com/office/drawing/2014/main" id="{8B39528E-2C2E-C0C8-650F-6EAD3768E429}"/>
              </a:ext>
            </a:extLst>
          </p:cNvPr>
          <p:cNvSpPr txBox="1"/>
          <p:nvPr/>
        </p:nvSpPr>
        <p:spPr>
          <a:xfrm>
            <a:off x="7380194" y="411487"/>
            <a:ext cx="1638300" cy="707886"/>
          </a:xfrm>
          <a:prstGeom prst="rect">
            <a:avLst/>
          </a:prstGeom>
          <a:noFill/>
        </p:spPr>
        <p:txBody>
          <a:bodyPr wrap="square">
            <a:spAutoFit/>
          </a:bodyPr>
          <a:lstStyle/>
          <a:p>
            <a:pPr algn="ctr"/>
            <a:r>
              <a:rPr lang="en-US" sz="2000" b="1">
                <a:solidFill>
                  <a:srgbClr val="FFFFFF"/>
                </a:solidFill>
                <a:cs typeface="Calibri"/>
              </a:rPr>
              <a:t>HRSA Aligned MDS Model </a:t>
            </a:r>
            <a:endParaRPr lang="en-US" sz="2000"/>
          </a:p>
        </p:txBody>
      </p:sp>
    </p:spTree>
    <p:custDataLst>
      <p:tags r:id="rId1"/>
    </p:custDataLst>
    <p:extLst>
      <p:ext uri="{BB962C8B-B14F-4D97-AF65-F5344CB8AC3E}">
        <p14:creationId xmlns:p14="http://schemas.microsoft.com/office/powerpoint/2010/main" val="2774335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9DE8E-9719-F588-6F1D-5D7913867770}"/>
            </a:ext>
          </a:extLst>
        </p:cNvPr>
        <p:cNvGrpSpPr/>
        <p:nvPr/>
      </p:nvGrpSpPr>
      <p:grpSpPr>
        <a:xfrm>
          <a:off x="0" y="0"/>
          <a:ext cx="0" cy="0"/>
          <a:chOff x="0" y="0"/>
          <a:chExt cx="0" cy="0"/>
        </a:xfrm>
      </p:grpSpPr>
      <p:sp>
        <p:nvSpPr>
          <p:cNvPr id="46" name="Rectangle 45">
            <a:extLst>
              <a:ext uri="{FF2B5EF4-FFF2-40B4-BE49-F238E27FC236}">
                <a16:creationId xmlns:a16="http://schemas.microsoft.com/office/drawing/2014/main" id="{A8D75575-584E-B6C2-C47C-04DFB1C737A6}"/>
              </a:ext>
            </a:extLst>
          </p:cNvPr>
          <p:cNvSpPr/>
          <p:nvPr/>
        </p:nvSpPr>
        <p:spPr>
          <a:xfrm>
            <a:off x="5947327" y="5740263"/>
            <a:ext cx="3147390" cy="935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51FA1A6-5801-0535-EF86-E46448558A93}"/>
              </a:ext>
            </a:extLst>
          </p:cNvPr>
          <p:cNvSpPr>
            <a:spLocks noGrp="1"/>
          </p:cNvSpPr>
          <p:nvPr>
            <p:ph type="body" sz="quarter" idx="13"/>
          </p:nvPr>
        </p:nvSpPr>
        <p:spPr>
          <a:xfrm>
            <a:off x="-699247" y="351416"/>
            <a:ext cx="8731624" cy="867930"/>
          </a:xfrm>
        </p:spPr>
        <p:txBody>
          <a:bodyPr wrap="square" lIns="91440" tIns="45720" rIns="91440" bIns="45720" anchor="t">
            <a:spAutoFit/>
          </a:bodyPr>
          <a:lstStyle/>
          <a:p>
            <a:pPr lvl="1" algn="ctr">
              <a:spcBef>
                <a:spcPts val="0"/>
              </a:spcBef>
            </a:pPr>
            <a:r>
              <a:rPr lang="en-US" sz="2800" b="1">
                <a:solidFill>
                  <a:srgbClr val="FFFFFF"/>
                </a:solidFill>
                <a:cs typeface="Calibri"/>
              </a:rPr>
              <a:t>Missouri Minimum Data Set (MDS) Model </a:t>
            </a:r>
          </a:p>
          <a:p>
            <a:pPr lvl="1" algn="ctr">
              <a:spcBef>
                <a:spcPts val="0"/>
              </a:spcBef>
            </a:pPr>
            <a:r>
              <a:rPr lang="en-US" sz="2800" b="1">
                <a:solidFill>
                  <a:srgbClr val="FFFFFF"/>
                </a:solidFill>
                <a:cs typeface="Calibri"/>
              </a:rPr>
              <a:t>Includes More Professionals</a:t>
            </a:r>
            <a:endParaRPr lang="en-US" sz="2800" b="1">
              <a:solidFill>
                <a:srgbClr val="FF0000"/>
              </a:solidFill>
              <a:cs typeface="Calibri"/>
            </a:endParaRPr>
          </a:p>
        </p:txBody>
      </p:sp>
      <p:grpSp>
        <p:nvGrpSpPr>
          <p:cNvPr id="47" name="Group 46">
            <a:extLst>
              <a:ext uri="{FF2B5EF4-FFF2-40B4-BE49-F238E27FC236}">
                <a16:creationId xmlns:a16="http://schemas.microsoft.com/office/drawing/2014/main" id="{1B7F05A7-594E-1E34-B3DF-E67F26802C50}"/>
              </a:ext>
            </a:extLst>
          </p:cNvPr>
          <p:cNvGrpSpPr/>
          <p:nvPr/>
        </p:nvGrpSpPr>
        <p:grpSpPr>
          <a:xfrm>
            <a:off x="547206" y="1398494"/>
            <a:ext cx="7798934" cy="4957482"/>
            <a:chOff x="395908" y="1273865"/>
            <a:chExt cx="8478182" cy="5234609"/>
          </a:xfrm>
          <a:solidFill>
            <a:srgbClr val="F1B928"/>
          </a:solidFill>
        </p:grpSpPr>
        <p:sp>
          <p:nvSpPr>
            <p:cNvPr id="4" name="Rectangle: Rounded Corners 3">
              <a:extLst>
                <a:ext uri="{FF2B5EF4-FFF2-40B4-BE49-F238E27FC236}">
                  <a16:creationId xmlns:a16="http://schemas.microsoft.com/office/drawing/2014/main" id="{8C0B07A9-7AB6-1A1F-D411-3DBBABE55EFE}"/>
                </a:ext>
              </a:extLst>
            </p:cNvPr>
            <p:cNvSpPr/>
            <p:nvPr/>
          </p:nvSpPr>
          <p:spPr>
            <a:xfrm>
              <a:off x="412474" y="1273866"/>
              <a:ext cx="2658716"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ea typeface="+mn-lt"/>
                  <a:cs typeface="+mn-lt"/>
                </a:rPr>
                <a:t>Acupuncturist</a:t>
              </a:r>
              <a:endParaRPr lang="en-US" sz="1200">
                <a:solidFill>
                  <a:schemeClr val="tx1"/>
                </a:solidFill>
                <a:ea typeface="Calibri"/>
                <a:cs typeface="Calibri"/>
              </a:endParaRPr>
            </a:p>
          </p:txBody>
        </p:sp>
        <p:sp>
          <p:nvSpPr>
            <p:cNvPr id="5" name="Rectangle: Rounded Corners 4">
              <a:extLst>
                <a:ext uri="{FF2B5EF4-FFF2-40B4-BE49-F238E27FC236}">
                  <a16:creationId xmlns:a16="http://schemas.microsoft.com/office/drawing/2014/main" id="{E13838B1-5C42-99A3-9930-38DD3CF30184}"/>
                </a:ext>
              </a:extLst>
            </p:cNvPr>
            <p:cNvSpPr/>
            <p:nvPr/>
          </p:nvSpPr>
          <p:spPr>
            <a:xfrm>
              <a:off x="395908" y="2027583"/>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ea typeface="+mn-lt"/>
                  <a:cs typeface="+mn-lt"/>
                </a:rPr>
                <a:t>Assistant Physician</a:t>
              </a:r>
              <a:endParaRPr lang="en-US" sz="1200">
                <a:solidFill>
                  <a:schemeClr val="tx1"/>
                </a:solidFill>
                <a:ea typeface="Calibri"/>
                <a:cs typeface="Calibri"/>
              </a:endParaRPr>
            </a:p>
          </p:txBody>
        </p:sp>
        <p:sp>
          <p:nvSpPr>
            <p:cNvPr id="6" name="Rectangle: Rounded Corners 5">
              <a:extLst>
                <a:ext uri="{FF2B5EF4-FFF2-40B4-BE49-F238E27FC236}">
                  <a16:creationId xmlns:a16="http://schemas.microsoft.com/office/drawing/2014/main" id="{37F50BEA-9CF4-06FF-CFCC-C3D2D5DA8F3C}"/>
                </a:ext>
              </a:extLst>
            </p:cNvPr>
            <p:cNvSpPr/>
            <p:nvPr/>
          </p:nvSpPr>
          <p:spPr>
            <a:xfrm>
              <a:off x="429038" y="2773017"/>
              <a:ext cx="2666999"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ea typeface="+mn-lt"/>
                  <a:cs typeface="+mn-lt"/>
                </a:rPr>
                <a:t>Chiropractor</a:t>
              </a:r>
              <a:endParaRPr lang="en-US" sz="1200">
                <a:solidFill>
                  <a:schemeClr val="tx1"/>
                </a:solidFill>
                <a:ea typeface="Calibri"/>
                <a:cs typeface="Calibri"/>
              </a:endParaRPr>
            </a:p>
          </p:txBody>
        </p:sp>
        <p:sp>
          <p:nvSpPr>
            <p:cNvPr id="8" name="Rectangle: Rounded Corners 7">
              <a:extLst>
                <a:ext uri="{FF2B5EF4-FFF2-40B4-BE49-F238E27FC236}">
                  <a16:creationId xmlns:a16="http://schemas.microsoft.com/office/drawing/2014/main" id="{8ACBAC7E-36A7-9251-F150-DCE34195AFD2}"/>
                </a:ext>
              </a:extLst>
            </p:cNvPr>
            <p:cNvSpPr/>
            <p:nvPr/>
          </p:nvSpPr>
          <p:spPr>
            <a:xfrm>
              <a:off x="429038" y="4330147"/>
              <a:ext cx="2675282"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ea typeface="+mn-lt"/>
                  <a:cs typeface="+mn-lt"/>
                </a:rPr>
                <a:t>Occupational Therapist Assistant</a:t>
              </a:r>
              <a:endParaRPr lang="en-US" sz="1200">
                <a:solidFill>
                  <a:schemeClr val="tx1"/>
                </a:solidFill>
                <a:ea typeface="Calibri"/>
                <a:cs typeface="Calibri"/>
              </a:endParaRPr>
            </a:p>
          </p:txBody>
        </p:sp>
        <p:sp>
          <p:nvSpPr>
            <p:cNvPr id="9" name="Rectangle: Rounded Corners 8">
              <a:extLst>
                <a:ext uri="{FF2B5EF4-FFF2-40B4-BE49-F238E27FC236}">
                  <a16:creationId xmlns:a16="http://schemas.microsoft.com/office/drawing/2014/main" id="{9E64AF6D-F092-6375-8495-12974F01821B}"/>
                </a:ext>
              </a:extLst>
            </p:cNvPr>
            <p:cNvSpPr/>
            <p:nvPr/>
          </p:nvSpPr>
          <p:spPr>
            <a:xfrm>
              <a:off x="429039" y="5141843"/>
              <a:ext cx="2666999"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cs typeface="Calibri" panose="020F0502020204030204"/>
                </a:rPr>
                <a:t>Pharmacy Technician</a:t>
              </a:r>
              <a:endParaRPr lang="en-US" sz="1200">
                <a:solidFill>
                  <a:schemeClr val="tx1"/>
                </a:solidFill>
                <a:ea typeface="Calibri"/>
                <a:cs typeface="Calibri"/>
              </a:endParaRPr>
            </a:p>
          </p:txBody>
        </p:sp>
        <p:sp>
          <p:nvSpPr>
            <p:cNvPr id="11" name="Rectangle: Rounded Corners 10">
              <a:extLst>
                <a:ext uri="{FF2B5EF4-FFF2-40B4-BE49-F238E27FC236}">
                  <a16:creationId xmlns:a16="http://schemas.microsoft.com/office/drawing/2014/main" id="{E0F3627D-CC5A-D525-F663-7D5603A00B73}"/>
                </a:ext>
              </a:extLst>
            </p:cNvPr>
            <p:cNvSpPr/>
            <p:nvPr/>
          </p:nvSpPr>
          <p:spPr>
            <a:xfrm>
              <a:off x="429038" y="5912126"/>
              <a:ext cx="2650434"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ea typeface="+mn-lt"/>
                  <a:cs typeface="+mn-lt"/>
                </a:rPr>
                <a:t>Respiratory Therapist</a:t>
              </a:r>
            </a:p>
          </p:txBody>
        </p:sp>
        <p:sp>
          <p:nvSpPr>
            <p:cNvPr id="14" name="Rectangle: Rounded Corners 13">
              <a:extLst>
                <a:ext uri="{FF2B5EF4-FFF2-40B4-BE49-F238E27FC236}">
                  <a16:creationId xmlns:a16="http://schemas.microsoft.com/office/drawing/2014/main" id="{E5F5C95E-F023-0674-60AB-60943BFA30B6}"/>
                </a:ext>
              </a:extLst>
            </p:cNvPr>
            <p:cNvSpPr/>
            <p:nvPr/>
          </p:nvSpPr>
          <p:spPr>
            <a:xfrm>
              <a:off x="395909" y="3568148"/>
              <a:ext cx="2683564"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200">
                  <a:solidFill>
                    <a:schemeClr val="tx1"/>
                  </a:solidFill>
                  <a:ea typeface="+mn-lt"/>
                  <a:cs typeface="+mn-lt"/>
                </a:rPr>
                <a:t>Marriage and Family Therapist</a:t>
              </a:r>
              <a:endParaRPr lang="en-US" sz="1200">
                <a:solidFill>
                  <a:schemeClr val="tx1"/>
                </a:solidFill>
                <a:ea typeface="Calibri"/>
                <a:cs typeface="Calibri" panose="020F0502020204030204"/>
              </a:endParaRPr>
            </a:p>
          </p:txBody>
        </p:sp>
        <p:sp>
          <p:nvSpPr>
            <p:cNvPr id="21" name="Rectangle: Rounded Corners 20">
              <a:extLst>
                <a:ext uri="{FF2B5EF4-FFF2-40B4-BE49-F238E27FC236}">
                  <a16:creationId xmlns:a16="http://schemas.microsoft.com/office/drawing/2014/main" id="{DC7E156A-40C9-0885-EA3C-7B95B5D73869}"/>
                </a:ext>
              </a:extLst>
            </p:cNvPr>
            <p:cNvSpPr/>
            <p:nvPr/>
          </p:nvSpPr>
          <p:spPr>
            <a:xfrm>
              <a:off x="3278256" y="1273865"/>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ea typeface="+mn-lt"/>
                  <a:cs typeface="+mn-lt"/>
                </a:rPr>
                <a:t>Anesthesiologist Assistant</a:t>
              </a:r>
              <a:endParaRPr lang="en-US" sz="1200">
                <a:solidFill>
                  <a:schemeClr val="tx1"/>
                </a:solidFill>
                <a:ea typeface="Calibri"/>
                <a:cs typeface="Calibri"/>
              </a:endParaRPr>
            </a:p>
          </p:txBody>
        </p:sp>
        <p:sp>
          <p:nvSpPr>
            <p:cNvPr id="22" name="Rectangle: Rounded Corners 21">
              <a:extLst>
                <a:ext uri="{FF2B5EF4-FFF2-40B4-BE49-F238E27FC236}">
                  <a16:creationId xmlns:a16="http://schemas.microsoft.com/office/drawing/2014/main" id="{37528481-8632-A9C9-6E84-D6D70B168294}"/>
                </a:ext>
              </a:extLst>
            </p:cNvPr>
            <p:cNvSpPr/>
            <p:nvPr/>
          </p:nvSpPr>
          <p:spPr>
            <a:xfrm>
              <a:off x="3278255" y="2027580"/>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ea typeface="Calibri"/>
                  <a:cs typeface="Calibri" panose="020F0502020204030204"/>
                </a:rPr>
                <a:t>Athletic Trainer</a:t>
              </a:r>
            </a:p>
          </p:txBody>
        </p:sp>
        <p:sp>
          <p:nvSpPr>
            <p:cNvPr id="23" name="Rectangle: Rounded Corners 22">
              <a:extLst>
                <a:ext uri="{FF2B5EF4-FFF2-40B4-BE49-F238E27FC236}">
                  <a16:creationId xmlns:a16="http://schemas.microsoft.com/office/drawing/2014/main" id="{25CE569F-09FA-6EC7-80FD-116753B778F7}"/>
                </a:ext>
              </a:extLst>
            </p:cNvPr>
            <p:cNvSpPr/>
            <p:nvPr/>
          </p:nvSpPr>
          <p:spPr>
            <a:xfrm>
              <a:off x="3278256" y="2781300"/>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ea typeface="+mn-lt"/>
                  <a:cs typeface="+mn-lt"/>
                </a:rPr>
                <a:t>Community Health Worker</a:t>
              </a:r>
              <a:endParaRPr lang="en-US" sz="1200">
                <a:solidFill>
                  <a:schemeClr val="tx1"/>
                </a:solidFill>
                <a:ea typeface="Calibri"/>
                <a:cs typeface="Calibri"/>
              </a:endParaRPr>
            </a:p>
          </p:txBody>
        </p:sp>
        <p:sp>
          <p:nvSpPr>
            <p:cNvPr id="24" name="Rectangle: Rounded Corners 23">
              <a:extLst>
                <a:ext uri="{FF2B5EF4-FFF2-40B4-BE49-F238E27FC236}">
                  <a16:creationId xmlns:a16="http://schemas.microsoft.com/office/drawing/2014/main" id="{6CD49288-5811-1E38-4CA8-E52B62CC1521}"/>
                </a:ext>
              </a:extLst>
            </p:cNvPr>
            <p:cNvSpPr/>
            <p:nvPr/>
          </p:nvSpPr>
          <p:spPr>
            <a:xfrm>
              <a:off x="3278256" y="3568148"/>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Massage Therapist</a:t>
              </a:r>
              <a:endParaRPr lang="en-US" sz="1200">
                <a:solidFill>
                  <a:schemeClr val="tx1"/>
                </a:solidFill>
                <a:ea typeface="Calibri"/>
                <a:cs typeface="Calibri"/>
              </a:endParaRPr>
            </a:p>
          </p:txBody>
        </p:sp>
        <p:sp>
          <p:nvSpPr>
            <p:cNvPr id="25" name="Rectangle: Rounded Corners 24">
              <a:extLst>
                <a:ext uri="{FF2B5EF4-FFF2-40B4-BE49-F238E27FC236}">
                  <a16:creationId xmlns:a16="http://schemas.microsoft.com/office/drawing/2014/main" id="{3B347A0B-33CA-1A73-90CD-D9FCEFC004CE}"/>
                </a:ext>
              </a:extLst>
            </p:cNvPr>
            <p:cNvSpPr/>
            <p:nvPr/>
          </p:nvSpPr>
          <p:spPr>
            <a:xfrm>
              <a:off x="3278255" y="4330148"/>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ea typeface="Calibri"/>
                  <a:cs typeface="Calibri"/>
                </a:rPr>
                <a:t>Optometrist</a:t>
              </a:r>
            </a:p>
          </p:txBody>
        </p:sp>
        <p:sp>
          <p:nvSpPr>
            <p:cNvPr id="26" name="Rectangle: Rounded Corners 25">
              <a:extLst>
                <a:ext uri="{FF2B5EF4-FFF2-40B4-BE49-F238E27FC236}">
                  <a16:creationId xmlns:a16="http://schemas.microsoft.com/office/drawing/2014/main" id="{E2A6A268-C25F-6488-55BA-E3525D13BC64}"/>
                </a:ext>
              </a:extLst>
            </p:cNvPr>
            <p:cNvSpPr/>
            <p:nvPr/>
          </p:nvSpPr>
          <p:spPr>
            <a:xfrm>
              <a:off x="3278256" y="5141843"/>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ea typeface="+mn-lt"/>
                  <a:cs typeface="+mn-lt"/>
                </a:rPr>
                <a:t>Podiatrist</a:t>
              </a:r>
              <a:endParaRPr lang="en-US" sz="1200">
                <a:solidFill>
                  <a:schemeClr val="tx1"/>
                </a:solidFill>
                <a:ea typeface="Calibri"/>
                <a:cs typeface="Calibri"/>
              </a:endParaRPr>
            </a:p>
          </p:txBody>
        </p:sp>
        <p:sp>
          <p:nvSpPr>
            <p:cNvPr id="27" name="Rectangle: Rounded Corners 26">
              <a:extLst>
                <a:ext uri="{FF2B5EF4-FFF2-40B4-BE49-F238E27FC236}">
                  <a16:creationId xmlns:a16="http://schemas.microsoft.com/office/drawing/2014/main" id="{EEF1BEB5-2405-139F-AD0B-471DF5406D54}"/>
                </a:ext>
              </a:extLst>
            </p:cNvPr>
            <p:cNvSpPr/>
            <p:nvPr/>
          </p:nvSpPr>
          <p:spPr>
            <a:xfrm>
              <a:off x="3278256" y="5912127"/>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ea typeface="+mn-lt"/>
                  <a:cs typeface="+mn-lt"/>
                </a:rPr>
                <a:t>Social Worker</a:t>
              </a:r>
              <a:endParaRPr lang="en-US" sz="1200">
                <a:solidFill>
                  <a:schemeClr val="tx1"/>
                </a:solidFill>
                <a:ea typeface="Calibri"/>
                <a:cs typeface="Calibri"/>
              </a:endParaRPr>
            </a:p>
          </p:txBody>
        </p:sp>
        <p:sp>
          <p:nvSpPr>
            <p:cNvPr id="36" name="Rectangle: Rounded Corners 35">
              <a:extLst>
                <a:ext uri="{FF2B5EF4-FFF2-40B4-BE49-F238E27FC236}">
                  <a16:creationId xmlns:a16="http://schemas.microsoft.com/office/drawing/2014/main" id="{939D2D32-065F-D907-FDFC-CD5B0444541F}"/>
                </a:ext>
              </a:extLst>
            </p:cNvPr>
            <p:cNvSpPr/>
            <p:nvPr/>
          </p:nvSpPr>
          <p:spPr>
            <a:xfrm>
              <a:off x="6168886" y="1273865"/>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ea typeface="+mn-lt"/>
                  <a:cs typeface="+mn-lt"/>
                </a:rPr>
                <a:t>Applied Behavior Analyst / ABA Assistant</a:t>
              </a:r>
              <a:endParaRPr lang="en-US" sz="1200">
                <a:solidFill>
                  <a:schemeClr val="tx1"/>
                </a:solidFill>
                <a:ea typeface="Calibri"/>
                <a:cs typeface="Calibri" panose="020F0502020204030204"/>
              </a:endParaRPr>
            </a:p>
          </p:txBody>
        </p:sp>
        <p:sp>
          <p:nvSpPr>
            <p:cNvPr id="37" name="Rectangle: Rounded Corners 36">
              <a:extLst>
                <a:ext uri="{FF2B5EF4-FFF2-40B4-BE49-F238E27FC236}">
                  <a16:creationId xmlns:a16="http://schemas.microsoft.com/office/drawing/2014/main" id="{50421A31-F7A9-E4FD-4E56-0B09049058E5}"/>
                </a:ext>
              </a:extLst>
            </p:cNvPr>
            <p:cNvSpPr/>
            <p:nvPr/>
          </p:nvSpPr>
          <p:spPr>
            <a:xfrm>
              <a:off x="6168886" y="2027583"/>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ea typeface="+mn-lt"/>
                  <a:cs typeface="+mn-lt"/>
                </a:rPr>
                <a:t>Audiologist / Audiologist Assistant</a:t>
              </a:r>
              <a:endParaRPr lang="en-US" sz="1200">
                <a:solidFill>
                  <a:schemeClr val="tx1"/>
                </a:solidFill>
                <a:ea typeface="Calibri"/>
                <a:cs typeface="Calibri"/>
              </a:endParaRPr>
            </a:p>
          </p:txBody>
        </p:sp>
        <p:sp>
          <p:nvSpPr>
            <p:cNvPr id="38" name="Rectangle: Rounded Corners 37">
              <a:extLst>
                <a:ext uri="{FF2B5EF4-FFF2-40B4-BE49-F238E27FC236}">
                  <a16:creationId xmlns:a16="http://schemas.microsoft.com/office/drawing/2014/main" id="{E38DC6E2-139E-7124-D068-556C0FBA5948}"/>
                </a:ext>
              </a:extLst>
            </p:cNvPr>
            <p:cNvSpPr/>
            <p:nvPr/>
          </p:nvSpPr>
          <p:spPr>
            <a:xfrm>
              <a:off x="6168887" y="2773018"/>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200">
                  <a:solidFill>
                    <a:schemeClr val="tx1"/>
                  </a:solidFill>
                  <a:ea typeface="+mn-lt"/>
                  <a:cs typeface="+mn-lt"/>
                </a:rPr>
                <a:t>Dentist / Dental Specialist</a:t>
              </a:r>
              <a:endParaRPr lang="en-US" sz="1200">
                <a:solidFill>
                  <a:schemeClr val="tx1"/>
                </a:solidFill>
                <a:ea typeface="Calibri"/>
                <a:cs typeface="Calibri"/>
              </a:endParaRPr>
            </a:p>
          </p:txBody>
        </p:sp>
        <p:sp>
          <p:nvSpPr>
            <p:cNvPr id="39" name="Rectangle: Rounded Corners 38">
              <a:extLst>
                <a:ext uri="{FF2B5EF4-FFF2-40B4-BE49-F238E27FC236}">
                  <a16:creationId xmlns:a16="http://schemas.microsoft.com/office/drawing/2014/main" id="{78BE635D-5257-39D6-26BA-AD0C46D813F9}"/>
                </a:ext>
              </a:extLst>
            </p:cNvPr>
            <p:cNvSpPr/>
            <p:nvPr/>
          </p:nvSpPr>
          <p:spPr>
            <a:xfrm>
              <a:off x="6154391" y="3570219"/>
              <a:ext cx="2719699"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200">
                  <a:solidFill>
                    <a:schemeClr val="tx1"/>
                  </a:solidFill>
                  <a:cs typeface="Calibri"/>
                </a:rPr>
                <a:t>Mental / Behavioral Health</a:t>
              </a:r>
              <a:endParaRPr lang="en-US" sz="1200">
                <a:solidFill>
                  <a:schemeClr val="tx1"/>
                </a:solidFill>
                <a:ea typeface="Calibri"/>
                <a:cs typeface="Calibri"/>
              </a:endParaRPr>
            </a:p>
            <a:p>
              <a:pPr algn="ctr"/>
              <a:r>
                <a:rPr lang="en-US" sz="1200">
                  <a:solidFill>
                    <a:schemeClr val="tx1"/>
                  </a:solidFill>
                  <a:ea typeface="Calibri"/>
                  <a:cs typeface="Calibri"/>
                </a:rPr>
                <a:t>Credentials </a:t>
              </a:r>
            </a:p>
          </p:txBody>
        </p:sp>
        <p:sp>
          <p:nvSpPr>
            <p:cNvPr id="40" name="Rectangle: Rounded Corners 39">
              <a:extLst>
                <a:ext uri="{FF2B5EF4-FFF2-40B4-BE49-F238E27FC236}">
                  <a16:creationId xmlns:a16="http://schemas.microsoft.com/office/drawing/2014/main" id="{58E3EAD4-B1F9-36D5-1D8F-DFA5E17B9C02}"/>
                </a:ext>
              </a:extLst>
            </p:cNvPr>
            <p:cNvSpPr/>
            <p:nvPr/>
          </p:nvSpPr>
          <p:spPr>
            <a:xfrm>
              <a:off x="6156463" y="4326007"/>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200">
                  <a:solidFill>
                    <a:schemeClr val="tx1"/>
                  </a:solidFill>
                  <a:ea typeface="+mn-lt"/>
                  <a:cs typeface="+mn-lt"/>
                </a:rPr>
                <a:t>Perfusionist</a:t>
              </a:r>
              <a:endParaRPr lang="en-US" sz="1200">
                <a:solidFill>
                  <a:schemeClr val="tx1"/>
                </a:solidFill>
              </a:endParaRPr>
            </a:p>
          </p:txBody>
        </p:sp>
        <p:sp>
          <p:nvSpPr>
            <p:cNvPr id="41" name="Rectangle: Rounded Corners 40">
              <a:extLst>
                <a:ext uri="{FF2B5EF4-FFF2-40B4-BE49-F238E27FC236}">
                  <a16:creationId xmlns:a16="http://schemas.microsoft.com/office/drawing/2014/main" id="{C241A0F5-E9DB-968F-C7C9-58C3E9455F59}"/>
                </a:ext>
              </a:extLst>
            </p:cNvPr>
            <p:cNvSpPr/>
            <p:nvPr/>
          </p:nvSpPr>
          <p:spPr>
            <a:xfrm>
              <a:off x="6158533" y="5148056"/>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200">
                  <a:solidFill>
                    <a:schemeClr val="tx1"/>
                  </a:solidFill>
                  <a:ea typeface="+mn-lt"/>
                  <a:cs typeface="+mn-lt"/>
                </a:rPr>
                <a:t>Registered Dietitian</a:t>
              </a:r>
              <a:endParaRPr lang="en-US" sz="1200">
                <a:solidFill>
                  <a:schemeClr val="tx1"/>
                </a:solidFill>
                <a:ea typeface="Calibri"/>
                <a:cs typeface="Calibri"/>
              </a:endParaRPr>
            </a:p>
          </p:txBody>
        </p:sp>
        <p:sp>
          <p:nvSpPr>
            <p:cNvPr id="43" name="Rectangle: Rounded Corners 42">
              <a:extLst>
                <a:ext uri="{FF2B5EF4-FFF2-40B4-BE49-F238E27FC236}">
                  <a16:creationId xmlns:a16="http://schemas.microsoft.com/office/drawing/2014/main" id="{A661F46A-E69C-6047-BC80-0822837433EA}"/>
                </a:ext>
              </a:extLst>
            </p:cNvPr>
            <p:cNvSpPr/>
            <p:nvPr/>
          </p:nvSpPr>
          <p:spPr>
            <a:xfrm>
              <a:off x="6168886" y="5901853"/>
              <a:ext cx="2667000" cy="59634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200">
                  <a:solidFill>
                    <a:schemeClr val="tx1"/>
                  </a:solidFill>
                  <a:cs typeface="Calibri"/>
                </a:rPr>
                <a:t>Speech-Language Pathologist / SLP Assistant</a:t>
              </a:r>
              <a:endParaRPr lang="en-US" sz="1200">
                <a:solidFill>
                  <a:schemeClr val="tx1"/>
                </a:solidFill>
                <a:ea typeface="Calibri"/>
                <a:cs typeface="Calibri"/>
              </a:endParaRPr>
            </a:p>
          </p:txBody>
        </p:sp>
      </p:grpSp>
      <p:sp>
        <p:nvSpPr>
          <p:cNvPr id="49" name="TextBox 48">
            <a:extLst>
              <a:ext uri="{FF2B5EF4-FFF2-40B4-BE49-F238E27FC236}">
                <a16:creationId xmlns:a16="http://schemas.microsoft.com/office/drawing/2014/main" id="{9946512D-1010-CBCB-B03D-0F6084D0AEF0}"/>
              </a:ext>
            </a:extLst>
          </p:cNvPr>
          <p:cNvSpPr txBox="1"/>
          <p:nvPr/>
        </p:nvSpPr>
        <p:spPr>
          <a:xfrm>
            <a:off x="7209865" y="357699"/>
            <a:ext cx="1934135" cy="830997"/>
          </a:xfrm>
          <a:prstGeom prst="rect">
            <a:avLst/>
          </a:prstGeom>
          <a:noFill/>
        </p:spPr>
        <p:txBody>
          <a:bodyPr wrap="square">
            <a:spAutoFit/>
          </a:bodyPr>
          <a:lstStyle/>
          <a:p>
            <a:pPr algn="ctr"/>
            <a:r>
              <a:rPr lang="en-US" sz="2400" b="1">
                <a:solidFill>
                  <a:srgbClr val="FFFFFF"/>
                </a:solidFill>
                <a:cs typeface="Calibri"/>
              </a:rPr>
              <a:t>HRSA Aligned MDS Model </a:t>
            </a:r>
            <a:endParaRPr lang="en-US" sz="2400"/>
          </a:p>
        </p:txBody>
      </p:sp>
    </p:spTree>
    <p:custDataLst>
      <p:tags r:id="rId1"/>
    </p:custDataLst>
    <p:extLst>
      <p:ext uri="{BB962C8B-B14F-4D97-AF65-F5344CB8AC3E}">
        <p14:creationId xmlns:p14="http://schemas.microsoft.com/office/powerpoint/2010/main" val="1019705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13325-AD08-1722-8E80-70DB45CF879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372F5E0-B283-BDE2-71CC-54AD20CD5840}"/>
              </a:ext>
            </a:extLst>
          </p:cNvPr>
          <p:cNvSpPr>
            <a:spLocks noGrp="1"/>
          </p:cNvSpPr>
          <p:nvPr>
            <p:ph type="body" sz="quarter" idx="13"/>
          </p:nvPr>
        </p:nvSpPr>
        <p:spPr>
          <a:xfrm>
            <a:off x="1" y="548641"/>
            <a:ext cx="7003473" cy="480131"/>
          </a:xfrm>
        </p:spPr>
        <p:txBody>
          <a:bodyPr vert="horz" wrap="square" lIns="91440" tIns="45720" rIns="91440" bIns="45720" rtlCol="0" anchor="t">
            <a:spAutoFit/>
          </a:bodyPr>
          <a:lstStyle/>
          <a:p>
            <a:r>
              <a:rPr lang="en-US" sz="2800" b="1"/>
              <a:t>Value of a Multi-Faceted Approach</a:t>
            </a:r>
          </a:p>
        </p:txBody>
      </p:sp>
      <p:pic>
        <p:nvPicPr>
          <p:cNvPr id="8" name="Picture 7">
            <a:extLst>
              <a:ext uri="{FF2B5EF4-FFF2-40B4-BE49-F238E27FC236}">
                <a16:creationId xmlns:a16="http://schemas.microsoft.com/office/drawing/2014/main" id="{6E1F3D17-408D-3060-1265-65A5CB6CB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1" y="6309359"/>
            <a:ext cx="816078" cy="361488"/>
          </a:xfrm>
          <a:prstGeom prst="rect">
            <a:avLst/>
          </a:prstGeom>
          <a:ln>
            <a:solidFill>
              <a:schemeClr val="bg1"/>
            </a:solidFill>
          </a:ln>
        </p:spPr>
      </p:pic>
      <p:sp>
        <p:nvSpPr>
          <p:cNvPr id="4" name="Rectangle 3">
            <a:extLst>
              <a:ext uri="{FF2B5EF4-FFF2-40B4-BE49-F238E27FC236}">
                <a16:creationId xmlns:a16="http://schemas.microsoft.com/office/drawing/2014/main" id="{FB4D6104-87F7-CDD7-056B-7B9838646F2D}"/>
              </a:ext>
            </a:extLst>
          </p:cNvPr>
          <p:cNvSpPr/>
          <p:nvPr/>
        </p:nvSpPr>
        <p:spPr>
          <a:xfrm>
            <a:off x="4110273" y="5739898"/>
            <a:ext cx="3286408" cy="3892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5" descr="A diagram of a multifaceted approach&#10;&#10;AI-generated content may be incorrect.">
            <a:extLst>
              <a:ext uri="{FF2B5EF4-FFF2-40B4-BE49-F238E27FC236}">
                <a16:creationId xmlns:a16="http://schemas.microsoft.com/office/drawing/2014/main" id="{C817B9EB-B7FC-1535-7F96-493DCA888BFD}"/>
              </a:ext>
            </a:extLst>
          </p:cNvPr>
          <p:cNvPicPr>
            <a:picLocks noChangeAspect="1"/>
          </p:cNvPicPr>
          <p:nvPr/>
        </p:nvPicPr>
        <p:blipFill>
          <a:blip r:embed="rId4"/>
          <a:srcRect t="19477"/>
          <a:stretch>
            <a:fillRect/>
          </a:stretch>
        </p:blipFill>
        <p:spPr>
          <a:xfrm>
            <a:off x="0" y="1335740"/>
            <a:ext cx="9144000" cy="5522259"/>
          </a:xfrm>
          <a:prstGeom prst="rect">
            <a:avLst/>
          </a:prstGeom>
        </p:spPr>
      </p:pic>
    </p:spTree>
    <p:extLst>
      <p:ext uri="{BB962C8B-B14F-4D97-AF65-F5344CB8AC3E}">
        <p14:creationId xmlns:p14="http://schemas.microsoft.com/office/powerpoint/2010/main" val="2233863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90436F-11DF-4389-972D-00E74DD69B83}"/>
              </a:ext>
            </a:extLst>
          </p:cNvPr>
          <p:cNvSpPr>
            <a:spLocks noGrp="1"/>
          </p:cNvSpPr>
          <p:nvPr>
            <p:ph idx="1"/>
          </p:nvPr>
        </p:nvSpPr>
        <p:spPr>
          <a:xfrm>
            <a:off x="176152" y="2684133"/>
            <a:ext cx="6861142" cy="4173867"/>
          </a:xfrm>
        </p:spPr>
        <p:txBody>
          <a:bodyPr lIns="91440" tIns="45720" rIns="91440" bIns="45720" anchor="t"/>
          <a:lstStyle/>
          <a:p>
            <a:pPr algn="ctr"/>
            <a:endParaRPr lang="en-US" sz="2400" b="1" u="sng" kern="0">
              <a:solidFill>
                <a:srgbClr val="1B5D8F"/>
              </a:solidFill>
              <a:effectLst/>
              <a:ea typeface="Times New Roman" panose="02020603050405020304" pitchFamily="18" charset="0"/>
              <a:cs typeface="Calibri" panose="020F0502020204030204" pitchFamily="34" charset="0"/>
            </a:endParaRPr>
          </a:p>
          <a:p>
            <a:pPr algn="ctr"/>
            <a:r>
              <a:rPr lang="en-US" sz="2400" b="1" u="sng" kern="0">
                <a:solidFill>
                  <a:srgbClr val="1B5D8F"/>
                </a:solidFill>
                <a:effectLst/>
                <a:ea typeface="Times New Roman" panose="02020603050405020304" pitchFamily="18" charset="0"/>
                <a:cs typeface="Calibri" panose="020F0502020204030204" pitchFamily="34" charset="0"/>
              </a:rPr>
              <a:t>Missouri Health Care Workforce Project (MHCWP): </a:t>
            </a:r>
          </a:p>
          <a:p>
            <a:pPr algn="ctr"/>
            <a:r>
              <a:rPr lang="en-US" sz="2400" kern="0">
                <a:solidFill>
                  <a:srgbClr val="000000"/>
                </a:solidFill>
                <a:ea typeface="Times New Roman" panose="02020603050405020304" pitchFamily="18" charset="0"/>
                <a:cs typeface="Times New Roman" panose="02020603050405020304" pitchFamily="18" charset="0"/>
              </a:rPr>
              <a:t>C</a:t>
            </a:r>
            <a:r>
              <a:rPr lang="en-US" sz="2400" kern="0">
                <a:solidFill>
                  <a:srgbClr val="000000"/>
                </a:solidFill>
                <a:effectLst/>
                <a:ea typeface="Times New Roman" panose="02020603050405020304" pitchFamily="18" charset="0"/>
                <a:cs typeface="Times New Roman" panose="02020603050405020304" pitchFamily="18" charset="0"/>
              </a:rPr>
              <a:t>ollect, analyze, and report data on Missouri’s health care workforce. Our work enables policymakers to make data-driven decisions and advocate for a robust health care workforce.</a:t>
            </a:r>
          </a:p>
          <a:p>
            <a:pPr algn="ctr"/>
            <a:endParaRPr lang="en-US" sz="2400" kern="0">
              <a:solidFill>
                <a:srgbClr val="000000"/>
              </a:solidFill>
              <a:ea typeface="Times New Roman" panose="02020603050405020304" pitchFamily="18" charset="0"/>
              <a:cs typeface="Times New Roman" panose="02020603050405020304" pitchFamily="18" charset="0"/>
            </a:endParaRPr>
          </a:p>
          <a:p>
            <a:pPr marL="91440" marR="0" lvl="0" indent="-91440" algn="l" defTabSz="914400" rtl="0" eaLnBrk="1" fontAlgn="auto" latinLnBrk="0" hangingPunct="1">
              <a:lnSpc>
                <a:spcPct val="90000"/>
              </a:lnSpc>
              <a:spcBef>
                <a:spcPts val="1200"/>
              </a:spcBef>
              <a:spcAft>
                <a:spcPts val="200"/>
              </a:spcAft>
              <a:buClr>
                <a:srgbClr val="000000"/>
              </a:buClr>
              <a:buSzPct val="100000"/>
              <a:buFont typeface="Calibri" panose="020F0502020204030204" pitchFamily="34" charset="0"/>
              <a:buChar char=" "/>
              <a:tabLst/>
              <a:defRPr/>
            </a:pPr>
            <a:endParaRPr kumimoji="0" lang="en-US" sz="1000" b="0" i="1" u="none" strike="noStrike" kern="1200" cap="none" spc="0" normalizeH="0" baseline="0" noProof="0">
              <a:ln>
                <a:noFill/>
              </a:ln>
              <a:solidFill>
                <a:srgbClr val="000000"/>
              </a:solidFill>
              <a:effectLst/>
              <a:uLnTx/>
              <a:uFillTx/>
              <a:latin typeface="Calibri Light"/>
              <a:ea typeface="Calibri" panose="020F0502020204030204"/>
              <a:cs typeface="Calibri" panose="020F0502020204030204"/>
            </a:endParaRPr>
          </a:p>
          <a:p>
            <a:pPr algn="ctr"/>
            <a:r>
              <a:rPr lang="en-US" b="1" u="sng" kern="0">
                <a:solidFill>
                  <a:srgbClr val="2A5D8C"/>
                </a:solidFill>
                <a:ea typeface="Times New Roman" panose="02020603050405020304" pitchFamily="18" charset="0"/>
                <a:cs typeface="Times New Roman" panose="02020603050405020304" pitchFamily="18" charset="0"/>
              </a:rPr>
              <a:t>mohealthcareworkforce.org</a:t>
            </a:r>
            <a:endParaRPr lang="en-US" b="1" u="sng" kern="0">
              <a:solidFill>
                <a:srgbClr val="2A5D8C"/>
              </a:solidFill>
              <a:effectLst/>
              <a:ea typeface="Times New Roman" panose="02020603050405020304" pitchFamily="18" charset="0"/>
              <a:cs typeface="Times New Roman" panose="02020603050405020304" pitchFamily="18" charset="0"/>
            </a:endParaRPr>
          </a:p>
          <a:p>
            <a:endParaRPr lang="en-US"/>
          </a:p>
        </p:txBody>
      </p:sp>
      <p:sp>
        <p:nvSpPr>
          <p:cNvPr id="3" name="Text Placeholder 2">
            <a:extLst>
              <a:ext uri="{FF2B5EF4-FFF2-40B4-BE49-F238E27FC236}">
                <a16:creationId xmlns:a16="http://schemas.microsoft.com/office/drawing/2014/main" id="{75F5E367-1ACB-42AC-9EA4-AE684FC9B707}"/>
              </a:ext>
            </a:extLst>
          </p:cNvPr>
          <p:cNvSpPr>
            <a:spLocks noGrp="1"/>
          </p:cNvSpPr>
          <p:nvPr>
            <p:ph type="body" sz="quarter" idx="13"/>
          </p:nvPr>
        </p:nvSpPr>
        <p:spPr>
          <a:xfrm>
            <a:off x="323850" y="548640"/>
            <a:ext cx="6709996" cy="480131"/>
          </a:xfrm>
        </p:spPr>
        <p:txBody>
          <a:bodyPr/>
          <a:lstStyle/>
          <a:p>
            <a:pPr algn="l"/>
            <a:r>
              <a:rPr lang="en-US" b="1"/>
              <a:t>Missouri Health Care Workforce Project</a:t>
            </a:r>
          </a:p>
        </p:txBody>
      </p:sp>
      <p:sp>
        <p:nvSpPr>
          <p:cNvPr id="5" name="Content Placeholder 1">
            <a:extLst>
              <a:ext uri="{FF2B5EF4-FFF2-40B4-BE49-F238E27FC236}">
                <a16:creationId xmlns:a16="http://schemas.microsoft.com/office/drawing/2014/main" id="{EA023E30-23D5-3669-E12C-E00F3AA3C447}"/>
              </a:ext>
            </a:extLst>
          </p:cNvPr>
          <p:cNvSpPr txBox="1">
            <a:spLocks/>
          </p:cNvSpPr>
          <p:nvPr/>
        </p:nvSpPr>
        <p:spPr>
          <a:xfrm>
            <a:off x="161365" y="1389657"/>
            <a:ext cx="7046259" cy="170286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u="sng" kern="0">
                <a:solidFill>
                  <a:srgbClr val="1B5D8F"/>
                </a:solidFill>
                <a:ea typeface="Times New Roman" panose="02020603050405020304" pitchFamily="18" charset="0"/>
                <a:cs typeface="Calibri"/>
              </a:rPr>
              <a:t>MU Center for Health (CHP) Policy:</a:t>
            </a:r>
          </a:p>
          <a:p>
            <a:pPr algn="ctr">
              <a:lnSpc>
                <a:spcPct val="107000"/>
              </a:lnSpc>
              <a:spcBef>
                <a:spcPts val="0"/>
              </a:spcBef>
              <a:spcAft>
                <a:spcPts val="800"/>
              </a:spcAft>
            </a:pPr>
            <a:r>
              <a:rPr lang="en-US" sz="2400" kern="0">
                <a:solidFill>
                  <a:srgbClr val="000000"/>
                </a:solidFill>
                <a:cs typeface="Times New Roman"/>
              </a:rPr>
              <a:t>Promote well-being and access to health care for all Missourians, particularly those with the greatest need.</a:t>
            </a:r>
            <a:endParaRPr lang="en-US" sz="2400" kern="0">
              <a:solidFill>
                <a:srgbClr val="000000"/>
              </a:solidFill>
              <a:ea typeface="Calibri"/>
              <a:cs typeface="Times New Roman"/>
            </a:endParaRPr>
          </a:p>
          <a:p>
            <a:pPr marL="0" marR="0" algn="ctr">
              <a:lnSpc>
                <a:spcPct val="107000"/>
              </a:lnSpc>
              <a:spcBef>
                <a:spcPts val="0"/>
              </a:spcBef>
              <a:spcAft>
                <a:spcPts val="800"/>
              </a:spcAft>
            </a:pPr>
            <a:endParaRPr lang="en-US" sz="2400" kern="0">
              <a:solidFill>
                <a:srgbClr val="000000"/>
              </a:solidFill>
              <a:cs typeface="Times New Roman" panose="02020603050405020304" pitchFamily="18" charset="0"/>
            </a:endParaRPr>
          </a:p>
        </p:txBody>
      </p:sp>
      <p:pic>
        <p:nvPicPr>
          <p:cNvPr id="6" name="Picture 5" descr="A qr code with a white background&#10;&#10;Description automatically generated">
            <a:extLst>
              <a:ext uri="{FF2B5EF4-FFF2-40B4-BE49-F238E27FC236}">
                <a16:creationId xmlns:a16="http://schemas.microsoft.com/office/drawing/2014/main" id="{576EF499-17C7-7481-EA08-4468B678D199}"/>
              </a:ext>
            </a:extLst>
          </p:cNvPr>
          <p:cNvPicPr>
            <a:picLocks noChangeAspect="1"/>
          </p:cNvPicPr>
          <p:nvPr/>
        </p:nvPicPr>
        <p:blipFill>
          <a:blip r:embed="rId4"/>
          <a:srcRect l="10827" r="10338" b="7890"/>
          <a:stretch/>
        </p:blipFill>
        <p:spPr>
          <a:xfrm>
            <a:off x="7348236" y="2591163"/>
            <a:ext cx="1564921" cy="1828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C6655792-9813-DEAD-C812-BE09E12200DA}"/>
              </a:ext>
            </a:extLst>
          </p:cNvPr>
          <p:cNvSpPr txBox="1"/>
          <p:nvPr/>
        </p:nvSpPr>
        <p:spPr>
          <a:xfrm>
            <a:off x="7470949" y="370171"/>
            <a:ext cx="1361552" cy="830997"/>
          </a:xfrm>
          <a:prstGeom prst="rect">
            <a:avLst/>
          </a:prstGeom>
          <a:noFill/>
        </p:spPr>
        <p:txBody>
          <a:bodyPr wrap="square">
            <a:spAutoFit/>
          </a:bodyPr>
          <a:lstStyle/>
          <a:p>
            <a:pPr algn="ctr"/>
            <a:r>
              <a:rPr lang="en-US" sz="2400" b="1">
                <a:solidFill>
                  <a:schemeClr val="bg1"/>
                </a:solidFill>
                <a:latin typeface="Aptos" panose="020B0004020202020204" pitchFamily="34" charset="0"/>
              </a:rPr>
              <a:t>Mission</a:t>
            </a:r>
          </a:p>
          <a:p>
            <a:pPr algn="ctr"/>
            <a:r>
              <a:rPr lang="en-US" sz="2400" b="1">
                <a:solidFill>
                  <a:schemeClr val="bg1"/>
                </a:solidFill>
                <a:latin typeface="Aptos" panose="020B0004020202020204" pitchFamily="34" charset="0"/>
              </a:rPr>
              <a:t>What?</a:t>
            </a:r>
          </a:p>
        </p:txBody>
      </p:sp>
    </p:spTree>
    <p:custDataLst>
      <p:tags r:id="rId1"/>
    </p:custDataLst>
    <p:extLst>
      <p:ext uri="{BB962C8B-B14F-4D97-AF65-F5344CB8AC3E}">
        <p14:creationId xmlns:p14="http://schemas.microsoft.com/office/powerpoint/2010/main" val="2809307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D5D934-F1CD-49AA-39E1-81C2E2C1E684}"/>
              </a:ext>
            </a:extLst>
          </p:cNvPr>
          <p:cNvSpPr>
            <a:spLocks noGrp="1"/>
          </p:cNvSpPr>
          <p:nvPr>
            <p:ph type="body" sz="quarter" idx="13"/>
          </p:nvPr>
        </p:nvSpPr>
        <p:spPr>
          <a:xfrm>
            <a:off x="0" y="548640"/>
            <a:ext cx="7003473" cy="480131"/>
          </a:xfrm>
        </p:spPr>
        <p:txBody>
          <a:bodyPr/>
          <a:lstStyle/>
          <a:p>
            <a:r>
              <a:rPr lang="en-US" b="1"/>
              <a:t>Health Care Workforce Data Repository</a:t>
            </a:r>
          </a:p>
        </p:txBody>
      </p:sp>
      <p:sp>
        <p:nvSpPr>
          <p:cNvPr id="11" name="TextBox 10">
            <a:extLst>
              <a:ext uri="{FF2B5EF4-FFF2-40B4-BE49-F238E27FC236}">
                <a16:creationId xmlns:a16="http://schemas.microsoft.com/office/drawing/2014/main" id="{BB903063-4814-382B-62EA-F446879EB06E}"/>
              </a:ext>
            </a:extLst>
          </p:cNvPr>
          <p:cNvSpPr txBox="1"/>
          <p:nvPr/>
        </p:nvSpPr>
        <p:spPr>
          <a:xfrm>
            <a:off x="7234182" y="373206"/>
            <a:ext cx="1909818" cy="830997"/>
          </a:xfrm>
          <a:prstGeom prst="rect">
            <a:avLst/>
          </a:prstGeom>
          <a:noFill/>
        </p:spPr>
        <p:txBody>
          <a:bodyPr wrap="none" rtlCol="0">
            <a:spAutoFit/>
          </a:bodyPr>
          <a:lstStyle/>
          <a:p>
            <a:pPr algn="ctr"/>
            <a:r>
              <a:rPr lang="en-US" sz="2400" b="1">
                <a:solidFill>
                  <a:schemeClr val="bg1"/>
                </a:solidFill>
              </a:rPr>
              <a:t>Serve as Data</a:t>
            </a:r>
          </a:p>
          <a:p>
            <a:pPr algn="ctr"/>
            <a:r>
              <a:rPr lang="en-US" sz="2400" b="1">
                <a:solidFill>
                  <a:schemeClr val="bg1"/>
                </a:solidFill>
              </a:rPr>
              <a:t>Warehouse</a:t>
            </a:r>
          </a:p>
        </p:txBody>
      </p:sp>
      <p:sp>
        <p:nvSpPr>
          <p:cNvPr id="2" name="Rectangle 1">
            <a:extLst>
              <a:ext uri="{FF2B5EF4-FFF2-40B4-BE49-F238E27FC236}">
                <a16:creationId xmlns:a16="http://schemas.microsoft.com/office/drawing/2014/main" id="{2AFC7753-5FD5-2CE6-6579-5C3F4ACAF86B}"/>
              </a:ext>
            </a:extLst>
          </p:cNvPr>
          <p:cNvSpPr>
            <a:spLocks noChangeArrowheads="1"/>
          </p:cNvSpPr>
          <p:nvPr/>
        </p:nvSpPr>
        <p:spPr bwMode="auto">
          <a:xfrm>
            <a:off x="0" y="1671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A diagram of data repository&#10;&#10;AI-generated content may be incorrect.">
            <a:extLst>
              <a:ext uri="{FF2B5EF4-FFF2-40B4-BE49-F238E27FC236}">
                <a16:creationId xmlns:a16="http://schemas.microsoft.com/office/drawing/2014/main" id="{58C9C369-72AA-9000-6C4C-61054C132ED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69481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29B37-6361-FF37-D6AB-411A27786F4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691D3C-0483-5D91-E8A1-6921D864C142}"/>
              </a:ext>
            </a:extLst>
          </p:cNvPr>
          <p:cNvSpPr>
            <a:spLocks noGrp="1"/>
          </p:cNvSpPr>
          <p:nvPr>
            <p:ph idx="1"/>
          </p:nvPr>
        </p:nvSpPr>
        <p:spPr>
          <a:xfrm>
            <a:off x="127268" y="1222728"/>
            <a:ext cx="8861846" cy="5176807"/>
          </a:xfrm>
        </p:spPr>
        <p:txBody>
          <a:bodyPr lIns="91440" tIns="45720" rIns="91440" bIns="45720" anchor="t"/>
          <a:lstStyle/>
          <a:p>
            <a:pPr marL="0" marR="0" lvl="1" indent="0" algn="l" defTabSz="914400" rtl="0" eaLnBrk="1" fontAlgn="auto" latinLnBrk="0" hangingPunct="1">
              <a:lnSpc>
                <a:spcPct val="100000"/>
              </a:lnSpc>
              <a:spcBef>
                <a:spcPts val="600"/>
              </a:spcBef>
              <a:spcAft>
                <a:spcPts val="600"/>
              </a:spcAft>
              <a:buClr>
                <a:srgbClr val="000000"/>
              </a:buClr>
              <a:buSzTx/>
              <a:buNone/>
              <a:tabLst/>
              <a:defRPr/>
            </a:pPr>
            <a:endParaRPr kumimoji="0" lang="en-US" b="0" i="0" u="none" strike="noStrike" kern="1200" cap="none" spc="0" normalizeH="0" baseline="0" noProof="0">
              <a:ln>
                <a:noFill/>
              </a:ln>
              <a:solidFill>
                <a:srgbClr val="000000"/>
              </a:solidFill>
              <a:effectLst/>
              <a:uLnTx/>
              <a:uFillTx/>
              <a:ea typeface="Calibri" panose="020F0502020204030204" pitchFamily="34" charset="0"/>
              <a:cs typeface="Arial" panose="020B0604020202020204" pitchFamily="34" charset="0"/>
            </a:endParaRPr>
          </a:p>
          <a:p>
            <a:endParaRPr lang="en-US"/>
          </a:p>
        </p:txBody>
      </p:sp>
      <p:sp>
        <p:nvSpPr>
          <p:cNvPr id="3" name="Text Placeholder 2">
            <a:extLst>
              <a:ext uri="{FF2B5EF4-FFF2-40B4-BE49-F238E27FC236}">
                <a16:creationId xmlns:a16="http://schemas.microsoft.com/office/drawing/2014/main" id="{CDEEF04A-8481-1391-BC88-DA9B3E69B20D}"/>
              </a:ext>
            </a:extLst>
          </p:cNvPr>
          <p:cNvSpPr>
            <a:spLocks noGrp="1"/>
          </p:cNvSpPr>
          <p:nvPr>
            <p:ph type="body" sz="quarter" idx="13"/>
          </p:nvPr>
        </p:nvSpPr>
        <p:spPr>
          <a:xfrm>
            <a:off x="0" y="458465"/>
            <a:ext cx="6629399" cy="424732"/>
          </a:xfrm>
        </p:spPr>
        <p:txBody>
          <a:bodyPr/>
          <a:lstStyle/>
          <a:p>
            <a:r>
              <a:rPr lang="en-US" sz="2400"/>
              <a:t>Missouri Health Care Workforce Project Partnership</a:t>
            </a:r>
          </a:p>
        </p:txBody>
      </p:sp>
      <p:pic>
        <p:nvPicPr>
          <p:cNvPr id="6" name="Picture 5" descr="A diagram of a medical procedure&#10;&#10;Description automatically generated">
            <a:extLst>
              <a:ext uri="{FF2B5EF4-FFF2-40B4-BE49-F238E27FC236}">
                <a16:creationId xmlns:a16="http://schemas.microsoft.com/office/drawing/2014/main" id="{51A2B5C6-7EC0-04DB-9C6A-AE86D654440C}"/>
              </a:ext>
            </a:extLst>
          </p:cNvPr>
          <p:cNvPicPr>
            <a:picLocks noChangeAspect="1"/>
          </p:cNvPicPr>
          <p:nvPr/>
        </p:nvPicPr>
        <p:blipFill>
          <a:blip r:embed="rId4"/>
          <a:srcRect t="2893" b="30281"/>
          <a:stretch/>
        </p:blipFill>
        <p:spPr>
          <a:xfrm>
            <a:off x="251927" y="1103289"/>
            <a:ext cx="8304245" cy="5549438"/>
          </a:xfrm>
          <a:prstGeom prst="rect">
            <a:avLst/>
          </a:prstGeom>
        </p:spPr>
      </p:pic>
      <p:pic>
        <p:nvPicPr>
          <p:cNvPr id="8" name="Picture 7" descr="A diagram of a medical procedure&#10;&#10;Description automatically generated">
            <a:extLst>
              <a:ext uri="{FF2B5EF4-FFF2-40B4-BE49-F238E27FC236}">
                <a16:creationId xmlns:a16="http://schemas.microsoft.com/office/drawing/2014/main" id="{6B8FA34B-0EF9-0A94-6B57-84B204A0FFC1}"/>
              </a:ext>
            </a:extLst>
          </p:cNvPr>
          <p:cNvPicPr>
            <a:picLocks noChangeAspect="1"/>
          </p:cNvPicPr>
          <p:nvPr/>
        </p:nvPicPr>
        <p:blipFill>
          <a:blip r:embed="rId4"/>
          <a:srcRect b="27343"/>
          <a:stretch/>
        </p:blipFill>
        <p:spPr>
          <a:xfrm>
            <a:off x="-118848" y="0"/>
            <a:ext cx="9438845" cy="6858000"/>
          </a:xfrm>
          <a:prstGeom prst="rect">
            <a:avLst/>
          </a:prstGeom>
        </p:spPr>
      </p:pic>
    </p:spTree>
    <p:custDataLst>
      <p:tags r:id="rId1"/>
    </p:custDataLst>
    <p:extLst>
      <p:ext uri="{BB962C8B-B14F-4D97-AF65-F5344CB8AC3E}">
        <p14:creationId xmlns:p14="http://schemas.microsoft.com/office/powerpoint/2010/main" val="2098855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2">
            <a:extLst>
              <a:ext uri="{FF2B5EF4-FFF2-40B4-BE49-F238E27FC236}">
                <a16:creationId xmlns:a16="http://schemas.microsoft.com/office/drawing/2014/main" id="{E34F4FC9-5A0E-C708-90B6-70A872F290B5}"/>
              </a:ext>
            </a:extLst>
          </p:cNvPr>
          <p:cNvGraphicFramePr>
            <a:graphicFrameLocks noGrp="1"/>
          </p:cNvGraphicFramePr>
          <p:nvPr>
            <p:ph idx="4294967295"/>
            <p:extLst>
              <p:ext uri="{D42A27DB-BD31-4B8C-83A1-F6EECF244321}">
                <p14:modId xmlns:p14="http://schemas.microsoft.com/office/powerpoint/2010/main" val="2887428757"/>
              </p:ext>
            </p:extLst>
          </p:nvPr>
        </p:nvGraphicFramePr>
        <p:xfrm>
          <a:off x="367553" y="242048"/>
          <a:ext cx="8615082" cy="5934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1382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5E367-1ACB-42AC-9EA4-AE684FC9B707}"/>
              </a:ext>
            </a:extLst>
          </p:cNvPr>
          <p:cNvSpPr>
            <a:spLocks noGrp="1"/>
          </p:cNvSpPr>
          <p:nvPr>
            <p:ph type="body" sz="quarter" idx="13"/>
          </p:nvPr>
        </p:nvSpPr>
        <p:spPr>
          <a:xfrm>
            <a:off x="0" y="538424"/>
            <a:ext cx="7077075" cy="480131"/>
          </a:xfrm>
        </p:spPr>
        <p:txBody>
          <a:bodyPr/>
          <a:lstStyle/>
          <a:p>
            <a:r>
              <a:rPr lang="en-US" b="1"/>
              <a:t>Missouri Health Care Workforce Project 	</a:t>
            </a:r>
            <a:endParaRPr lang="en-US" b="1">
              <a:effectLst>
                <a:outerShdw blurRad="38100" dist="38100" dir="2700000" algn="tl">
                  <a:srgbClr val="000000">
                    <a:alpha val="43137"/>
                  </a:srgbClr>
                </a:outerShdw>
              </a:effectLst>
            </a:endParaRPr>
          </a:p>
        </p:txBody>
      </p:sp>
      <p:sp>
        <p:nvSpPr>
          <p:cNvPr id="7" name="Content Placeholder 6">
            <a:extLst>
              <a:ext uri="{FF2B5EF4-FFF2-40B4-BE49-F238E27FC236}">
                <a16:creationId xmlns:a16="http://schemas.microsoft.com/office/drawing/2014/main" id="{693947FA-793C-A8C3-2079-27E073745E9E}"/>
              </a:ext>
            </a:extLst>
          </p:cNvPr>
          <p:cNvSpPr>
            <a:spLocks noGrp="1"/>
          </p:cNvSpPr>
          <p:nvPr>
            <p:ph idx="1"/>
          </p:nvPr>
        </p:nvSpPr>
        <p:spPr>
          <a:xfrm>
            <a:off x="628650" y="1427293"/>
            <a:ext cx="7886700" cy="4351338"/>
          </a:xfrm>
        </p:spPr>
        <p:txBody>
          <a:bodyPr lIns="91440" tIns="45720" rIns="91440" bIns="45720" anchor="t"/>
          <a:lstStyle/>
          <a:p>
            <a:pPr>
              <a:spcBef>
                <a:spcPts val="0"/>
              </a:spcBef>
            </a:pPr>
            <a:r>
              <a:rPr lang="en-US" sz="2400">
                <a:effectLst/>
                <a:ea typeface="Aptos" panose="020B0004020202020204" pitchFamily="34" charset="0"/>
                <a:cs typeface="Times New Roman"/>
              </a:rPr>
              <a:t>CHP </a:t>
            </a:r>
            <a:r>
              <a:rPr lang="en-GB" sz="2400">
                <a:effectLst/>
                <a:ea typeface="Aptos" panose="020B0004020202020204" pitchFamily="34" charset="0"/>
                <a:cs typeface="Times New Roman"/>
              </a:rPr>
              <a:t>maintains </a:t>
            </a:r>
            <a:r>
              <a:rPr lang="en-US" sz="2400">
                <a:effectLst/>
                <a:ea typeface="Aptos" panose="020B0004020202020204" pitchFamily="34" charset="0"/>
                <a:cs typeface="Times New Roman"/>
              </a:rPr>
              <a:t>effective relationships with many valuable entities resulting in </a:t>
            </a:r>
            <a:r>
              <a:rPr lang="en-US" sz="2400">
                <a:ea typeface="Aptos" panose="020B0004020202020204" pitchFamily="34" charset="0"/>
                <a:cs typeface="Times New Roman"/>
              </a:rPr>
              <a:t>data-driven</a:t>
            </a:r>
            <a:r>
              <a:rPr lang="en-US" sz="2400">
                <a:effectLst/>
                <a:ea typeface="Aptos" panose="020B0004020202020204" pitchFamily="34" charset="0"/>
                <a:cs typeface="Times New Roman"/>
              </a:rPr>
              <a:t> quantitative and qualitative </a:t>
            </a:r>
            <a:r>
              <a:rPr lang="en-US" sz="2400">
                <a:ea typeface="Aptos" panose="020B0004020202020204" pitchFamily="34" charset="0"/>
                <a:cs typeface="Times New Roman"/>
              </a:rPr>
              <a:t>evidenced-based</a:t>
            </a:r>
            <a:r>
              <a:rPr lang="en-US" sz="2400">
                <a:effectLst/>
                <a:ea typeface="Aptos" panose="020B0004020202020204" pitchFamily="34" charset="0"/>
                <a:cs typeface="Times New Roman"/>
              </a:rPr>
              <a:t>:</a:t>
            </a:r>
          </a:p>
          <a:p>
            <a:pPr marL="0" marR="0">
              <a:spcBef>
                <a:spcPts val="0"/>
              </a:spcBef>
              <a:spcAft>
                <a:spcPts val="0"/>
              </a:spcAft>
            </a:pPr>
            <a:endParaRPr lang="en-US" sz="2400">
              <a:effectLst/>
              <a:ea typeface="Aptos" panose="020B0004020202020204" pitchFamily="34" charset="0"/>
              <a:cs typeface="Times New Roman" panose="02020603050405020304" pitchFamily="18" charset="0"/>
            </a:endParaRPr>
          </a:p>
          <a:p>
            <a:pPr marL="457200" marR="0" lvl="5" indent="-228600">
              <a:spcBef>
                <a:spcPts val="0"/>
              </a:spcBef>
              <a:spcAft>
                <a:spcPts val="0"/>
              </a:spcAft>
              <a:buFont typeface="Arial" panose="020B0604020202020204" pitchFamily="34" charset="0"/>
              <a:buChar char="•"/>
              <a:tabLst>
                <a:tab pos="2743200" algn="l"/>
              </a:tabLst>
            </a:pPr>
            <a:r>
              <a:rPr lang="en-GB" sz="2400" u="sng">
                <a:solidFill>
                  <a:srgbClr val="467886"/>
                </a:solidFill>
                <a:effectLst/>
                <a:ea typeface="Aptos" panose="020B0004020202020204" pitchFamily="34" charset="0"/>
                <a:cs typeface="Times New Roman"/>
                <a:hlinkClick r:id="rId4"/>
              </a:rPr>
              <a:t>Indicator Dashboards | Missouri Health Care Workforce Project (mohealthcareworkforce.org)</a:t>
            </a:r>
            <a:endParaRPr lang="en-GB" sz="2400" u="sng">
              <a:solidFill>
                <a:srgbClr val="467886"/>
              </a:solidFill>
              <a:effectLst/>
              <a:ea typeface="Aptos" panose="020B0004020202020204" pitchFamily="34" charset="0"/>
              <a:cs typeface="Times New Roman"/>
            </a:endParaRPr>
          </a:p>
          <a:p>
            <a:pPr marL="228600" marR="0" lvl="5" indent="0">
              <a:spcBef>
                <a:spcPts val="0"/>
              </a:spcBef>
              <a:spcAft>
                <a:spcPts val="0"/>
              </a:spcAft>
              <a:buNone/>
              <a:tabLst>
                <a:tab pos="2743200" algn="l"/>
              </a:tabLst>
            </a:pPr>
            <a:endParaRPr lang="en-US" sz="2400">
              <a:effectLst/>
              <a:ea typeface="Aptos" panose="020B0004020202020204" pitchFamily="34" charset="0"/>
              <a:cs typeface="Times New Roman" panose="02020603050405020304" pitchFamily="18" charset="0"/>
            </a:endParaRPr>
          </a:p>
          <a:p>
            <a:pPr marL="457200" marR="0" lvl="5" indent="-228600">
              <a:spcBef>
                <a:spcPts val="0"/>
              </a:spcBef>
              <a:spcAft>
                <a:spcPts val="0"/>
              </a:spcAft>
              <a:buFont typeface="Arial" panose="020B0604020202020204" pitchFamily="34" charset="0"/>
              <a:buChar char="•"/>
              <a:tabLst>
                <a:tab pos="2743200" algn="l"/>
              </a:tabLst>
            </a:pPr>
            <a:r>
              <a:rPr lang="en-GB" sz="2400" u="sng">
                <a:solidFill>
                  <a:srgbClr val="467886"/>
                </a:solidFill>
                <a:effectLst/>
                <a:ea typeface="Aptos" panose="020B0004020202020204" pitchFamily="34" charset="0"/>
                <a:cs typeface="Times New Roman"/>
                <a:hlinkClick r:id="rId5"/>
              </a:rPr>
              <a:t>Publications | Missouri Health Care Workforce Project (mohealthcareworkforce.org)</a:t>
            </a:r>
            <a:r>
              <a:rPr lang="en-GB" sz="2400">
                <a:effectLst/>
                <a:ea typeface="Aptos" panose="020B0004020202020204" pitchFamily="34" charset="0"/>
                <a:cs typeface="Times New Roman"/>
              </a:rPr>
              <a:t> </a:t>
            </a:r>
            <a:endParaRPr lang="en-US" sz="2400">
              <a:effectLst/>
              <a:ea typeface="Aptos" panose="020B0004020202020204" pitchFamily="34" charset="0"/>
              <a:cs typeface="Times New Roman"/>
            </a:endParaRPr>
          </a:p>
          <a:p>
            <a:pPr marL="457200" marR="0">
              <a:spcBef>
                <a:spcPts val="0"/>
              </a:spcBef>
              <a:spcAft>
                <a:spcPts val="0"/>
              </a:spcAft>
            </a:pPr>
            <a:endParaRPr lang="en-US" sz="2000">
              <a:effectLst/>
              <a:ea typeface="Aptos" panose="020B0004020202020204" pitchFamily="34" charset="0"/>
              <a:cs typeface="Times New Roman" panose="02020603050405020304" pitchFamily="18" charset="0"/>
            </a:endParaRPr>
          </a:p>
          <a:p>
            <a:endParaRPr lang="en-US"/>
          </a:p>
        </p:txBody>
      </p:sp>
      <p:pic>
        <p:nvPicPr>
          <p:cNvPr id="2" name="Picture 1" descr="A qr code with a white background&#10;&#10;Description automatically generated">
            <a:extLst>
              <a:ext uri="{FF2B5EF4-FFF2-40B4-BE49-F238E27FC236}">
                <a16:creationId xmlns:a16="http://schemas.microsoft.com/office/drawing/2014/main" id="{2158574C-8523-007C-F3C4-3F4FBDAB7E81}"/>
              </a:ext>
            </a:extLst>
          </p:cNvPr>
          <p:cNvPicPr>
            <a:picLocks noChangeAspect="1"/>
          </p:cNvPicPr>
          <p:nvPr/>
        </p:nvPicPr>
        <p:blipFill>
          <a:blip r:embed="rId6"/>
          <a:srcRect b="6698"/>
          <a:stretch/>
        </p:blipFill>
        <p:spPr>
          <a:xfrm>
            <a:off x="3461979" y="4625955"/>
            <a:ext cx="2114067" cy="1972468"/>
          </a:xfrm>
          <a:prstGeom prst="rect">
            <a:avLst/>
          </a:prstGeom>
        </p:spPr>
      </p:pic>
      <p:sp>
        <p:nvSpPr>
          <p:cNvPr id="5" name="TextBox 4">
            <a:extLst>
              <a:ext uri="{FF2B5EF4-FFF2-40B4-BE49-F238E27FC236}">
                <a16:creationId xmlns:a16="http://schemas.microsoft.com/office/drawing/2014/main" id="{BDBF8C22-3447-E1AF-825E-C9A0BD3DC039}"/>
              </a:ext>
            </a:extLst>
          </p:cNvPr>
          <p:cNvSpPr txBox="1"/>
          <p:nvPr/>
        </p:nvSpPr>
        <p:spPr>
          <a:xfrm>
            <a:off x="7050495" y="386293"/>
            <a:ext cx="2496918" cy="1200329"/>
          </a:xfrm>
          <a:prstGeom prst="rect">
            <a:avLst/>
          </a:prstGeom>
          <a:noFill/>
        </p:spPr>
        <p:txBody>
          <a:bodyPr wrap="square" rtlCol="0">
            <a:spAutoFit/>
          </a:bodyPr>
          <a:lstStyle/>
          <a:p>
            <a:pPr algn="ctr"/>
            <a:r>
              <a:rPr lang="en-US" sz="2400" b="1">
                <a:solidFill>
                  <a:schemeClr val="bg1"/>
                </a:solidFill>
              </a:rPr>
              <a:t>Publications</a:t>
            </a:r>
          </a:p>
          <a:p>
            <a:pPr algn="ctr"/>
            <a:r>
              <a:rPr lang="en-US" sz="2400" b="1" i="1">
                <a:solidFill>
                  <a:schemeClr val="bg1"/>
                </a:solidFill>
              </a:rPr>
              <a:t>(What?)</a:t>
            </a:r>
          </a:p>
          <a:p>
            <a:endParaRPr lang="en-US" sz="2400" b="1">
              <a:solidFill>
                <a:schemeClr val="bg1"/>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646085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E9B2A-EFD7-9F73-B58B-ACE6CA96028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C63086B-0A36-3383-D46E-85A57F2C4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242" y="5882865"/>
            <a:ext cx="1256269" cy="591057"/>
          </a:xfrm>
          <a:prstGeom prst="rect">
            <a:avLst/>
          </a:prstGeom>
        </p:spPr>
      </p:pic>
      <p:sp>
        <p:nvSpPr>
          <p:cNvPr id="7" name="Text Placeholder 2">
            <a:extLst>
              <a:ext uri="{FF2B5EF4-FFF2-40B4-BE49-F238E27FC236}">
                <a16:creationId xmlns:a16="http://schemas.microsoft.com/office/drawing/2014/main" id="{2F611288-8E8F-0390-2B15-892E03126BA8}"/>
              </a:ext>
            </a:extLst>
          </p:cNvPr>
          <p:cNvSpPr txBox="1">
            <a:spLocks/>
          </p:cNvSpPr>
          <p:nvPr/>
        </p:nvSpPr>
        <p:spPr>
          <a:xfrm>
            <a:off x="205010" y="0"/>
            <a:ext cx="7358074" cy="9961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b="1">
                <a:solidFill>
                  <a:schemeClr val="bg1"/>
                </a:solidFill>
              </a:rPr>
              <a:t>Utilizing Interactive Web Tools https://mohealthcareworkforce.org/</a:t>
            </a:r>
          </a:p>
          <a:p>
            <a:pPr marL="0" indent="0" algn="ctr">
              <a:buNone/>
              <a:defRPr/>
            </a:pPr>
            <a:endParaRPr kumimoji="0" lang="en-US" sz="2800" b="1" i="0" strike="noStrike" kern="1200" cap="none" spc="0" normalizeH="0" baseline="0" noProof="0">
              <a:ln>
                <a:noFill/>
              </a:ln>
              <a:solidFill>
                <a:schemeClr val="bg1"/>
              </a:solidFill>
              <a:uLnTx/>
              <a:uFillTx/>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BD3BB6B-4676-8358-9AC2-94E27106EDB7}"/>
              </a:ext>
            </a:extLst>
          </p:cNvPr>
          <p:cNvSpPr/>
          <p:nvPr/>
        </p:nvSpPr>
        <p:spPr>
          <a:xfrm>
            <a:off x="7600950" y="5676900"/>
            <a:ext cx="1543049"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0B967F1-E876-2959-634D-CD7D616BB7CA}"/>
              </a:ext>
            </a:extLst>
          </p:cNvPr>
          <p:cNvSpPr txBox="1"/>
          <p:nvPr/>
        </p:nvSpPr>
        <p:spPr>
          <a:xfrm>
            <a:off x="7306061" y="174660"/>
            <a:ext cx="1626023" cy="461665"/>
          </a:xfrm>
          <a:prstGeom prst="rect">
            <a:avLst/>
          </a:prstGeom>
          <a:noFill/>
        </p:spPr>
        <p:txBody>
          <a:bodyPr wrap="none" rtlCol="0">
            <a:spAutoFit/>
          </a:bodyPr>
          <a:lstStyle/>
          <a:p>
            <a:r>
              <a:rPr lang="en-US" sz="2400" b="1">
                <a:solidFill>
                  <a:schemeClr val="bg1"/>
                </a:solidFill>
              </a:rPr>
              <a:t>Home Page</a:t>
            </a:r>
          </a:p>
        </p:txBody>
      </p:sp>
      <p:pic>
        <p:nvPicPr>
          <p:cNvPr id="2" name="Picture 1">
            <a:extLst>
              <a:ext uri="{FF2B5EF4-FFF2-40B4-BE49-F238E27FC236}">
                <a16:creationId xmlns:a16="http://schemas.microsoft.com/office/drawing/2014/main" id="{33B43EEA-EA75-2627-A45D-EEEEA37C0393}"/>
              </a:ext>
            </a:extLst>
          </p:cNvPr>
          <p:cNvPicPr>
            <a:picLocks noChangeAspect="1"/>
          </p:cNvPicPr>
          <p:nvPr/>
        </p:nvPicPr>
        <p:blipFill rotWithShape="1">
          <a:blip r:embed="rId4"/>
          <a:srcRect t="17000" r="2372" b="6152"/>
          <a:stretch/>
        </p:blipFill>
        <p:spPr>
          <a:xfrm>
            <a:off x="0" y="1406433"/>
            <a:ext cx="9144000" cy="4054793"/>
          </a:xfrm>
          <a:prstGeom prst="rect">
            <a:avLst/>
          </a:prstGeom>
          <a:ln>
            <a:solidFill>
              <a:schemeClr val="bg1"/>
            </a:solidFill>
          </a:ln>
        </p:spPr>
      </p:pic>
    </p:spTree>
    <p:extLst>
      <p:ext uri="{BB962C8B-B14F-4D97-AF65-F5344CB8AC3E}">
        <p14:creationId xmlns:p14="http://schemas.microsoft.com/office/powerpoint/2010/main" val="25966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7278F-19C6-A4C9-D093-6E72EC7E194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78BCFC-7FDA-CFE1-E24C-4F0A704C1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7017" y="5878071"/>
            <a:ext cx="1256269" cy="591057"/>
          </a:xfrm>
          <a:prstGeom prst="rect">
            <a:avLst/>
          </a:prstGeom>
        </p:spPr>
      </p:pic>
      <p:sp>
        <p:nvSpPr>
          <p:cNvPr id="13" name="TextBox 12">
            <a:extLst>
              <a:ext uri="{FF2B5EF4-FFF2-40B4-BE49-F238E27FC236}">
                <a16:creationId xmlns:a16="http://schemas.microsoft.com/office/drawing/2014/main" id="{FD04AE2F-6847-41E4-C17B-188F38F02DED}"/>
              </a:ext>
            </a:extLst>
          </p:cNvPr>
          <p:cNvSpPr txBox="1"/>
          <p:nvPr/>
        </p:nvSpPr>
        <p:spPr>
          <a:xfrm>
            <a:off x="0" y="1041339"/>
            <a:ext cx="8679631"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rPr>
              <a:t>MISSOURI HEALTH CARE WORKFORCE PROJECT WEBAPP</a:t>
            </a:r>
          </a:p>
        </p:txBody>
      </p:sp>
      <p:sp>
        <p:nvSpPr>
          <p:cNvPr id="7" name="Text Placeholder 2">
            <a:extLst>
              <a:ext uri="{FF2B5EF4-FFF2-40B4-BE49-F238E27FC236}">
                <a16:creationId xmlns:a16="http://schemas.microsoft.com/office/drawing/2014/main" id="{212E62A5-0B46-FF6A-5DE2-A80655A6986C}"/>
              </a:ext>
            </a:extLst>
          </p:cNvPr>
          <p:cNvSpPr txBox="1">
            <a:spLocks/>
          </p:cNvSpPr>
          <p:nvPr/>
        </p:nvSpPr>
        <p:spPr>
          <a:xfrm>
            <a:off x="0" y="0"/>
            <a:ext cx="7003473" cy="9029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1" u="none" strike="noStrike" kern="1200" cap="none" spc="0" normalizeH="0" baseline="0" noProof="0">
                <a:ln>
                  <a:noFill/>
                </a:ln>
                <a:solidFill>
                  <a:prstClr val="white"/>
                </a:solidFill>
                <a:uLnTx/>
                <a:uFillTx/>
                <a:latin typeface="Calibri" panose="020F0502020204030204"/>
                <a:ea typeface="+mn-ea"/>
                <a:cs typeface="+mn-cs"/>
              </a:rPr>
              <a:t>Workforce Indicator Dashboards</a:t>
            </a:r>
            <a:r>
              <a:rPr lang="en-US" b="1">
                <a:solidFill>
                  <a:prstClr val="white"/>
                </a:solidFill>
                <a:latin typeface="Calibri" panose="020F0502020204030204"/>
              </a:rPr>
              <a:t>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1">
                <a:solidFill>
                  <a:prstClr val="white"/>
                </a:solidFill>
                <a:latin typeface="Calibri" panose="020F0502020204030204"/>
              </a:rPr>
              <a:t>Information Management Interactive Tool  </a:t>
            </a:r>
            <a:endParaRPr kumimoji="0" lang="en-US" sz="2800" b="1" u="none" strike="noStrike" kern="1200" cap="none" spc="0" normalizeH="0" baseline="0" noProof="0">
              <a:ln>
                <a:noFill/>
              </a:ln>
              <a:solidFill>
                <a:prstClr val="white"/>
              </a:solidFill>
              <a:uLnTx/>
              <a:uFillTx/>
              <a:latin typeface="Calibri" panose="020F0502020204030204"/>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44E30D0-CF4D-BF7E-5F39-5F615A05C04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0"/>
                    </a14:imgEffect>
                    <a14:imgEffect>
                      <a14:brightnessContrast bright="-20000" contrast="40000"/>
                    </a14:imgEffect>
                  </a14:imgLayer>
                </a14:imgProps>
              </a:ext>
            </a:extLst>
          </a:blip>
          <a:stretch>
            <a:fillRect/>
          </a:stretch>
        </p:blipFill>
        <p:spPr>
          <a:xfrm>
            <a:off x="0" y="1525957"/>
            <a:ext cx="9144000" cy="261556"/>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7">
            <p14:nvContentPartPr>
              <p14:cNvPr id="48" name="Ink 47">
                <a:extLst>
                  <a:ext uri="{FF2B5EF4-FFF2-40B4-BE49-F238E27FC236}">
                    <a16:creationId xmlns:a16="http://schemas.microsoft.com/office/drawing/2014/main" id="{41435A11-8CD3-E22F-D64E-8400F85233FC}"/>
                  </a:ext>
                </a:extLst>
              </p14:cNvPr>
              <p14:cNvContentPartPr/>
              <p14:nvPr/>
            </p14:nvContentPartPr>
            <p14:xfrm>
              <a:off x="2061642" y="6571101"/>
              <a:ext cx="1435320" cy="18720"/>
            </p14:xfrm>
          </p:contentPart>
        </mc:Choice>
        <mc:Fallback xmlns="">
          <p:pic>
            <p:nvPicPr>
              <p:cNvPr id="48" name="Ink 47">
                <a:extLst>
                  <a:ext uri="{FF2B5EF4-FFF2-40B4-BE49-F238E27FC236}">
                    <a16:creationId xmlns:a16="http://schemas.microsoft.com/office/drawing/2014/main" id="{41435A11-8CD3-E22F-D64E-8400F85233FC}"/>
                  </a:ext>
                </a:extLst>
              </p:cNvPr>
              <p:cNvPicPr/>
              <p:nvPr/>
            </p:nvPicPr>
            <p:blipFill>
              <a:blip r:embed="rId8"/>
              <a:stretch>
                <a:fillRect/>
              </a:stretch>
            </p:blipFill>
            <p:spPr>
              <a:xfrm>
                <a:off x="2025642" y="6499101"/>
                <a:ext cx="1506960" cy="162360"/>
              </a:xfrm>
              <a:prstGeom prst="rect">
                <a:avLst/>
              </a:prstGeom>
            </p:spPr>
          </p:pic>
        </mc:Fallback>
      </mc:AlternateContent>
      <p:sp>
        <p:nvSpPr>
          <p:cNvPr id="8" name="TextBox 7">
            <a:extLst>
              <a:ext uri="{FF2B5EF4-FFF2-40B4-BE49-F238E27FC236}">
                <a16:creationId xmlns:a16="http://schemas.microsoft.com/office/drawing/2014/main" id="{766DB7BF-C46F-BC35-93EB-B6B0EE0D10FF}"/>
              </a:ext>
            </a:extLst>
          </p:cNvPr>
          <p:cNvSpPr txBox="1"/>
          <p:nvPr/>
        </p:nvSpPr>
        <p:spPr>
          <a:xfrm>
            <a:off x="1694329" y="2250141"/>
            <a:ext cx="5862918" cy="3539430"/>
          </a:xfrm>
          <a:prstGeom prst="rect">
            <a:avLst/>
          </a:prstGeom>
          <a:noFill/>
        </p:spPr>
        <p:txBody>
          <a:bodyPr wrap="square" rtlCol="0">
            <a:spAutoFit/>
          </a:bodyPr>
          <a:lstStyle/>
          <a:p>
            <a:pPr marL="457200" indent="-457200">
              <a:buFont typeface="Wingdings" panose="05000000000000000000" pitchFamily="2" charset="2"/>
              <a:buChar char="q"/>
            </a:pPr>
            <a:r>
              <a:rPr lang="en-US" sz="2800"/>
              <a:t>Physicians </a:t>
            </a:r>
          </a:p>
          <a:p>
            <a:pPr marL="457200" indent="-457200">
              <a:buFont typeface="Wingdings" panose="05000000000000000000" pitchFamily="2" charset="2"/>
              <a:buChar char="q"/>
            </a:pPr>
            <a:r>
              <a:rPr lang="en-US" sz="2800"/>
              <a:t>Primary Care Physicians </a:t>
            </a:r>
          </a:p>
          <a:p>
            <a:pPr marL="457200" indent="-457200">
              <a:buFont typeface="Wingdings" panose="05000000000000000000" pitchFamily="2" charset="2"/>
              <a:buChar char="q"/>
            </a:pPr>
            <a:r>
              <a:rPr lang="en-US" sz="2800"/>
              <a:t>Specialty Care Physicians </a:t>
            </a:r>
          </a:p>
          <a:p>
            <a:pPr marL="457200" indent="-457200">
              <a:buFont typeface="Wingdings" panose="05000000000000000000" pitchFamily="2" charset="2"/>
              <a:buChar char="q"/>
            </a:pPr>
            <a:r>
              <a:rPr lang="en-US" sz="2800"/>
              <a:t>Nursing </a:t>
            </a:r>
          </a:p>
          <a:p>
            <a:pPr marL="457200" indent="-457200">
              <a:buFont typeface="Wingdings" panose="05000000000000000000" pitchFamily="2" charset="2"/>
              <a:buChar char="q"/>
            </a:pPr>
            <a:r>
              <a:rPr lang="en-US" sz="2800"/>
              <a:t>Dental </a:t>
            </a:r>
          </a:p>
          <a:p>
            <a:pPr marL="457200" indent="-457200">
              <a:buFont typeface="Wingdings" panose="05000000000000000000" pitchFamily="2" charset="2"/>
              <a:buChar char="q"/>
            </a:pPr>
            <a:r>
              <a:rPr lang="en-US" sz="2800"/>
              <a:t>Allied &amp; Other Health Professions</a:t>
            </a:r>
          </a:p>
          <a:p>
            <a:pPr marL="457200" indent="-457200">
              <a:buFont typeface="Wingdings" panose="05000000000000000000" pitchFamily="2" charset="2"/>
              <a:buChar char="q"/>
            </a:pPr>
            <a:r>
              <a:rPr lang="en-US" sz="2800"/>
              <a:t>Mental &amp; Behavioral Health </a:t>
            </a:r>
          </a:p>
          <a:p>
            <a:pPr marL="457200" indent="-457200">
              <a:buFont typeface="Wingdings" panose="05000000000000000000" pitchFamily="2" charset="2"/>
              <a:buChar char="q"/>
            </a:pPr>
            <a:r>
              <a:rPr lang="en-US" sz="2800"/>
              <a:t>Complementary Medicine</a:t>
            </a:r>
          </a:p>
        </p:txBody>
      </p:sp>
      <p:sp>
        <p:nvSpPr>
          <p:cNvPr id="11" name="TextBox 10">
            <a:extLst>
              <a:ext uri="{FF2B5EF4-FFF2-40B4-BE49-F238E27FC236}">
                <a16:creationId xmlns:a16="http://schemas.microsoft.com/office/drawing/2014/main" id="{295B400E-4D7B-57A5-E6C1-F656349C98AC}"/>
              </a:ext>
            </a:extLst>
          </p:cNvPr>
          <p:cNvSpPr txBox="1"/>
          <p:nvPr/>
        </p:nvSpPr>
        <p:spPr>
          <a:xfrm>
            <a:off x="7261412" y="-80683"/>
            <a:ext cx="1990165" cy="1015663"/>
          </a:xfrm>
          <a:prstGeom prst="rect">
            <a:avLst/>
          </a:prstGeom>
          <a:noFill/>
        </p:spPr>
        <p:txBody>
          <a:bodyPr wrap="square">
            <a:spAutoFit/>
          </a:bodyPr>
          <a:lstStyle/>
          <a:p>
            <a:pPr algn="ctr"/>
            <a:r>
              <a:rPr lang="en-US" sz="2000" b="1">
                <a:solidFill>
                  <a:prstClr val="white"/>
                </a:solidFill>
                <a:latin typeface="Calibri" panose="020F0502020204030204"/>
              </a:rPr>
              <a:t>Health Care Professionals/</a:t>
            </a:r>
          </a:p>
          <a:p>
            <a:pPr algn="ctr"/>
            <a:r>
              <a:rPr lang="en-US" sz="2000" b="1">
                <a:solidFill>
                  <a:prstClr val="white"/>
                </a:solidFill>
                <a:latin typeface="Calibri" panose="020F0502020204030204"/>
              </a:rPr>
              <a:t>Practitioners </a:t>
            </a:r>
            <a:endParaRPr lang="en-US" sz="2000" b="1"/>
          </a:p>
        </p:txBody>
      </p:sp>
    </p:spTree>
    <p:custDataLst>
      <p:tags r:id="rId1"/>
    </p:custDataLst>
    <p:extLst>
      <p:ext uri="{BB962C8B-B14F-4D97-AF65-F5344CB8AC3E}">
        <p14:creationId xmlns:p14="http://schemas.microsoft.com/office/powerpoint/2010/main" val="2073508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9B6D039-3553-501E-D089-B9FA32833A4E}"/>
              </a:ext>
            </a:extLst>
          </p:cNvPr>
          <p:cNvPicPr>
            <a:picLocks noGrp="1" noChangeAspect="1"/>
          </p:cNvPicPr>
          <p:nvPr>
            <p:ph idx="1"/>
          </p:nvPr>
        </p:nvPicPr>
        <p:blipFill>
          <a:blip r:embed="rId2"/>
          <a:stretch>
            <a:fillRect/>
          </a:stretch>
        </p:blipFill>
        <p:spPr>
          <a:xfrm>
            <a:off x="0" y="1674241"/>
            <a:ext cx="9161277" cy="4968606"/>
          </a:xfrm>
          <a:prstGeom prst="rect">
            <a:avLst/>
          </a:prstGeom>
        </p:spPr>
      </p:pic>
      <p:sp>
        <p:nvSpPr>
          <p:cNvPr id="3" name="Text Placeholder 2">
            <a:extLst>
              <a:ext uri="{FF2B5EF4-FFF2-40B4-BE49-F238E27FC236}">
                <a16:creationId xmlns:a16="http://schemas.microsoft.com/office/drawing/2014/main" id="{C2738136-999C-3C31-7B77-9CED6BCF0C98}"/>
              </a:ext>
            </a:extLst>
          </p:cNvPr>
          <p:cNvSpPr>
            <a:spLocks noGrp="1"/>
          </p:cNvSpPr>
          <p:nvPr>
            <p:ph type="body" sz="quarter" idx="13"/>
          </p:nvPr>
        </p:nvSpPr>
        <p:spPr>
          <a:xfrm>
            <a:off x="0" y="548640"/>
            <a:ext cx="7003473" cy="480131"/>
          </a:xfrm>
        </p:spPr>
        <p:txBody>
          <a:bodyPr/>
          <a:lstStyle/>
          <a:p>
            <a:r>
              <a:rPr lang="en-US" b="1"/>
              <a:t>Indicator Dashboards</a:t>
            </a:r>
          </a:p>
        </p:txBody>
      </p:sp>
      <p:sp>
        <p:nvSpPr>
          <p:cNvPr id="4" name="TextBox 3">
            <a:extLst>
              <a:ext uri="{FF2B5EF4-FFF2-40B4-BE49-F238E27FC236}">
                <a16:creationId xmlns:a16="http://schemas.microsoft.com/office/drawing/2014/main" id="{2C171D35-D66B-09D0-8E91-4DE570E454E0}"/>
              </a:ext>
            </a:extLst>
          </p:cNvPr>
          <p:cNvSpPr txBox="1"/>
          <p:nvPr/>
        </p:nvSpPr>
        <p:spPr>
          <a:xfrm>
            <a:off x="7189695" y="493059"/>
            <a:ext cx="2106705" cy="830997"/>
          </a:xfrm>
          <a:prstGeom prst="rect">
            <a:avLst/>
          </a:prstGeom>
          <a:noFill/>
        </p:spPr>
        <p:txBody>
          <a:bodyPr wrap="square" rtlCol="0">
            <a:spAutoFit/>
          </a:bodyPr>
          <a:lstStyle/>
          <a:p>
            <a:pPr algn="ctr"/>
            <a:r>
              <a:rPr lang="en-US" sz="2400" b="1">
                <a:solidFill>
                  <a:schemeClr val="bg1"/>
                </a:solidFill>
              </a:rPr>
              <a:t>Primary Care </a:t>
            </a:r>
          </a:p>
          <a:p>
            <a:pPr algn="ctr"/>
            <a:endParaRPr lang="en-US" sz="2400" b="1">
              <a:solidFill>
                <a:schemeClr val="bg1"/>
              </a:solidFill>
            </a:endParaRPr>
          </a:p>
        </p:txBody>
      </p:sp>
    </p:spTree>
    <p:extLst>
      <p:ext uri="{BB962C8B-B14F-4D97-AF65-F5344CB8AC3E}">
        <p14:creationId xmlns:p14="http://schemas.microsoft.com/office/powerpoint/2010/main" val="2455576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DCFCE8-17AC-651D-0777-B9D64B7182EB}"/>
              </a:ext>
            </a:extLst>
          </p:cNvPr>
          <p:cNvPicPr>
            <a:picLocks noChangeAspect="1"/>
          </p:cNvPicPr>
          <p:nvPr/>
        </p:nvPicPr>
        <p:blipFill>
          <a:blip r:embed="rId2"/>
          <a:stretch>
            <a:fillRect/>
          </a:stretch>
        </p:blipFill>
        <p:spPr>
          <a:xfrm>
            <a:off x="290123" y="0"/>
            <a:ext cx="8563753" cy="6858000"/>
          </a:xfrm>
          <a:prstGeom prst="rect">
            <a:avLst/>
          </a:prstGeom>
        </p:spPr>
      </p:pic>
    </p:spTree>
    <p:extLst>
      <p:ext uri="{BB962C8B-B14F-4D97-AF65-F5344CB8AC3E}">
        <p14:creationId xmlns:p14="http://schemas.microsoft.com/office/powerpoint/2010/main" val="2233940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B51FD-30E8-3AB4-6F07-3C97D41252C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AD8972-A820-CAEE-169C-C522CE39C04A}"/>
              </a:ext>
            </a:extLst>
          </p:cNvPr>
          <p:cNvPicPr>
            <a:picLocks noGrp="1" noChangeAspect="1"/>
          </p:cNvPicPr>
          <p:nvPr>
            <p:ph sz="half" idx="4294967295"/>
          </p:nvPr>
        </p:nvPicPr>
        <p:blipFill rotWithShape="1">
          <a:blip r:embed="rId3"/>
          <a:srcRect l="26145" t="39605" r="53242" b="11060"/>
          <a:stretch/>
        </p:blipFill>
        <p:spPr>
          <a:xfrm>
            <a:off x="642808" y="2602663"/>
            <a:ext cx="2689090" cy="2350554"/>
          </a:xfrm>
        </p:spPr>
      </p:pic>
      <p:pic>
        <p:nvPicPr>
          <p:cNvPr id="11" name="Picture 10">
            <a:extLst>
              <a:ext uri="{FF2B5EF4-FFF2-40B4-BE49-F238E27FC236}">
                <a16:creationId xmlns:a16="http://schemas.microsoft.com/office/drawing/2014/main" id="{85A1246D-FD6A-4628-51A7-D09340002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388" y="5861261"/>
            <a:ext cx="1256269" cy="591057"/>
          </a:xfrm>
          <a:prstGeom prst="rect">
            <a:avLst/>
          </a:prstGeom>
        </p:spPr>
      </p:pic>
      <p:sp>
        <p:nvSpPr>
          <p:cNvPr id="15" name="Text Placeholder 2">
            <a:extLst>
              <a:ext uri="{FF2B5EF4-FFF2-40B4-BE49-F238E27FC236}">
                <a16:creationId xmlns:a16="http://schemas.microsoft.com/office/drawing/2014/main" id="{C04F3963-989B-7713-7432-F6C10005BA01}"/>
              </a:ext>
            </a:extLst>
          </p:cNvPr>
          <p:cNvSpPr txBox="1">
            <a:spLocks/>
          </p:cNvSpPr>
          <p:nvPr/>
        </p:nvSpPr>
        <p:spPr>
          <a:xfrm>
            <a:off x="-95282" y="0"/>
            <a:ext cx="7003473" cy="996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1" i="0" strike="noStrike" kern="1200" cap="none" spc="0" normalizeH="0" baseline="0" noProof="0">
                <a:ln>
                  <a:noFill/>
                </a:ln>
                <a:solidFill>
                  <a:schemeClr val="bg1"/>
                </a:solidFill>
                <a:effectLst/>
                <a:uLnTx/>
                <a:uFillTx/>
                <a:latin typeface="Calibri" panose="020F0502020204030204"/>
                <a:ea typeface="+mn-ea"/>
                <a:cs typeface="+mn-cs"/>
              </a:rPr>
              <a:t>Workforce Indicator Dashboard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1" i="0" strike="noStrike" kern="1200" cap="none" spc="0" normalizeH="0" baseline="0" noProof="0">
                <a:ln>
                  <a:noFill/>
                </a:ln>
                <a:solidFill>
                  <a:schemeClr val="bg1"/>
                </a:solidFill>
                <a:effectLst/>
                <a:uLnTx/>
                <a:uFillTx/>
                <a:latin typeface="Calibri" panose="020F0502020204030204"/>
                <a:ea typeface="+mn-ea"/>
                <a:cs typeface="+mn-cs"/>
              </a:rPr>
              <a:t>Physician Dashboard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03E0C5-CDE7-351C-D87D-5F611F9D3C35}"/>
              </a:ext>
            </a:extLst>
          </p:cNvPr>
          <p:cNvPicPr>
            <a:picLocks noChangeAspect="1"/>
          </p:cNvPicPr>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04355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00692-9259-E510-2A16-99DC0D1CABF6}"/>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4BFC3A6-EC27-E185-CDB9-89B4291794BF}"/>
              </a:ext>
            </a:extLst>
          </p:cNvPr>
          <p:cNvPicPr>
            <a:picLocks noGrp="1" noChangeAspect="1"/>
          </p:cNvPicPr>
          <p:nvPr>
            <p:ph sz="half" idx="4294967295"/>
          </p:nvPr>
        </p:nvPicPr>
        <p:blipFill rotWithShape="1">
          <a:blip r:embed="rId3"/>
          <a:srcRect l="26145" t="39605" r="53242" b="11060"/>
          <a:stretch/>
        </p:blipFill>
        <p:spPr>
          <a:xfrm>
            <a:off x="642808" y="2602663"/>
            <a:ext cx="2689090" cy="2350554"/>
          </a:xfrm>
        </p:spPr>
      </p:pic>
      <p:pic>
        <p:nvPicPr>
          <p:cNvPr id="11" name="Picture 10">
            <a:extLst>
              <a:ext uri="{FF2B5EF4-FFF2-40B4-BE49-F238E27FC236}">
                <a16:creationId xmlns:a16="http://schemas.microsoft.com/office/drawing/2014/main" id="{C3A066A6-A09F-6DB0-FDBF-2AE0F6689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388" y="5861261"/>
            <a:ext cx="1256269" cy="591057"/>
          </a:xfrm>
          <a:prstGeom prst="rect">
            <a:avLst/>
          </a:prstGeom>
        </p:spPr>
      </p:pic>
      <p:sp>
        <p:nvSpPr>
          <p:cNvPr id="15" name="Text Placeholder 2">
            <a:extLst>
              <a:ext uri="{FF2B5EF4-FFF2-40B4-BE49-F238E27FC236}">
                <a16:creationId xmlns:a16="http://schemas.microsoft.com/office/drawing/2014/main" id="{426BF705-50BD-1A3B-0316-2B95B8918C87}"/>
              </a:ext>
            </a:extLst>
          </p:cNvPr>
          <p:cNvSpPr txBox="1">
            <a:spLocks/>
          </p:cNvSpPr>
          <p:nvPr/>
        </p:nvSpPr>
        <p:spPr>
          <a:xfrm>
            <a:off x="-113211" y="71718"/>
            <a:ext cx="7003473" cy="996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1" i="0" strike="noStrike" kern="1200" cap="none" spc="0" normalizeH="0" baseline="0" noProof="0">
                <a:ln>
                  <a:noFill/>
                </a:ln>
                <a:solidFill>
                  <a:schemeClr val="bg1"/>
                </a:solidFill>
                <a:effectLst/>
                <a:uLnTx/>
                <a:uFillTx/>
                <a:latin typeface="Calibri" panose="020F0502020204030204"/>
                <a:ea typeface="+mn-ea"/>
                <a:cs typeface="+mn-cs"/>
              </a:rPr>
              <a:t>Primary Care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18592DE-361C-FB57-668A-1FEF69F9BE91}"/>
              </a:ext>
            </a:extLst>
          </p:cNvPr>
          <p:cNvPicPr>
            <a:picLocks noChangeAspect="1"/>
          </p:cNvPicPr>
          <p:nvPr/>
        </p:nvPicPr>
        <p:blipFill>
          <a:blip r:embed="rId5"/>
          <a:stretch>
            <a:fillRect/>
          </a:stretch>
        </p:blipFill>
        <p:spPr>
          <a:xfrm>
            <a:off x="600635" y="465894"/>
            <a:ext cx="7377953" cy="6229799"/>
          </a:xfrm>
          <a:prstGeom prst="rect">
            <a:avLst/>
          </a:prstGeom>
        </p:spPr>
      </p:pic>
    </p:spTree>
    <p:extLst>
      <p:ext uri="{BB962C8B-B14F-4D97-AF65-F5344CB8AC3E}">
        <p14:creationId xmlns:p14="http://schemas.microsoft.com/office/powerpoint/2010/main" val="3570864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78ACC1-72DF-A703-02D2-065BFB5A320C}"/>
              </a:ext>
            </a:extLst>
          </p:cNvPr>
          <p:cNvSpPr>
            <a:spLocks noGrp="1"/>
          </p:cNvSpPr>
          <p:nvPr>
            <p:ph type="body" sz="quarter" idx="13"/>
          </p:nvPr>
        </p:nvSpPr>
        <p:spPr>
          <a:xfrm>
            <a:off x="0" y="485886"/>
            <a:ext cx="7003473" cy="480131"/>
          </a:xfrm>
        </p:spPr>
        <p:txBody>
          <a:bodyPr/>
          <a:lstStyle/>
          <a:p>
            <a:pPr>
              <a:spcBef>
                <a:spcPts val="0"/>
              </a:spcBef>
            </a:pPr>
            <a:r>
              <a:rPr lang="en-US" b="1"/>
              <a:t>Disclosures - Funding - Support</a:t>
            </a:r>
          </a:p>
        </p:txBody>
      </p:sp>
      <p:graphicFrame>
        <p:nvGraphicFramePr>
          <p:cNvPr id="5" name="Diagram 4">
            <a:extLst>
              <a:ext uri="{FF2B5EF4-FFF2-40B4-BE49-F238E27FC236}">
                <a16:creationId xmlns:a16="http://schemas.microsoft.com/office/drawing/2014/main" id="{02C98E24-FEE5-EC43-A23F-290B2B5815F0}"/>
              </a:ext>
            </a:extLst>
          </p:cNvPr>
          <p:cNvGraphicFramePr/>
          <p:nvPr>
            <p:extLst>
              <p:ext uri="{D42A27DB-BD31-4B8C-83A1-F6EECF244321}">
                <p14:modId xmlns:p14="http://schemas.microsoft.com/office/powerpoint/2010/main" val="1800247134"/>
              </p:ext>
            </p:extLst>
          </p:nvPr>
        </p:nvGraphicFramePr>
        <p:xfrm>
          <a:off x="-322990" y="1373431"/>
          <a:ext cx="10672653" cy="569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hart 5">
            <a:extLst>
              <a:ext uri="{FF2B5EF4-FFF2-40B4-BE49-F238E27FC236}">
                <a16:creationId xmlns:a16="http://schemas.microsoft.com/office/drawing/2014/main" id="{7AA3F6C5-7426-97F9-6E68-F3B477242CB9}"/>
              </a:ext>
            </a:extLst>
          </p:cNvPr>
          <p:cNvGraphicFramePr/>
          <p:nvPr>
            <p:extLst>
              <p:ext uri="{D42A27DB-BD31-4B8C-83A1-F6EECF244321}">
                <p14:modId xmlns:p14="http://schemas.microsoft.com/office/powerpoint/2010/main" val="1814370576"/>
              </p:ext>
            </p:extLst>
          </p:nvPr>
        </p:nvGraphicFramePr>
        <p:xfrm>
          <a:off x="66102" y="2037059"/>
          <a:ext cx="10092776" cy="381476"/>
        </p:xfrm>
        <a:graphic>
          <a:graphicData uri="http://schemas.openxmlformats.org/drawingml/2006/chart">
            <c:chart xmlns:c="http://schemas.openxmlformats.org/drawingml/2006/chart" xmlns:r="http://schemas.openxmlformats.org/officeDocument/2006/relationships" r:id="rId8"/>
          </a:graphicData>
        </a:graphic>
      </p:graphicFrame>
      <p:sp>
        <p:nvSpPr>
          <p:cNvPr id="18" name="TextBox 17">
            <a:extLst>
              <a:ext uri="{FF2B5EF4-FFF2-40B4-BE49-F238E27FC236}">
                <a16:creationId xmlns:a16="http://schemas.microsoft.com/office/drawing/2014/main" id="{86C60E11-F5BC-E645-EA48-E2F36FD44827}"/>
              </a:ext>
            </a:extLst>
          </p:cNvPr>
          <p:cNvSpPr txBox="1"/>
          <p:nvPr/>
        </p:nvSpPr>
        <p:spPr>
          <a:xfrm>
            <a:off x="71613" y="2905780"/>
            <a:ext cx="2159305" cy="523220"/>
          </a:xfrm>
          <a:prstGeom prst="rect">
            <a:avLst/>
          </a:prstGeom>
          <a:noFill/>
        </p:spPr>
        <p:txBody>
          <a:bodyPr wrap="square" rtlCol="0">
            <a:spAutoFit/>
          </a:bodyPr>
          <a:lstStyle/>
          <a:p>
            <a:pPr algn="ctr"/>
            <a:r>
              <a:rPr lang="en-US" sz="1400"/>
              <a:t>MU School of Medicine ($)</a:t>
            </a:r>
          </a:p>
          <a:p>
            <a:pPr algn="ctr"/>
            <a:r>
              <a:rPr lang="en-US" sz="1400"/>
              <a:t>MU Extension (In-kind)</a:t>
            </a:r>
          </a:p>
        </p:txBody>
      </p:sp>
      <p:sp>
        <p:nvSpPr>
          <p:cNvPr id="19" name="TextBox 18">
            <a:extLst>
              <a:ext uri="{FF2B5EF4-FFF2-40B4-BE49-F238E27FC236}">
                <a16:creationId xmlns:a16="http://schemas.microsoft.com/office/drawing/2014/main" id="{18BB5C43-0506-CF9B-5080-1596DAD00E2A}"/>
              </a:ext>
            </a:extLst>
          </p:cNvPr>
          <p:cNvSpPr txBox="1"/>
          <p:nvPr/>
        </p:nvSpPr>
        <p:spPr>
          <a:xfrm>
            <a:off x="529401" y="3642030"/>
            <a:ext cx="3675045" cy="738664"/>
          </a:xfrm>
          <a:prstGeom prst="rect">
            <a:avLst/>
          </a:prstGeom>
          <a:noFill/>
        </p:spPr>
        <p:txBody>
          <a:bodyPr wrap="none" rtlCol="0">
            <a:spAutoFit/>
          </a:bodyPr>
          <a:lstStyle/>
          <a:p>
            <a:pPr algn="ctr"/>
            <a:r>
              <a:rPr lang="en-US" sz="1400"/>
              <a:t>Missouri Hospital Association</a:t>
            </a:r>
          </a:p>
          <a:p>
            <a:pPr algn="ctr"/>
            <a:r>
              <a:rPr lang="en-US" sz="1400"/>
              <a:t>Health Forward </a:t>
            </a:r>
          </a:p>
          <a:p>
            <a:pPr algn="ctr"/>
            <a:r>
              <a:rPr lang="en-US" sz="1400"/>
              <a:t>(Health Care Foundation of Greater Kansas City)</a:t>
            </a:r>
          </a:p>
        </p:txBody>
      </p:sp>
      <p:sp>
        <p:nvSpPr>
          <p:cNvPr id="22" name="TextBox 21">
            <a:extLst>
              <a:ext uri="{FF2B5EF4-FFF2-40B4-BE49-F238E27FC236}">
                <a16:creationId xmlns:a16="http://schemas.microsoft.com/office/drawing/2014/main" id="{10FD39A1-1A75-1CD9-6AB7-167955151327}"/>
              </a:ext>
            </a:extLst>
          </p:cNvPr>
          <p:cNvSpPr txBox="1"/>
          <p:nvPr/>
        </p:nvSpPr>
        <p:spPr>
          <a:xfrm>
            <a:off x="2605265" y="2989274"/>
            <a:ext cx="3677673" cy="523220"/>
          </a:xfrm>
          <a:prstGeom prst="rect">
            <a:avLst/>
          </a:prstGeom>
          <a:noFill/>
        </p:spPr>
        <p:txBody>
          <a:bodyPr wrap="none" rtlCol="0">
            <a:spAutoFit/>
          </a:bodyPr>
          <a:lstStyle/>
          <a:p>
            <a:pPr algn="ctr"/>
            <a:r>
              <a:rPr lang="en-US" sz="1400"/>
              <a:t>Missouri Department of Commerce &amp; Insurance</a:t>
            </a:r>
          </a:p>
          <a:p>
            <a:pPr algn="ctr"/>
            <a:r>
              <a:rPr lang="en-US" sz="1400"/>
              <a:t>Missouri Division of Professional Registration</a:t>
            </a:r>
          </a:p>
        </p:txBody>
      </p:sp>
      <p:sp>
        <p:nvSpPr>
          <p:cNvPr id="23" name="TextBox 22">
            <a:extLst>
              <a:ext uri="{FF2B5EF4-FFF2-40B4-BE49-F238E27FC236}">
                <a16:creationId xmlns:a16="http://schemas.microsoft.com/office/drawing/2014/main" id="{0881001D-4CF7-5860-4D37-7D6245070EFE}"/>
              </a:ext>
            </a:extLst>
          </p:cNvPr>
          <p:cNvSpPr txBox="1"/>
          <p:nvPr/>
        </p:nvSpPr>
        <p:spPr>
          <a:xfrm>
            <a:off x="5038165" y="3657258"/>
            <a:ext cx="2510118" cy="738664"/>
          </a:xfrm>
          <a:prstGeom prst="rect">
            <a:avLst/>
          </a:prstGeom>
          <a:noFill/>
        </p:spPr>
        <p:txBody>
          <a:bodyPr wrap="square" rtlCol="0">
            <a:spAutoFit/>
          </a:bodyPr>
          <a:lstStyle/>
          <a:p>
            <a:pPr algn="ctr"/>
            <a:r>
              <a:rPr lang="en-US" sz="1400"/>
              <a:t>HRSA</a:t>
            </a:r>
            <a:br>
              <a:rPr lang="en-US" sz="1400"/>
            </a:br>
            <a:r>
              <a:rPr lang="en-US" sz="1400"/>
              <a:t>Medical Student Education Program (MSEP)</a:t>
            </a:r>
          </a:p>
        </p:txBody>
      </p:sp>
      <p:sp>
        <p:nvSpPr>
          <p:cNvPr id="24" name="TextBox 23">
            <a:extLst>
              <a:ext uri="{FF2B5EF4-FFF2-40B4-BE49-F238E27FC236}">
                <a16:creationId xmlns:a16="http://schemas.microsoft.com/office/drawing/2014/main" id="{564642A0-8482-8155-DC86-2458C0ADA1D2}"/>
              </a:ext>
            </a:extLst>
          </p:cNvPr>
          <p:cNvSpPr txBox="1"/>
          <p:nvPr/>
        </p:nvSpPr>
        <p:spPr>
          <a:xfrm>
            <a:off x="7201823" y="2916416"/>
            <a:ext cx="1825636" cy="738664"/>
          </a:xfrm>
          <a:prstGeom prst="rect">
            <a:avLst/>
          </a:prstGeom>
          <a:noFill/>
        </p:spPr>
        <p:txBody>
          <a:bodyPr wrap="square" rtlCol="0">
            <a:spAutoFit/>
          </a:bodyPr>
          <a:lstStyle/>
          <a:p>
            <a:r>
              <a:rPr lang="en-US" sz="1400"/>
              <a:t>Missouri Department of Health &amp; Senior Services (CDC PHIG)</a:t>
            </a:r>
          </a:p>
        </p:txBody>
      </p:sp>
      <p:cxnSp>
        <p:nvCxnSpPr>
          <p:cNvPr id="28" name="Straight Arrow Connector 27">
            <a:extLst>
              <a:ext uri="{FF2B5EF4-FFF2-40B4-BE49-F238E27FC236}">
                <a16:creationId xmlns:a16="http://schemas.microsoft.com/office/drawing/2014/main" id="{B3E08823-A101-E2B1-9AD6-2D8AF3DAE5AB}"/>
              </a:ext>
            </a:extLst>
          </p:cNvPr>
          <p:cNvCxnSpPr>
            <a:cxnSpLocks/>
          </p:cNvCxnSpPr>
          <p:nvPr/>
        </p:nvCxnSpPr>
        <p:spPr>
          <a:xfrm flipH="1">
            <a:off x="905435" y="2312894"/>
            <a:ext cx="779930" cy="591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3A2924C-6E62-A992-903A-82FAA22B284C}"/>
              </a:ext>
            </a:extLst>
          </p:cNvPr>
          <p:cNvCxnSpPr>
            <a:cxnSpLocks/>
            <a:endCxn id="19" idx="0"/>
          </p:cNvCxnSpPr>
          <p:nvPr/>
        </p:nvCxnSpPr>
        <p:spPr>
          <a:xfrm flipH="1">
            <a:off x="2366924" y="2336810"/>
            <a:ext cx="451480" cy="1305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9D8F2E9-BFA3-C56D-4882-D922F3C9B5A8}"/>
              </a:ext>
            </a:extLst>
          </p:cNvPr>
          <p:cNvCxnSpPr>
            <a:cxnSpLocks/>
          </p:cNvCxnSpPr>
          <p:nvPr/>
        </p:nvCxnSpPr>
        <p:spPr>
          <a:xfrm flipH="1">
            <a:off x="3827929" y="2277035"/>
            <a:ext cx="125507" cy="681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2C2E423-DC15-D70C-400E-96AED887CA1E}"/>
              </a:ext>
            </a:extLst>
          </p:cNvPr>
          <p:cNvCxnSpPr>
            <a:cxnSpLocks/>
          </p:cNvCxnSpPr>
          <p:nvPr/>
        </p:nvCxnSpPr>
        <p:spPr>
          <a:xfrm flipH="1">
            <a:off x="4760259" y="2303929"/>
            <a:ext cx="304800" cy="708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F03402D-4947-D0DA-9A95-E199D71A9C67}"/>
              </a:ext>
            </a:extLst>
          </p:cNvPr>
          <p:cNvCxnSpPr>
            <a:cxnSpLocks/>
          </p:cNvCxnSpPr>
          <p:nvPr/>
        </p:nvCxnSpPr>
        <p:spPr>
          <a:xfrm>
            <a:off x="6257366" y="2205316"/>
            <a:ext cx="0" cy="1479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F5D0EF9-7232-D144-476F-0EB0F8D097D6}"/>
              </a:ext>
            </a:extLst>
          </p:cNvPr>
          <p:cNvCxnSpPr>
            <a:cxnSpLocks/>
          </p:cNvCxnSpPr>
          <p:nvPr/>
        </p:nvCxnSpPr>
        <p:spPr>
          <a:xfrm>
            <a:off x="7378805" y="2203792"/>
            <a:ext cx="0" cy="745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1">
            <a:extLst>
              <a:ext uri="{FF2B5EF4-FFF2-40B4-BE49-F238E27FC236}">
                <a16:creationId xmlns:a16="http://schemas.microsoft.com/office/drawing/2014/main" id="{B77A9CE1-1953-A662-DD80-6900C7CABC18}"/>
              </a:ext>
            </a:extLst>
          </p:cNvPr>
          <p:cNvSpPr txBox="1">
            <a:spLocks/>
          </p:cNvSpPr>
          <p:nvPr/>
        </p:nvSpPr>
        <p:spPr>
          <a:xfrm>
            <a:off x="721211" y="4777517"/>
            <a:ext cx="6943725" cy="170286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kern="0">
                <a:solidFill>
                  <a:srgbClr val="1B5D8F"/>
                </a:solidFill>
                <a:ea typeface="Calibri"/>
                <a:cs typeface="Calibri"/>
              </a:rPr>
              <a:t>The authors declare that there are no conflicts of interest, financial or otherwise, relevant to the content of this presentation.</a:t>
            </a:r>
            <a:endParaRPr lang="en-US" sz="2000"/>
          </a:p>
          <a:p>
            <a:pPr marL="0" marR="0" algn="ctr">
              <a:lnSpc>
                <a:spcPct val="107000"/>
              </a:lnSpc>
              <a:spcBef>
                <a:spcPts val="0"/>
              </a:spcBef>
              <a:spcAft>
                <a:spcPts val="800"/>
              </a:spcAft>
            </a:pPr>
            <a:endParaRPr lang="en-US" sz="2000" kern="0">
              <a:solidFill>
                <a:srgbClr val="000000"/>
              </a:solidFill>
              <a:ea typeface="Calibri"/>
              <a:cs typeface="Times New Roman" panose="02020603050405020304" pitchFamily="18" charset="0"/>
            </a:endParaRPr>
          </a:p>
          <a:p>
            <a:pPr marL="0" marR="0" algn="ctr">
              <a:lnSpc>
                <a:spcPct val="107000"/>
              </a:lnSpc>
              <a:spcBef>
                <a:spcPts val="0"/>
              </a:spcBef>
              <a:spcAft>
                <a:spcPts val="800"/>
              </a:spcAft>
            </a:pPr>
            <a:endParaRPr lang="en-US" sz="2000" kern="0">
              <a:solidFill>
                <a:srgbClr val="000000"/>
              </a:solidFill>
              <a:cs typeface="Times New Roman" panose="02020603050405020304" pitchFamily="18" charset="0"/>
            </a:endParaRPr>
          </a:p>
        </p:txBody>
      </p:sp>
      <p:sp>
        <p:nvSpPr>
          <p:cNvPr id="4" name="TextBox 3">
            <a:extLst>
              <a:ext uri="{FF2B5EF4-FFF2-40B4-BE49-F238E27FC236}">
                <a16:creationId xmlns:a16="http://schemas.microsoft.com/office/drawing/2014/main" id="{D46B0D2B-87F6-864F-FD75-47C42B0E9B94}"/>
              </a:ext>
            </a:extLst>
          </p:cNvPr>
          <p:cNvSpPr txBox="1"/>
          <p:nvPr/>
        </p:nvSpPr>
        <p:spPr>
          <a:xfrm>
            <a:off x="0" y="5746951"/>
            <a:ext cx="743174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Light"/>
              </a:rPr>
              <a:t>“This work is supported by funds made available from the Centers for Disease Control and Prevention (CDC) of the U.S. Department of Health and Human Services (HHS), National Center for STLT Public Health Infrastructure and Workforce, through OE22-2203: Strengthening U.S. </a:t>
            </a:r>
            <a:r>
              <a:rPr lang="en-US" sz="1100">
                <a:latin typeface="Calibri Light"/>
              </a:rPr>
              <a:t>Public</a:t>
            </a:r>
            <a:r>
              <a:rPr lang="en-US" sz="1200">
                <a:latin typeface="Calibri Light"/>
              </a:rPr>
              <a:t> Health Infrastructure, Workforce, and Data Systems grant. The contents are those of the author(s) and do not necessarily represent the official views of, nor an endorsement, by CDC/HHS, or the U.S. Government.”</a:t>
            </a:r>
            <a:endParaRPr lang="en-US" sz="1200"/>
          </a:p>
        </p:txBody>
      </p:sp>
      <p:sp>
        <p:nvSpPr>
          <p:cNvPr id="7" name="TextBox 6">
            <a:extLst>
              <a:ext uri="{FF2B5EF4-FFF2-40B4-BE49-F238E27FC236}">
                <a16:creationId xmlns:a16="http://schemas.microsoft.com/office/drawing/2014/main" id="{0411E442-9D08-5A7C-CCEA-A2F88526FB1E}"/>
              </a:ext>
            </a:extLst>
          </p:cNvPr>
          <p:cNvSpPr txBox="1"/>
          <p:nvPr/>
        </p:nvSpPr>
        <p:spPr>
          <a:xfrm>
            <a:off x="7524737" y="594288"/>
            <a:ext cx="1361552" cy="461665"/>
          </a:xfrm>
          <a:prstGeom prst="rect">
            <a:avLst/>
          </a:prstGeom>
          <a:noFill/>
        </p:spPr>
        <p:txBody>
          <a:bodyPr wrap="square">
            <a:spAutoFit/>
          </a:bodyPr>
          <a:lstStyle/>
          <a:p>
            <a:pPr algn="ctr"/>
            <a:r>
              <a:rPr lang="en-US" sz="2400" b="1">
                <a:solidFill>
                  <a:schemeClr val="bg1"/>
                </a:solidFill>
                <a:latin typeface="Aptos" panose="020B0004020202020204" pitchFamily="34" charset="0"/>
              </a:rPr>
              <a:t>How?</a:t>
            </a:r>
            <a:endParaRPr lang="en-US" sz="2400" b="1" i="1">
              <a:solidFill>
                <a:schemeClr val="bg1"/>
              </a:solidFill>
              <a:latin typeface="Aptos" panose="020B0004020202020204" pitchFamily="34" charset="0"/>
            </a:endParaRPr>
          </a:p>
        </p:txBody>
      </p:sp>
    </p:spTree>
    <p:extLst>
      <p:ext uri="{BB962C8B-B14F-4D97-AF65-F5344CB8AC3E}">
        <p14:creationId xmlns:p14="http://schemas.microsoft.com/office/powerpoint/2010/main" val="4285442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FCF97F-A829-4812-8EDD-FD962BBC5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7017" y="5878071"/>
            <a:ext cx="1256269" cy="591057"/>
          </a:xfrm>
          <a:prstGeom prst="rect">
            <a:avLst/>
          </a:prstGeom>
        </p:spPr>
      </p:pic>
      <p:sp>
        <p:nvSpPr>
          <p:cNvPr id="13" name="TextBox 12">
            <a:extLst>
              <a:ext uri="{FF2B5EF4-FFF2-40B4-BE49-F238E27FC236}">
                <a16:creationId xmlns:a16="http://schemas.microsoft.com/office/drawing/2014/main" id="{E4543EBF-67CB-4705-AC5D-4EDAE79189EC}"/>
              </a:ext>
            </a:extLst>
          </p:cNvPr>
          <p:cNvSpPr txBox="1"/>
          <p:nvPr/>
        </p:nvSpPr>
        <p:spPr>
          <a:xfrm>
            <a:off x="0" y="1041339"/>
            <a:ext cx="8679631"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rPr>
              <a:t>MISSOURI HEALTH CARE WORKFORCE PROJECT WEBAPP</a:t>
            </a:r>
          </a:p>
        </p:txBody>
      </p:sp>
      <p:sp>
        <p:nvSpPr>
          <p:cNvPr id="7" name="Text Placeholder 2">
            <a:extLst>
              <a:ext uri="{FF2B5EF4-FFF2-40B4-BE49-F238E27FC236}">
                <a16:creationId xmlns:a16="http://schemas.microsoft.com/office/drawing/2014/main" id="{6FD40E29-C0FD-4F58-A5B1-055566F43389}"/>
              </a:ext>
            </a:extLst>
          </p:cNvPr>
          <p:cNvSpPr txBox="1">
            <a:spLocks/>
          </p:cNvSpPr>
          <p:nvPr/>
        </p:nvSpPr>
        <p:spPr>
          <a:xfrm>
            <a:off x="-77353" y="0"/>
            <a:ext cx="7003473" cy="996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uLnTx/>
                <a:uFillTx/>
                <a:latin typeface="Calibri" panose="020F0502020204030204"/>
                <a:ea typeface="+mn-ea"/>
                <a:cs typeface="+mn-cs"/>
              </a:rPr>
              <a:t>Community Indicators Dashboard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8F4DE49-B9BB-FF74-53E7-B194219E8300}"/>
              </a:ext>
            </a:extLst>
          </p:cNvPr>
          <p:cNvSpPr/>
          <p:nvPr/>
        </p:nvSpPr>
        <p:spPr>
          <a:xfrm>
            <a:off x="7600950" y="5676900"/>
            <a:ext cx="1543049"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F6DFAD9-DC91-1105-7409-8700CF03094B}"/>
              </a:ext>
            </a:extLst>
          </p:cNvPr>
          <p:cNvPicPr>
            <a:picLocks noChangeAspect="1"/>
          </p:cNvPicPr>
          <p:nvPr/>
        </p:nvPicPr>
        <p:blipFill>
          <a:blip r:embed="rId5"/>
          <a:stretch>
            <a:fillRect/>
          </a:stretch>
        </p:blipFill>
        <p:spPr>
          <a:xfrm>
            <a:off x="0" y="873979"/>
            <a:ext cx="9144000" cy="5110041"/>
          </a:xfrm>
          <a:prstGeom prst="rect">
            <a:avLst/>
          </a:prstGeom>
        </p:spPr>
      </p:pic>
    </p:spTree>
    <p:custDataLst>
      <p:tags r:id="rId1"/>
    </p:custDataLst>
    <p:extLst>
      <p:ext uri="{BB962C8B-B14F-4D97-AF65-F5344CB8AC3E}">
        <p14:creationId xmlns:p14="http://schemas.microsoft.com/office/powerpoint/2010/main" val="153816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2826AA6D-FD8F-4ADF-BED8-DDD54DE444E8}"/>
              </a:ext>
            </a:extLst>
          </p:cNvPr>
          <p:cNvPicPr>
            <a:picLocks noGrp="1" noChangeAspect="1"/>
          </p:cNvPicPr>
          <p:nvPr>
            <p:ph sz="half" idx="4294967295"/>
          </p:nvPr>
        </p:nvPicPr>
        <p:blipFill rotWithShape="1">
          <a:blip r:embed="rId3"/>
          <a:srcRect l="26366" t="39723" r="53423" b="11101"/>
          <a:stretch/>
        </p:blipFill>
        <p:spPr>
          <a:xfrm>
            <a:off x="748146" y="2470439"/>
            <a:ext cx="2963963" cy="2633013"/>
          </a:xfrm>
        </p:spPr>
      </p:pic>
      <p:pic>
        <p:nvPicPr>
          <p:cNvPr id="4" name="Picture 3">
            <a:extLst>
              <a:ext uri="{FF2B5EF4-FFF2-40B4-BE49-F238E27FC236}">
                <a16:creationId xmlns:a16="http://schemas.microsoft.com/office/drawing/2014/main" id="{F2FCF97F-A829-4812-8EDD-FD962BBC5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9867" y="5939689"/>
            <a:ext cx="1256269" cy="591057"/>
          </a:xfrm>
          <a:prstGeom prst="rect">
            <a:avLst/>
          </a:prstGeom>
        </p:spPr>
      </p:pic>
      <p:pic>
        <p:nvPicPr>
          <p:cNvPr id="6" name="Picture 5">
            <a:extLst>
              <a:ext uri="{FF2B5EF4-FFF2-40B4-BE49-F238E27FC236}">
                <a16:creationId xmlns:a16="http://schemas.microsoft.com/office/drawing/2014/main" id="{7C6C87BC-0F49-4569-9402-240A5CAA1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36289"/>
            <a:ext cx="1567772" cy="694457"/>
          </a:xfrm>
          <a:prstGeom prst="rect">
            <a:avLst/>
          </a:prstGeom>
        </p:spPr>
      </p:pic>
      <p:sp>
        <p:nvSpPr>
          <p:cNvPr id="14" name="Text Placeholder 2">
            <a:extLst>
              <a:ext uri="{FF2B5EF4-FFF2-40B4-BE49-F238E27FC236}">
                <a16:creationId xmlns:a16="http://schemas.microsoft.com/office/drawing/2014/main" id="{1FD932BB-E5F6-4433-864D-14640CED035B}"/>
              </a:ext>
            </a:extLst>
          </p:cNvPr>
          <p:cNvSpPr txBox="1">
            <a:spLocks/>
          </p:cNvSpPr>
          <p:nvPr/>
        </p:nvSpPr>
        <p:spPr>
          <a:xfrm>
            <a:off x="-86318" y="0"/>
            <a:ext cx="7003473" cy="996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uLnTx/>
                <a:uFillTx/>
                <a:latin typeface="Calibri" panose="020F0502020204030204"/>
                <a:ea typeface="+mn-ea"/>
                <a:cs typeface="+mn-cs"/>
              </a:rPr>
              <a:t>Health Indicators Dashboard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70E6704-170B-205E-C739-215CEC505CC2}"/>
              </a:ext>
            </a:extLst>
          </p:cNvPr>
          <p:cNvPicPr>
            <a:picLocks noChangeAspect="1"/>
          </p:cNvPicPr>
          <p:nvPr/>
        </p:nvPicPr>
        <p:blipFill>
          <a:blip r:embed="rId6"/>
          <a:srcRect r="2353"/>
          <a:stretch>
            <a:fillRect/>
          </a:stretch>
        </p:blipFill>
        <p:spPr>
          <a:xfrm>
            <a:off x="0" y="514120"/>
            <a:ext cx="9144000" cy="6343880"/>
          </a:xfrm>
          <a:prstGeom prst="rect">
            <a:avLst/>
          </a:prstGeom>
        </p:spPr>
      </p:pic>
    </p:spTree>
    <p:extLst>
      <p:ext uri="{BB962C8B-B14F-4D97-AF65-F5344CB8AC3E}">
        <p14:creationId xmlns:p14="http://schemas.microsoft.com/office/powerpoint/2010/main" val="719262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FCF97F-A829-4812-8EDD-FD962BBC5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7017" y="5878071"/>
            <a:ext cx="1256269" cy="591057"/>
          </a:xfrm>
          <a:prstGeom prst="rect">
            <a:avLst/>
          </a:prstGeom>
        </p:spPr>
      </p:pic>
      <p:sp>
        <p:nvSpPr>
          <p:cNvPr id="7" name="Text Placeholder 2">
            <a:extLst>
              <a:ext uri="{FF2B5EF4-FFF2-40B4-BE49-F238E27FC236}">
                <a16:creationId xmlns:a16="http://schemas.microsoft.com/office/drawing/2014/main" id="{6FD40E29-C0FD-4F58-A5B1-055566F43389}"/>
              </a:ext>
            </a:extLst>
          </p:cNvPr>
          <p:cNvSpPr txBox="1">
            <a:spLocks/>
          </p:cNvSpPr>
          <p:nvPr/>
        </p:nvSpPr>
        <p:spPr>
          <a:xfrm>
            <a:off x="-113212" y="218293"/>
            <a:ext cx="7003473" cy="996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Geographic Profiles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87F3A8D-527A-A774-6269-D76800CEA114}"/>
              </a:ext>
            </a:extLst>
          </p:cNvPr>
          <p:cNvSpPr/>
          <p:nvPr/>
        </p:nvSpPr>
        <p:spPr>
          <a:xfrm>
            <a:off x="7600950" y="5676900"/>
            <a:ext cx="1543049"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8B214B-E406-336A-E9DE-94D48E479369}"/>
              </a:ext>
            </a:extLst>
          </p:cNvPr>
          <p:cNvPicPr>
            <a:picLocks noChangeAspect="1"/>
          </p:cNvPicPr>
          <p:nvPr/>
        </p:nvPicPr>
        <p:blipFill>
          <a:blip r:embed="rId5"/>
          <a:stretch>
            <a:fillRect/>
          </a:stretch>
        </p:blipFill>
        <p:spPr>
          <a:xfrm>
            <a:off x="0" y="1253248"/>
            <a:ext cx="9144000" cy="4351503"/>
          </a:xfrm>
          <a:prstGeom prst="rect">
            <a:avLst/>
          </a:prstGeom>
          <a:ln>
            <a:solidFill>
              <a:schemeClr val="tx1"/>
            </a:solidFill>
          </a:ln>
        </p:spPr>
      </p:pic>
    </p:spTree>
    <p:custDataLst>
      <p:tags r:id="rId1"/>
    </p:custDataLst>
    <p:extLst>
      <p:ext uri="{BB962C8B-B14F-4D97-AF65-F5344CB8AC3E}">
        <p14:creationId xmlns:p14="http://schemas.microsoft.com/office/powerpoint/2010/main" val="2187625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4543EBF-67CB-4705-AC5D-4EDAE79189EC}"/>
              </a:ext>
            </a:extLst>
          </p:cNvPr>
          <p:cNvSpPr txBox="1"/>
          <p:nvPr/>
        </p:nvSpPr>
        <p:spPr>
          <a:xfrm>
            <a:off x="0" y="1041339"/>
            <a:ext cx="8679631"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rPr>
              <a:t>MISSOURI HEALTH CARE WORKFORCE PROJECT WEBAPP</a:t>
            </a:r>
          </a:p>
        </p:txBody>
      </p:sp>
      <p:sp>
        <p:nvSpPr>
          <p:cNvPr id="7" name="Text Placeholder 2">
            <a:extLst>
              <a:ext uri="{FF2B5EF4-FFF2-40B4-BE49-F238E27FC236}">
                <a16:creationId xmlns:a16="http://schemas.microsoft.com/office/drawing/2014/main" id="{6FD40E29-C0FD-4F58-A5B1-055566F43389}"/>
              </a:ext>
            </a:extLst>
          </p:cNvPr>
          <p:cNvSpPr txBox="1">
            <a:spLocks/>
          </p:cNvSpPr>
          <p:nvPr/>
        </p:nvSpPr>
        <p:spPr>
          <a:xfrm>
            <a:off x="0" y="242047"/>
            <a:ext cx="7003473" cy="996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strike="noStrike" kern="1200" cap="none" spc="0" normalizeH="0" baseline="0" noProof="0">
                <a:ln>
                  <a:noFill/>
                </a:ln>
                <a:solidFill>
                  <a:schemeClr val="bg1"/>
                </a:solidFill>
                <a:effectLst/>
                <a:uLnTx/>
                <a:uFillTx/>
                <a:latin typeface="Calibri" panose="020F0502020204030204"/>
                <a:ea typeface="+mn-ea"/>
                <a:cs typeface="+mn-cs"/>
              </a:rPr>
              <a:t>Medical Facilities Dashboard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5E80280-9638-095D-AF86-6EF6A7D567C1}"/>
              </a:ext>
            </a:extLst>
          </p:cNvPr>
          <p:cNvPicPr>
            <a:picLocks noChangeAspect="1"/>
          </p:cNvPicPr>
          <p:nvPr/>
        </p:nvPicPr>
        <p:blipFill>
          <a:blip r:embed="rId4"/>
          <a:stretch>
            <a:fillRect/>
          </a:stretch>
        </p:blipFill>
        <p:spPr>
          <a:xfrm>
            <a:off x="672353" y="919740"/>
            <a:ext cx="7700683" cy="5760111"/>
          </a:xfrm>
          <a:prstGeom prst="rect">
            <a:avLst/>
          </a:prstGeom>
        </p:spPr>
      </p:pic>
    </p:spTree>
    <p:custDataLst>
      <p:tags r:id="rId1"/>
    </p:custDataLst>
    <p:extLst>
      <p:ext uri="{BB962C8B-B14F-4D97-AF65-F5344CB8AC3E}">
        <p14:creationId xmlns:p14="http://schemas.microsoft.com/office/powerpoint/2010/main" val="885000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4543EBF-67CB-4705-AC5D-4EDAE79189EC}"/>
              </a:ext>
            </a:extLst>
          </p:cNvPr>
          <p:cNvSpPr txBox="1"/>
          <p:nvPr/>
        </p:nvSpPr>
        <p:spPr>
          <a:xfrm>
            <a:off x="0" y="1041339"/>
            <a:ext cx="8679631"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rPr>
              <a:t>MISSOURI HEALTH CARE WORKFORCE PROJECT WEBAPP</a:t>
            </a:r>
          </a:p>
        </p:txBody>
      </p:sp>
      <p:sp>
        <p:nvSpPr>
          <p:cNvPr id="7" name="Text Placeholder 2">
            <a:extLst>
              <a:ext uri="{FF2B5EF4-FFF2-40B4-BE49-F238E27FC236}">
                <a16:creationId xmlns:a16="http://schemas.microsoft.com/office/drawing/2014/main" id="{6FD40E29-C0FD-4F58-A5B1-055566F43389}"/>
              </a:ext>
            </a:extLst>
          </p:cNvPr>
          <p:cNvSpPr txBox="1">
            <a:spLocks/>
          </p:cNvSpPr>
          <p:nvPr/>
        </p:nvSpPr>
        <p:spPr>
          <a:xfrm>
            <a:off x="-113212" y="218293"/>
            <a:ext cx="7003473" cy="996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strike="noStrike" kern="1200" cap="none" spc="0" normalizeH="0" baseline="0" noProof="0">
                <a:ln>
                  <a:noFill/>
                </a:ln>
                <a:solidFill>
                  <a:schemeClr val="bg1"/>
                </a:solidFill>
                <a:uLnTx/>
                <a:uFillTx/>
                <a:latin typeface="Calibri" panose="020F0502020204030204"/>
                <a:ea typeface="+mn-ea"/>
                <a:cs typeface="+mn-cs"/>
              </a:rPr>
              <a:t>Health Professional Shortage Areas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3E65F11-ADC4-70A9-A34D-E331B0D3E69E}"/>
              </a:ext>
            </a:extLst>
          </p:cNvPr>
          <p:cNvPicPr>
            <a:picLocks noChangeAspect="1"/>
          </p:cNvPicPr>
          <p:nvPr/>
        </p:nvPicPr>
        <p:blipFill>
          <a:blip r:embed="rId4"/>
          <a:stretch>
            <a:fillRect/>
          </a:stretch>
        </p:blipFill>
        <p:spPr>
          <a:xfrm>
            <a:off x="295835" y="909955"/>
            <a:ext cx="8408894" cy="5948045"/>
          </a:xfrm>
          <a:prstGeom prst="rect">
            <a:avLst/>
          </a:prstGeom>
        </p:spPr>
      </p:pic>
    </p:spTree>
    <p:custDataLst>
      <p:tags r:id="rId1"/>
    </p:custDataLst>
    <p:extLst>
      <p:ext uri="{BB962C8B-B14F-4D97-AF65-F5344CB8AC3E}">
        <p14:creationId xmlns:p14="http://schemas.microsoft.com/office/powerpoint/2010/main" val="1264805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7F13E-416C-B4CC-E5BF-13CABFA03745}"/>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C87A8F7-D5CE-F3AA-75F6-8CF906D37E42}"/>
              </a:ext>
            </a:extLst>
          </p:cNvPr>
          <p:cNvSpPr txBox="1"/>
          <p:nvPr/>
        </p:nvSpPr>
        <p:spPr>
          <a:xfrm>
            <a:off x="0" y="1041339"/>
            <a:ext cx="8679631"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rPr>
              <a:t>MISSOURI HEALTH CARE WORKFORCE PROJECT WEBAPP</a:t>
            </a:r>
          </a:p>
        </p:txBody>
      </p:sp>
      <p:sp>
        <p:nvSpPr>
          <p:cNvPr id="7" name="Text Placeholder 2">
            <a:extLst>
              <a:ext uri="{FF2B5EF4-FFF2-40B4-BE49-F238E27FC236}">
                <a16:creationId xmlns:a16="http://schemas.microsoft.com/office/drawing/2014/main" id="{888C022B-F26C-8C44-531F-8C330790AF7E}"/>
              </a:ext>
            </a:extLst>
          </p:cNvPr>
          <p:cNvSpPr txBox="1">
            <a:spLocks/>
          </p:cNvSpPr>
          <p:nvPr/>
        </p:nvSpPr>
        <p:spPr>
          <a:xfrm>
            <a:off x="-113212" y="218293"/>
            <a:ext cx="7003473" cy="996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strike="noStrike" kern="1200" cap="none" spc="0" normalizeH="0" baseline="0" noProof="0">
                <a:ln>
                  <a:noFill/>
                </a:ln>
                <a:solidFill>
                  <a:schemeClr val="bg1"/>
                </a:solidFill>
                <a:uLnTx/>
                <a:uFillTx/>
                <a:latin typeface="Calibri" panose="020F0502020204030204"/>
                <a:ea typeface="+mn-ea"/>
                <a:cs typeface="+mn-cs"/>
              </a:rPr>
              <a:t>Health Professional Shortage Areas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5D0B7D4-26AC-DF00-35ED-92C58BDDE4AE}"/>
              </a:ext>
            </a:extLst>
          </p:cNvPr>
          <p:cNvPicPr>
            <a:picLocks noChangeAspect="1"/>
          </p:cNvPicPr>
          <p:nvPr/>
        </p:nvPicPr>
        <p:blipFill>
          <a:blip r:embed="rId4"/>
          <a:stretch>
            <a:fillRect/>
          </a:stretch>
        </p:blipFill>
        <p:spPr>
          <a:xfrm>
            <a:off x="201766" y="5485364"/>
            <a:ext cx="8404351" cy="1288667"/>
          </a:xfrm>
          <a:prstGeom prst="rect">
            <a:avLst/>
          </a:prstGeom>
        </p:spPr>
      </p:pic>
      <p:pic>
        <p:nvPicPr>
          <p:cNvPr id="8" name="Picture 7">
            <a:extLst>
              <a:ext uri="{FF2B5EF4-FFF2-40B4-BE49-F238E27FC236}">
                <a16:creationId xmlns:a16="http://schemas.microsoft.com/office/drawing/2014/main" id="{19E47B57-CBE5-AECE-7B8A-1BA0BF39588D}"/>
              </a:ext>
            </a:extLst>
          </p:cNvPr>
          <p:cNvPicPr>
            <a:picLocks noChangeAspect="1"/>
          </p:cNvPicPr>
          <p:nvPr/>
        </p:nvPicPr>
        <p:blipFill>
          <a:blip r:embed="rId5"/>
          <a:stretch>
            <a:fillRect/>
          </a:stretch>
        </p:blipFill>
        <p:spPr>
          <a:xfrm>
            <a:off x="248236" y="3616903"/>
            <a:ext cx="8560304" cy="1277826"/>
          </a:xfrm>
          <a:prstGeom prst="rect">
            <a:avLst/>
          </a:prstGeom>
        </p:spPr>
      </p:pic>
      <p:pic>
        <p:nvPicPr>
          <p:cNvPr id="15" name="Picture 14">
            <a:extLst>
              <a:ext uri="{FF2B5EF4-FFF2-40B4-BE49-F238E27FC236}">
                <a16:creationId xmlns:a16="http://schemas.microsoft.com/office/drawing/2014/main" id="{BABC2024-83DE-A121-0E26-255EE001751B}"/>
              </a:ext>
            </a:extLst>
          </p:cNvPr>
          <p:cNvPicPr>
            <a:picLocks noChangeAspect="1"/>
          </p:cNvPicPr>
          <p:nvPr/>
        </p:nvPicPr>
        <p:blipFill>
          <a:blip r:embed="rId6"/>
          <a:stretch>
            <a:fillRect/>
          </a:stretch>
        </p:blipFill>
        <p:spPr>
          <a:xfrm>
            <a:off x="222576" y="1553897"/>
            <a:ext cx="8645701" cy="1332737"/>
          </a:xfrm>
          <a:prstGeom prst="rect">
            <a:avLst/>
          </a:prstGeom>
        </p:spPr>
      </p:pic>
      <p:pic>
        <p:nvPicPr>
          <p:cNvPr id="17" name="Picture 16">
            <a:extLst>
              <a:ext uri="{FF2B5EF4-FFF2-40B4-BE49-F238E27FC236}">
                <a16:creationId xmlns:a16="http://schemas.microsoft.com/office/drawing/2014/main" id="{90D41EFC-0D51-271A-E6EF-F93E9818A0A2}"/>
              </a:ext>
            </a:extLst>
          </p:cNvPr>
          <p:cNvPicPr>
            <a:picLocks noChangeAspect="1"/>
          </p:cNvPicPr>
          <p:nvPr/>
        </p:nvPicPr>
        <p:blipFill>
          <a:blip r:embed="rId7"/>
          <a:stretch>
            <a:fillRect/>
          </a:stretch>
        </p:blipFill>
        <p:spPr>
          <a:xfrm>
            <a:off x="157670" y="977153"/>
            <a:ext cx="8807035" cy="546879"/>
          </a:xfrm>
          <a:prstGeom prst="rect">
            <a:avLst/>
          </a:prstGeom>
        </p:spPr>
      </p:pic>
      <p:pic>
        <p:nvPicPr>
          <p:cNvPr id="19" name="Picture 18">
            <a:extLst>
              <a:ext uri="{FF2B5EF4-FFF2-40B4-BE49-F238E27FC236}">
                <a16:creationId xmlns:a16="http://schemas.microsoft.com/office/drawing/2014/main" id="{40BE096C-51D8-D497-B60E-390C9EBF3389}"/>
              </a:ext>
            </a:extLst>
          </p:cNvPr>
          <p:cNvPicPr>
            <a:picLocks noChangeAspect="1"/>
          </p:cNvPicPr>
          <p:nvPr/>
        </p:nvPicPr>
        <p:blipFill>
          <a:blip r:embed="rId8"/>
          <a:stretch>
            <a:fillRect/>
          </a:stretch>
        </p:blipFill>
        <p:spPr>
          <a:xfrm>
            <a:off x="148519" y="2961169"/>
            <a:ext cx="8605305" cy="606784"/>
          </a:xfrm>
          <a:prstGeom prst="rect">
            <a:avLst/>
          </a:prstGeom>
        </p:spPr>
      </p:pic>
      <p:pic>
        <p:nvPicPr>
          <p:cNvPr id="21" name="Picture 20">
            <a:extLst>
              <a:ext uri="{FF2B5EF4-FFF2-40B4-BE49-F238E27FC236}">
                <a16:creationId xmlns:a16="http://schemas.microsoft.com/office/drawing/2014/main" id="{6A881300-2920-8489-8364-06720AADD6B4}"/>
              </a:ext>
            </a:extLst>
          </p:cNvPr>
          <p:cNvPicPr>
            <a:picLocks noChangeAspect="1"/>
          </p:cNvPicPr>
          <p:nvPr/>
        </p:nvPicPr>
        <p:blipFill>
          <a:blip r:embed="rId9"/>
          <a:stretch>
            <a:fillRect/>
          </a:stretch>
        </p:blipFill>
        <p:spPr>
          <a:xfrm>
            <a:off x="147125" y="4871676"/>
            <a:ext cx="8656216" cy="641618"/>
          </a:xfrm>
          <a:prstGeom prst="rect">
            <a:avLst/>
          </a:prstGeom>
        </p:spPr>
      </p:pic>
    </p:spTree>
    <p:custDataLst>
      <p:tags r:id="rId1"/>
    </p:custDataLst>
    <p:extLst>
      <p:ext uri="{BB962C8B-B14F-4D97-AF65-F5344CB8AC3E}">
        <p14:creationId xmlns:p14="http://schemas.microsoft.com/office/powerpoint/2010/main" val="3512844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FCF97F-A829-4812-8EDD-FD962BBC5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7017" y="5878071"/>
            <a:ext cx="1256269" cy="591057"/>
          </a:xfrm>
          <a:prstGeom prst="rect">
            <a:avLst/>
          </a:prstGeom>
        </p:spPr>
      </p:pic>
      <p:pic>
        <p:nvPicPr>
          <p:cNvPr id="6" name="Picture 5">
            <a:extLst>
              <a:ext uri="{FF2B5EF4-FFF2-40B4-BE49-F238E27FC236}">
                <a16:creationId xmlns:a16="http://schemas.microsoft.com/office/drawing/2014/main" id="{7C6C87BC-0F49-4569-9402-240A5CAA1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26372"/>
            <a:ext cx="1567772" cy="694457"/>
          </a:xfrm>
          <a:prstGeom prst="rect">
            <a:avLst/>
          </a:prstGeom>
        </p:spPr>
      </p:pic>
      <p:sp>
        <p:nvSpPr>
          <p:cNvPr id="13" name="TextBox 12">
            <a:extLst>
              <a:ext uri="{FF2B5EF4-FFF2-40B4-BE49-F238E27FC236}">
                <a16:creationId xmlns:a16="http://schemas.microsoft.com/office/drawing/2014/main" id="{E4543EBF-67CB-4705-AC5D-4EDAE79189EC}"/>
              </a:ext>
            </a:extLst>
          </p:cNvPr>
          <p:cNvSpPr txBox="1"/>
          <p:nvPr/>
        </p:nvSpPr>
        <p:spPr>
          <a:xfrm>
            <a:off x="0" y="1041339"/>
            <a:ext cx="8679631"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rPr>
              <a:t>MISSOURI HEALTH CARE WORKFORCE PROJECT WEBAPP</a:t>
            </a:r>
          </a:p>
        </p:txBody>
      </p:sp>
      <p:sp>
        <p:nvSpPr>
          <p:cNvPr id="7" name="Text Placeholder 2">
            <a:extLst>
              <a:ext uri="{FF2B5EF4-FFF2-40B4-BE49-F238E27FC236}">
                <a16:creationId xmlns:a16="http://schemas.microsoft.com/office/drawing/2014/main" id="{6FD40E29-C0FD-4F58-A5B1-055566F43389}"/>
              </a:ext>
            </a:extLst>
          </p:cNvPr>
          <p:cNvSpPr txBox="1">
            <a:spLocks/>
          </p:cNvSpPr>
          <p:nvPr/>
        </p:nvSpPr>
        <p:spPr>
          <a:xfrm>
            <a:off x="-113990" y="220900"/>
            <a:ext cx="7003473" cy="9961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b="1">
                <a:solidFill>
                  <a:schemeClr val="bg1"/>
                </a:solidFill>
                <a:latin typeface="Calibri" panose="020F0502020204030204"/>
              </a:rPr>
              <a:t>Publications</a:t>
            </a:r>
          </a:p>
          <a:p>
            <a:pPr>
              <a:defRPr/>
            </a:pPr>
            <a:endParaRPr lang="en-US" sz="2800" b="0" strike="noStrike" kern="1200" cap="none" spc="0" normalizeH="0" baseline="0" noProof="0">
              <a:ln>
                <a:noFill/>
              </a:ln>
              <a:solidFill>
                <a:srgbClr val="000000"/>
              </a:solidFill>
              <a:effectLst/>
              <a:uLnTx/>
              <a:uFillTx/>
              <a:latin typeface="Calibri" panose="020F0502020204030204"/>
              <a:ea typeface="Calibri"/>
              <a:cs typeface="Calibri"/>
            </a:endParaRPr>
          </a:p>
        </p:txBody>
      </p:sp>
      <p:pic>
        <p:nvPicPr>
          <p:cNvPr id="9" name="Picture 8">
            <a:extLst>
              <a:ext uri="{FF2B5EF4-FFF2-40B4-BE49-F238E27FC236}">
                <a16:creationId xmlns:a16="http://schemas.microsoft.com/office/drawing/2014/main" id="{2800197E-037E-8D73-2228-AC182C20773A}"/>
              </a:ext>
            </a:extLst>
          </p:cNvPr>
          <p:cNvPicPr>
            <a:picLocks noChangeAspect="1"/>
          </p:cNvPicPr>
          <p:nvPr/>
        </p:nvPicPr>
        <p:blipFill>
          <a:blip r:embed="rId6"/>
          <a:stretch>
            <a:fillRect/>
          </a:stretch>
        </p:blipFill>
        <p:spPr>
          <a:xfrm>
            <a:off x="0" y="857963"/>
            <a:ext cx="9144000" cy="6163566"/>
          </a:xfrm>
          <a:prstGeom prst="rect">
            <a:avLst/>
          </a:prstGeom>
        </p:spPr>
      </p:pic>
    </p:spTree>
    <p:custDataLst>
      <p:tags r:id="rId1"/>
    </p:custDataLst>
    <p:extLst>
      <p:ext uri="{BB962C8B-B14F-4D97-AF65-F5344CB8AC3E}">
        <p14:creationId xmlns:p14="http://schemas.microsoft.com/office/powerpoint/2010/main" val="3774549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66E3EF-4D66-8B0A-94FD-FEDAE60A5E40}"/>
              </a:ext>
            </a:extLst>
          </p:cNvPr>
          <p:cNvSpPr/>
          <p:nvPr/>
        </p:nvSpPr>
        <p:spPr>
          <a:xfrm>
            <a:off x="7334250" y="5715000"/>
            <a:ext cx="1809750" cy="942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5F462CF6-3B34-BB3F-5B3A-280A4F370215}"/>
              </a:ext>
            </a:extLst>
          </p:cNvPr>
          <p:cNvGraphicFramePr>
            <a:graphicFrameLocks noGrp="1"/>
          </p:cNvGraphicFramePr>
          <p:nvPr>
            <p:ph idx="1"/>
            <p:extLst>
              <p:ext uri="{D42A27DB-BD31-4B8C-83A1-F6EECF244321}">
                <p14:modId xmlns:p14="http://schemas.microsoft.com/office/powerpoint/2010/main" val="3060204893"/>
              </p:ext>
            </p:extLst>
          </p:nvPr>
        </p:nvGraphicFramePr>
        <p:xfrm>
          <a:off x="271462" y="975300"/>
          <a:ext cx="8601075" cy="588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9766963B-C699-06E4-8D2E-A4C270A46755}"/>
              </a:ext>
            </a:extLst>
          </p:cNvPr>
          <p:cNvSpPr>
            <a:spLocks noGrp="1"/>
          </p:cNvSpPr>
          <p:nvPr>
            <p:ph type="body" sz="quarter" idx="13"/>
          </p:nvPr>
        </p:nvSpPr>
        <p:spPr>
          <a:xfrm>
            <a:off x="0" y="424815"/>
            <a:ext cx="9686925" cy="525272"/>
          </a:xfrm>
        </p:spPr>
        <p:txBody>
          <a:bodyPr/>
          <a:lstStyle/>
          <a:p>
            <a:pPr marL="342900" marR="0" lvl="0" indent="-342900">
              <a:spcBef>
                <a:spcPts val="0"/>
              </a:spcBef>
              <a:spcAft>
                <a:spcPts val="0"/>
              </a:spcAft>
              <a:buClr>
                <a:srgbClr val="1B5D8F"/>
              </a:buClr>
              <a:buSzPts val="1200"/>
              <a:buChar char="•"/>
              <a:tabLst>
                <a:tab pos="228600" algn="l"/>
              </a:tabLst>
            </a:pPr>
            <a:endParaRPr lang="en-US" sz="1100">
              <a:effectLst/>
              <a:ea typeface="Calibri" panose="020F0502020204030204" pitchFamily="34" charset="0"/>
              <a:cs typeface="Calibri" panose="020F0502020204030204"/>
            </a:endParaRPr>
          </a:p>
          <a:p>
            <a:endParaRPr lang="en-US" sz="1100"/>
          </a:p>
        </p:txBody>
      </p:sp>
      <p:sp>
        <p:nvSpPr>
          <p:cNvPr id="5" name="TextBox 4">
            <a:extLst>
              <a:ext uri="{FF2B5EF4-FFF2-40B4-BE49-F238E27FC236}">
                <a16:creationId xmlns:a16="http://schemas.microsoft.com/office/drawing/2014/main" id="{55EB0546-272A-9234-6BA4-9D205E6DD055}"/>
              </a:ext>
            </a:extLst>
          </p:cNvPr>
          <p:cNvSpPr txBox="1"/>
          <p:nvPr/>
        </p:nvSpPr>
        <p:spPr>
          <a:xfrm>
            <a:off x="2362200" y="488780"/>
            <a:ext cx="4230389" cy="523220"/>
          </a:xfrm>
          <a:prstGeom prst="rect">
            <a:avLst/>
          </a:prstGeom>
          <a:noFill/>
        </p:spPr>
        <p:txBody>
          <a:bodyPr wrap="none" rtlCol="0">
            <a:spAutoFit/>
          </a:bodyPr>
          <a:lstStyle/>
          <a:p>
            <a:r>
              <a:rPr lang="en-US" sz="2800" b="1">
                <a:solidFill>
                  <a:schemeClr val="bg1"/>
                </a:solidFill>
              </a:rPr>
              <a:t>MHCWP Accomplishments </a:t>
            </a:r>
          </a:p>
        </p:txBody>
      </p:sp>
    </p:spTree>
    <p:extLst>
      <p:ext uri="{BB962C8B-B14F-4D97-AF65-F5344CB8AC3E}">
        <p14:creationId xmlns:p14="http://schemas.microsoft.com/office/powerpoint/2010/main" val="857280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0504F1-4511-823F-7A41-BD3AD767C5D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B04B8BD7-38B6-4598-85CC-081AFF59CD71}"/>
              </a:ext>
            </a:extLst>
          </p:cNvPr>
          <p:cNvPicPr>
            <a:picLocks noChangeAspect="1"/>
          </p:cNvPicPr>
          <p:nvPr/>
        </p:nvPicPr>
        <p:blipFill>
          <a:blip r:embed="rId3"/>
          <a:stretch>
            <a:fillRect/>
          </a:stretch>
        </p:blipFill>
        <p:spPr>
          <a:xfrm>
            <a:off x="60960" y="2665465"/>
            <a:ext cx="9083040" cy="3234830"/>
          </a:xfrm>
          <a:prstGeom prst="rect">
            <a:avLst/>
          </a:prstGeom>
        </p:spPr>
      </p:pic>
      <p:sp>
        <p:nvSpPr>
          <p:cNvPr id="5" name="TextBox 4">
            <a:extLst>
              <a:ext uri="{FF2B5EF4-FFF2-40B4-BE49-F238E27FC236}">
                <a16:creationId xmlns:a16="http://schemas.microsoft.com/office/drawing/2014/main" id="{4DC5A463-A068-B8E3-C9A6-D88ECA111FB4}"/>
              </a:ext>
            </a:extLst>
          </p:cNvPr>
          <p:cNvSpPr txBox="1"/>
          <p:nvPr/>
        </p:nvSpPr>
        <p:spPr>
          <a:xfrm>
            <a:off x="139525" y="178600"/>
            <a:ext cx="7193092" cy="880437"/>
          </a:xfrm>
          <a:prstGeom prst="rect">
            <a:avLst/>
          </a:prstGeom>
        </p:spPr>
        <p:txBody>
          <a:bodyPr vert="horz" lIns="91440" tIns="45720" rIns="91440" bIns="45720" rtlCol="0" anchor="ctr">
            <a:normAutofit fontScale="77500" lnSpcReduction="20000"/>
          </a:bodyPr>
          <a:lstStyle/>
          <a:p>
            <a:pPr defTabSz="914400">
              <a:lnSpc>
                <a:spcPct val="90000"/>
              </a:lnSpc>
              <a:spcBef>
                <a:spcPct val="0"/>
              </a:spcBef>
              <a:spcAft>
                <a:spcPts val="600"/>
              </a:spcAft>
            </a:pPr>
            <a:r>
              <a:rPr lang="en-US" sz="2800" b="1">
                <a:solidFill>
                  <a:schemeClr val="bg1"/>
                </a:solidFill>
                <a:ea typeface="+mj-ea"/>
                <a:cs typeface="+mj-cs"/>
              </a:rPr>
              <a:t>Public Health Workforce Interest and Needs </a:t>
            </a:r>
          </a:p>
          <a:p>
            <a:pPr defTabSz="914400">
              <a:lnSpc>
                <a:spcPct val="90000"/>
              </a:lnSpc>
              <a:spcBef>
                <a:spcPct val="0"/>
              </a:spcBef>
              <a:spcAft>
                <a:spcPts val="600"/>
              </a:spcAft>
            </a:pPr>
            <a:r>
              <a:rPr lang="en-US" sz="2800" b="1">
                <a:solidFill>
                  <a:schemeClr val="bg1"/>
                </a:solidFill>
                <a:ea typeface="+mj-ea"/>
                <a:cs typeface="+mj-cs"/>
              </a:rPr>
              <a:t>Survey (PH WINS) - https://www.phwins.org/dashboard</a:t>
            </a:r>
          </a:p>
          <a:p>
            <a:pPr defTabSz="914400">
              <a:lnSpc>
                <a:spcPct val="90000"/>
              </a:lnSpc>
              <a:spcBef>
                <a:spcPct val="0"/>
              </a:spcBef>
              <a:spcAft>
                <a:spcPts val="600"/>
              </a:spcAft>
            </a:pPr>
            <a:endParaRPr lang="en-US" sz="2800" b="1">
              <a:solidFill>
                <a:schemeClr val="bg1"/>
              </a:solidFill>
              <a:latin typeface="+mj-lt"/>
              <a:ea typeface="+mj-ea"/>
              <a:cs typeface="+mj-cs"/>
            </a:endParaRPr>
          </a:p>
        </p:txBody>
      </p:sp>
      <p:pic>
        <p:nvPicPr>
          <p:cNvPr id="10" name="Picture 9">
            <a:extLst>
              <a:ext uri="{FF2B5EF4-FFF2-40B4-BE49-F238E27FC236}">
                <a16:creationId xmlns:a16="http://schemas.microsoft.com/office/drawing/2014/main" id="{05E5E287-78E1-C399-F1FF-6DEC928CA5F3}"/>
              </a:ext>
            </a:extLst>
          </p:cNvPr>
          <p:cNvPicPr>
            <a:picLocks noChangeAspect="1"/>
          </p:cNvPicPr>
          <p:nvPr/>
        </p:nvPicPr>
        <p:blipFill>
          <a:blip r:embed="rId4"/>
          <a:stretch>
            <a:fillRect/>
          </a:stretch>
        </p:blipFill>
        <p:spPr>
          <a:xfrm>
            <a:off x="0" y="1059037"/>
            <a:ext cx="9144000" cy="1922268"/>
          </a:xfrm>
          <a:prstGeom prst="rect">
            <a:avLst/>
          </a:prstGeom>
        </p:spPr>
      </p:pic>
      <p:sp>
        <p:nvSpPr>
          <p:cNvPr id="12" name="TextBox 11">
            <a:extLst>
              <a:ext uri="{FF2B5EF4-FFF2-40B4-BE49-F238E27FC236}">
                <a16:creationId xmlns:a16="http://schemas.microsoft.com/office/drawing/2014/main" id="{26680D4D-EFA9-CDF8-16CC-4C5F3E04B622}"/>
              </a:ext>
            </a:extLst>
          </p:cNvPr>
          <p:cNvSpPr txBox="1"/>
          <p:nvPr/>
        </p:nvSpPr>
        <p:spPr>
          <a:xfrm>
            <a:off x="1062632" y="5899349"/>
            <a:ext cx="7933321" cy="338554"/>
          </a:xfrm>
          <a:prstGeom prst="rect">
            <a:avLst/>
          </a:prstGeom>
          <a:noFill/>
        </p:spPr>
        <p:txBody>
          <a:bodyPr wrap="square">
            <a:spAutoFit/>
          </a:bodyPr>
          <a:lstStyle/>
          <a:p>
            <a:r>
              <a:rPr lang="en-US" sz="1600"/>
              <a:t>https://debeaumont.org/news/2025/ph-wins-2024-findings-and-tools-for-action/</a:t>
            </a:r>
          </a:p>
        </p:txBody>
      </p:sp>
    </p:spTree>
    <p:extLst>
      <p:ext uri="{BB962C8B-B14F-4D97-AF65-F5344CB8AC3E}">
        <p14:creationId xmlns:p14="http://schemas.microsoft.com/office/powerpoint/2010/main" val="3608566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5FD27C-89D6-AB24-4946-E8CAC321E3F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E333271-C078-AEC8-1744-4F028983F4A0}"/>
              </a:ext>
            </a:extLst>
          </p:cNvPr>
          <p:cNvSpPr txBox="1"/>
          <p:nvPr/>
        </p:nvSpPr>
        <p:spPr>
          <a:xfrm>
            <a:off x="479160" y="457200"/>
            <a:ext cx="8182230" cy="136861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endParaRPr lang="en-US" sz="4400">
              <a:latin typeface="+mj-lt"/>
              <a:ea typeface="+mj-ea"/>
              <a:cs typeface="+mj-cs"/>
            </a:endParaRPr>
          </a:p>
        </p:txBody>
      </p:sp>
      <p:sp>
        <p:nvSpPr>
          <p:cNvPr id="11" name="Text Placeholder 10">
            <a:extLst>
              <a:ext uri="{FF2B5EF4-FFF2-40B4-BE49-F238E27FC236}">
                <a16:creationId xmlns:a16="http://schemas.microsoft.com/office/drawing/2014/main" id="{E5CF14A0-E36C-69C8-60B9-3A6E0BB7EA1E}"/>
              </a:ext>
            </a:extLst>
          </p:cNvPr>
          <p:cNvSpPr>
            <a:spLocks noGrp="1"/>
          </p:cNvSpPr>
          <p:nvPr>
            <p:ph type="body" sz="quarter" idx="13"/>
          </p:nvPr>
        </p:nvSpPr>
        <p:spPr>
          <a:xfrm>
            <a:off x="170329" y="369111"/>
            <a:ext cx="7003473" cy="1144929"/>
          </a:xfrm>
        </p:spPr>
        <p:txBody>
          <a:bodyPr/>
          <a:lstStyle/>
          <a:p>
            <a:pPr>
              <a:spcBef>
                <a:spcPts val="0"/>
              </a:spcBef>
            </a:pPr>
            <a:r>
              <a:rPr lang="en-US" sz="2800" b="1"/>
              <a:t>PHWINS- Top Reason for Staying</a:t>
            </a:r>
          </a:p>
          <a:p>
            <a:pPr>
              <a:spcBef>
                <a:spcPts val="0"/>
              </a:spcBef>
            </a:pPr>
            <a:r>
              <a:rPr lang="en-US" sz="2000" b="1"/>
              <a:t>Staying for the Benefits Leaving for the Pay </a:t>
            </a:r>
          </a:p>
          <a:p>
            <a:pPr>
              <a:spcBef>
                <a:spcPts val="0"/>
              </a:spcBef>
            </a:pPr>
            <a:endParaRPr lang="en-US" sz="2800" b="1"/>
          </a:p>
        </p:txBody>
      </p:sp>
      <p:pic>
        <p:nvPicPr>
          <p:cNvPr id="16" name="Picture 15" descr="A black background with brown and yellow rectangles&#10;&#10;AI-generated content may be incorrect.">
            <a:extLst>
              <a:ext uri="{FF2B5EF4-FFF2-40B4-BE49-F238E27FC236}">
                <a16:creationId xmlns:a16="http://schemas.microsoft.com/office/drawing/2014/main" id="{D99E6C32-E655-6909-798C-F1D71BD571D8}"/>
              </a:ext>
            </a:extLst>
          </p:cNvPr>
          <p:cNvPicPr>
            <a:picLocks noChangeAspect="1"/>
          </p:cNvPicPr>
          <p:nvPr/>
        </p:nvPicPr>
        <p:blipFill>
          <a:blip r:embed="rId3"/>
          <a:srcRect l="29608" t="17675"/>
          <a:stretch>
            <a:fillRect/>
          </a:stretch>
        </p:blipFill>
        <p:spPr>
          <a:xfrm>
            <a:off x="1020251" y="1271810"/>
            <a:ext cx="6088761" cy="5340643"/>
          </a:xfrm>
          <a:prstGeom prst="rect">
            <a:avLst/>
          </a:prstGeom>
        </p:spPr>
      </p:pic>
    </p:spTree>
    <p:extLst>
      <p:ext uri="{BB962C8B-B14F-4D97-AF65-F5344CB8AC3E}">
        <p14:creationId xmlns:p14="http://schemas.microsoft.com/office/powerpoint/2010/main" val="1307438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48666-39CA-25E1-3345-C842B35FDCB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4A713A-CB02-A358-38F5-6FBCB6639759}"/>
              </a:ext>
            </a:extLst>
          </p:cNvPr>
          <p:cNvSpPr>
            <a:spLocks noGrp="1"/>
          </p:cNvSpPr>
          <p:nvPr>
            <p:ph idx="1"/>
          </p:nvPr>
        </p:nvSpPr>
        <p:spPr>
          <a:xfrm>
            <a:off x="439014" y="1434121"/>
            <a:ext cx="8179988" cy="4173867"/>
          </a:xfrm>
        </p:spPr>
        <p:txBody>
          <a:bodyPr lIns="91440" tIns="45720" rIns="91440" bIns="45720" anchor="t"/>
          <a:lstStyle/>
          <a:p>
            <a:pPr algn="ctr"/>
            <a:endParaRPr lang="en-US" sz="2400" b="1" u="sng" kern="0">
              <a:solidFill>
                <a:srgbClr val="1B5D8F"/>
              </a:solidFill>
              <a:effectLst/>
              <a:ea typeface="Times New Roman" panose="02020603050405020304" pitchFamily="18" charset="0"/>
              <a:cs typeface="Calibri" panose="020F0502020204030204" pitchFamily="34" charset="0"/>
            </a:endParaRPr>
          </a:p>
          <a:p>
            <a:pPr algn="ctr"/>
            <a:r>
              <a:rPr lang="en-US" sz="2400" b="1" u="sng" kern="0">
                <a:solidFill>
                  <a:srgbClr val="1B5D8F"/>
                </a:solidFill>
                <a:ea typeface="Times New Roman" panose="02020603050405020304" pitchFamily="18" charset="0"/>
                <a:cs typeface="Calibri"/>
              </a:rPr>
              <a:t>Value Proposition:</a:t>
            </a:r>
            <a:r>
              <a:rPr lang="en-US" sz="2400" b="1" u="sng" kern="0">
                <a:solidFill>
                  <a:srgbClr val="1B5D8F"/>
                </a:solidFill>
                <a:effectLst/>
                <a:ea typeface="Times New Roman" panose="02020603050405020304" pitchFamily="18" charset="0"/>
                <a:cs typeface="Calibri"/>
              </a:rPr>
              <a:t> </a:t>
            </a:r>
          </a:p>
          <a:p>
            <a:pPr algn="ctr"/>
            <a:r>
              <a:rPr lang="en-US" sz="2400" kern="0">
                <a:solidFill>
                  <a:srgbClr val="000000"/>
                </a:solidFill>
                <a:ea typeface="Calibri"/>
                <a:cs typeface="Calibri"/>
              </a:rPr>
              <a:t>Policymakers, health system leaders, </a:t>
            </a:r>
            <a:endParaRPr lang="en-US">
              <a:solidFill>
                <a:srgbClr val="000000"/>
              </a:solidFill>
              <a:ea typeface="Calibri"/>
              <a:cs typeface="Calibri"/>
            </a:endParaRPr>
          </a:p>
          <a:p>
            <a:pPr algn="ctr"/>
            <a:r>
              <a:rPr lang="en-US" sz="2400" kern="0">
                <a:solidFill>
                  <a:srgbClr val="000000"/>
                </a:solidFill>
                <a:ea typeface="Calibri"/>
                <a:cs typeface="Calibri"/>
              </a:rPr>
              <a:t>workforce strategic planners</a:t>
            </a:r>
            <a:r>
              <a:rPr lang="en-US" sz="2400" kern="0">
                <a:solidFill>
                  <a:srgbClr val="000000"/>
                </a:solidFill>
                <a:effectLst/>
                <a:ea typeface="Calibri"/>
                <a:cs typeface="Calibri"/>
              </a:rPr>
              <a:t>,</a:t>
            </a:r>
            <a:r>
              <a:rPr lang="en-US" sz="2400" kern="0">
                <a:solidFill>
                  <a:srgbClr val="000000"/>
                </a:solidFill>
                <a:ea typeface="Calibri"/>
                <a:cs typeface="Calibri"/>
              </a:rPr>
              <a:t> educators</a:t>
            </a:r>
            <a:r>
              <a:rPr lang="en-US" sz="2400" kern="0">
                <a:solidFill>
                  <a:srgbClr val="000000"/>
                </a:solidFill>
                <a:effectLst/>
                <a:ea typeface="Calibri"/>
                <a:cs typeface="Calibri"/>
              </a:rPr>
              <a:t>, and </a:t>
            </a:r>
            <a:r>
              <a:rPr lang="en-US" sz="2400" kern="0">
                <a:solidFill>
                  <a:srgbClr val="000000"/>
                </a:solidFill>
                <a:ea typeface="Calibri"/>
                <a:cs typeface="Calibri"/>
              </a:rPr>
              <a:t>researchers </a:t>
            </a:r>
            <a:endParaRPr lang="en-US">
              <a:solidFill>
                <a:srgbClr val="000000"/>
              </a:solidFill>
              <a:ea typeface="Calibri"/>
              <a:cs typeface="Calibri"/>
            </a:endParaRPr>
          </a:p>
          <a:p>
            <a:pPr algn="ctr"/>
            <a:r>
              <a:rPr lang="en-US" sz="2400" kern="0">
                <a:solidFill>
                  <a:srgbClr val="000000"/>
                </a:solidFill>
                <a:ea typeface="Calibri"/>
                <a:cs typeface="Calibri"/>
              </a:rPr>
              <a:t>use its interactive dashboards and reports </a:t>
            </a:r>
            <a:r>
              <a:rPr lang="en-US" sz="2400" kern="0">
                <a:solidFill>
                  <a:srgbClr val="000000"/>
                </a:solidFill>
                <a:effectLst/>
                <a:ea typeface="Calibri"/>
                <a:cs typeface="Calibri"/>
              </a:rPr>
              <a:t>to </a:t>
            </a:r>
            <a:r>
              <a:rPr lang="en-US" sz="2400" kern="0">
                <a:solidFill>
                  <a:srgbClr val="000000"/>
                </a:solidFill>
                <a:ea typeface="Calibri"/>
                <a:cs typeface="Calibri"/>
              </a:rPr>
              <a:t>identify </a:t>
            </a:r>
            <a:endParaRPr lang="en-US">
              <a:solidFill>
                <a:srgbClr val="000000"/>
              </a:solidFill>
              <a:ea typeface="Calibri"/>
              <a:cs typeface="Calibri"/>
            </a:endParaRPr>
          </a:p>
          <a:p>
            <a:pPr algn="ctr"/>
            <a:r>
              <a:rPr lang="en-US" sz="2400" kern="0">
                <a:solidFill>
                  <a:srgbClr val="000000"/>
                </a:solidFill>
                <a:ea typeface="Calibri"/>
                <a:cs typeface="Calibri"/>
              </a:rPr>
              <a:t>workforce shortages, allocate resources, monitor trends, </a:t>
            </a:r>
            <a:r>
              <a:rPr lang="en-US" sz="2400" kern="0">
                <a:solidFill>
                  <a:srgbClr val="000000"/>
                </a:solidFill>
                <a:effectLst/>
                <a:ea typeface="Calibri"/>
                <a:cs typeface="Calibri"/>
              </a:rPr>
              <a:t>and</a:t>
            </a:r>
            <a:endParaRPr lang="en-US">
              <a:solidFill>
                <a:srgbClr val="000000"/>
              </a:solidFill>
              <a:ea typeface="Calibri"/>
              <a:cs typeface="Calibri"/>
            </a:endParaRPr>
          </a:p>
          <a:p>
            <a:pPr algn="ctr"/>
            <a:r>
              <a:rPr lang="en-US" sz="2400" kern="0">
                <a:solidFill>
                  <a:srgbClr val="000000"/>
                </a:solidFill>
                <a:ea typeface="Calibri"/>
                <a:cs typeface="Calibri"/>
              </a:rPr>
              <a:t> </a:t>
            </a:r>
            <a:r>
              <a:rPr lang="en-US" sz="2400" kern="0">
                <a:solidFill>
                  <a:srgbClr val="000000"/>
                </a:solidFill>
                <a:effectLst/>
                <a:ea typeface="Calibri"/>
                <a:cs typeface="Calibri"/>
              </a:rPr>
              <a:t>advocate for </a:t>
            </a:r>
            <a:r>
              <a:rPr lang="en-US" sz="2400" kern="0">
                <a:solidFill>
                  <a:srgbClr val="000000"/>
                </a:solidFill>
                <a:ea typeface="Calibri"/>
                <a:cs typeface="Calibri"/>
              </a:rPr>
              <a:t>policy interventions — enabling </a:t>
            </a:r>
            <a:endParaRPr lang="en-US">
              <a:solidFill>
                <a:srgbClr val="000000"/>
              </a:solidFill>
              <a:ea typeface="Calibri"/>
              <a:cs typeface="Calibri"/>
            </a:endParaRPr>
          </a:p>
          <a:p>
            <a:pPr algn="ctr"/>
            <a:r>
              <a:rPr lang="en-US" sz="2400" kern="0">
                <a:solidFill>
                  <a:srgbClr val="000000"/>
                </a:solidFill>
                <a:ea typeface="Calibri"/>
                <a:cs typeface="Calibri"/>
              </a:rPr>
              <a:t>data-driven decision-making to build </a:t>
            </a:r>
            <a:r>
              <a:rPr lang="en-US" sz="2400" kern="0">
                <a:solidFill>
                  <a:srgbClr val="000000"/>
                </a:solidFill>
                <a:effectLst/>
                <a:ea typeface="Calibri"/>
                <a:cs typeface="Calibri"/>
              </a:rPr>
              <a:t>a </a:t>
            </a:r>
            <a:r>
              <a:rPr lang="en-US" sz="2400" kern="0">
                <a:solidFill>
                  <a:srgbClr val="000000"/>
                </a:solidFill>
                <a:ea typeface="Calibri"/>
                <a:cs typeface="Calibri"/>
              </a:rPr>
              <a:t>stronger </a:t>
            </a:r>
            <a:endParaRPr lang="en-US">
              <a:solidFill>
                <a:srgbClr val="000000"/>
              </a:solidFill>
              <a:ea typeface="Calibri"/>
              <a:cs typeface="Calibri"/>
            </a:endParaRPr>
          </a:p>
          <a:p>
            <a:pPr algn="ctr"/>
            <a:r>
              <a:rPr lang="en-US" sz="2400" kern="0">
                <a:solidFill>
                  <a:srgbClr val="000000"/>
                </a:solidFill>
                <a:effectLst/>
                <a:ea typeface="Calibri"/>
                <a:cs typeface="Calibri"/>
              </a:rPr>
              <a:t>health care </a:t>
            </a:r>
            <a:r>
              <a:rPr lang="en-US" sz="2400" kern="0">
                <a:solidFill>
                  <a:srgbClr val="000000"/>
                </a:solidFill>
                <a:ea typeface="Calibri"/>
                <a:cs typeface="Calibri"/>
              </a:rPr>
              <a:t>system for all Missourians</a:t>
            </a:r>
            <a:r>
              <a:rPr lang="en-US" sz="2400" kern="0">
                <a:solidFill>
                  <a:srgbClr val="000000"/>
                </a:solidFill>
                <a:effectLst/>
                <a:ea typeface="Calibri"/>
                <a:cs typeface="Calibri"/>
              </a:rPr>
              <a:t>.</a:t>
            </a:r>
            <a:r>
              <a:rPr lang="en-US" sz="2400" kern="0">
                <a:solidFill>
                  <a:srgbClr val="000000"/>
                </a:solidFill>
                <a:ea typeface="Calibri"/>
                <a:cs typeface="Calibri"/>
              </a:rPr>
              <a:t> </a:t>
            </a:r>
            <a:endParaRPr lang="en-US">
              <a:ea typeface="Calibri"/>
              <a:cs typeface="Calibri"/>
            </a:endParaRPr>
          </a:p>
          <a:p>
            <a:pPr algn="ctr"/>
            <a:endParaRPr lang="en-US" sz="2400" kern="0">
              <a:solidFill>
                <a:srgbClr val="000000"/>
              </a:solidFill>
              <a:ea typeface="Times New Roman" panose="02020603050405020304" pitchFamily="18" charset="0"/>
              <a:cs typeface="Times New Roman" panose="02020603050405020304" pitchFamily="18" charset="0"/>
            </a:endParaRPr>
          </a:p>
          <a:p>
            <a:pPr marR="0" lvl="0" algn="l" defTabSz="914400" rtl="0" eaLnBrk="1" fontAlgn="auto" latinLnBrk="0" hangingPunct="1">
              <a:lnSpc>
                <a:spcPct val="90000"/>
              </a:lnSpc>
              <a:tabLst/>
              <a:defRPr/>
            </a:pPr>
            <a:endParaRPr lang="en-US"/>
          </a:p>
        </p:txBody>
      </p:sp>
      <p:sp>
        <p:nvSpPr>
          <p:cNvPr id="3" name="Text Placeholder 2">
            <a:extLst>
              <a:ext uri="{FF2B5EF4-FFF2-40B4-BE49-F238E27FC236}">
                <a16:creationId xmlns:a16="http://schemas.microsoft.com/office/drawing/2014/main" id="{B7AF2E28-711C-5002-EF9F-149B02B3BFB3}"/>
              </a:ext>
            </a:extLst>
          </p:cNvPr>
          <p:cNvSpPr>
            <a:spLocks noGrp="1"/>
          </p:cNvSpPr>
          <p:nvPr>
            <p:ph type="body" sz="quarter" idx="13"/>
          </p:nvPr>
        </p:nvSpPr>
        <p:spPr>
          <a:xfrm>
            <a:off x="323850" y="548640"/>
            <a:ext cx="6709996" cy="480131"/>
          </a:xfrm>
        </p:spPr>
        <p:txBody>
          <a:bodyPr/>
          <a:lstStyle/>
          <a:p>
            <a:pPr algn="l"/>
            <a:r>
              <a:rPr lang="en-US" b="1"/>
              <a:t>Missouri Health Care Workforce Project</a:t>
            </a:r>
          </a:p>
        </p:txBody>
      </p:sp>
      <p:sp>
        <p:nvSpPr>
          <p:cNvPr id="8" name="TextBox 7">
            <a:extLst>
              <a:ext uri="{FF2B5EF4-FFF2-40B4-BE49-F238E27FC236}">
                <a16:creationId xmlns:a16="http://schemas.microsoft.com/office/drawing/2014/main" id="{4B8B694B-8412-9EA0-41A3-E8CE5210A724}"/>
              </a:ext>
            </a:extLst>
          </p:cNvPr>
          <p:cNvSpPr txBox="1"/>
          <p:nvPr/>
        </p:nvSpPr>
        <p:spPr>
          <a:xfrm>
            <a:off x="7470949" y="531536"/>
            <a:ext cx="1361552" cy="461665"/>
          </a:xfrm>
          <a:prstGeom prst="rect">
            <a:avLst/>
          </a:prstGeom>
          <a:noFill/>
        </p:spPr>
        <p:txBody>
          <a:bodyPr wrap="square">
            <a:spAutoFit/>
          </a:bodyPr>
          <a:lstStyle/>
          <a:p>
            <a:pPr algn="ctr"/>
            <a:r>
              <a:rPr lang="en-US" sz="2400" b="1">
                <a:solidFill>
                  <a:schemeClr val="bg1"/>
                </a:solidFill>
                <a:latin typeface="Aptos" panose="020B0004020202020204" pitchFamily="34" charset="0"/>
              </a:rPr>
              <a:t>Value</a:t>
            </a:r>
            <a:endParaRPr lang="en-US" sz="2400" b="1" i="1">
              <a:solidFill>
                <a:schemeClr val="bg1"/>
              </a:solidFill>
              <a:latin typeface="Aptos" panose="020B0004020202020204" pitchFamily="34" charset="0"/>
            </a:endParaRPr>
          </a:p>
        </p:txBody>
      </p:sp>
    </p:spTree>
    <p:custDataLst>
      <p:tags r:id="rId1"/>
    </p:custDataLst>
    <p:extLst>
      <p:ext uri="{BB962C8B-B14F-4D97-AF65-F5344CB8AC3E}">
        <p14:creationId xmlns:p14="http://schemas.microsoft.com/office/powerpoint/2010/main" val="3219329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CF6C78-003F-8647-F646-C26AD4D8FA3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F3D0789-F4A2-476A-1F83-C220D4FBFD96}"/>
              </a:ext>
            </a:extLst>
          </p:cNvPr>
          <p:cNvSpPr txBox="1"/>
          <p:nvPr/>
        </p:nvSpPr>
        <p:spPr>
          <a:xfrm>
            <a:off x="479160" y="457200"/>
            <a:ext cx="8182230" cy="136861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endParaRPr lang="en-US" sz="4400">
              <a:latin typeface="+mj-lt"/>
              <a:ea typeface="+mj-ea"/>
              <a:cs typeface="+mj-cs"/>
            </a:endParaRPr>
          </a:p>
        </p:txBody>
      </p:sp>
      <p:sp>
        <p:nvSpPr>
          <p:cNvPr id="11" name="Text Placeholder 10">
            <a:extLst>
              <a:ext uri="{FF2B5EF4-FFF2-40B4-BE49-F238E27FC236}">
                <a16:creationId xmlns:a16="http://schemas.microsoft.com/office/drawing/2014/main" id="{0502A85B-E1A2-1D4D-0A74-2A09B76C105B}"/>
              </a:ext>
            </a:extLst>
          </p:cNvPr>
          <p:cNvSpPr>
            <a:spLocks noGrp="1"/>
          </p:cNvSpPr>
          <p:nvPr>
            <p:ph type="body" sz="quarter" idx="13"/>
          </p:nvPr>
        </p:nvSpPr>
        <p:spPr>
          <a:xfrm>
            <a:off x="80683" y="396003"/>
            <a:ext cx="7003473" cy="1144929"/>
          </a:xfrm>
        </p:spPr>
        <p:txBody>
          <a:bodyPr/>
          <a:lstStyle/>
          <a:p>
            <a:pPr>
              <a:spcBef>
                <a:spcPts val="0"/>
              </a:spcBef>
            </a:pPr>
            <a:r>
              <a:rPr lang="en-US" sz="2800" b="1"/>
              <a:t>PHWINS- Top Reason for Leaving</a:t>
            </a:r>
          </a:p>
          <a:p>
            <a:pPr>
              <a:spcBef>
                <a:spcPts val="0"/>
              </a:spcBef>
            </a:pPr>
            <a:r>
              <a:rPr lang="en-US" sz="2000" b="1"/>
              <a:t>Staying for the Benefits Leaving for the Pay </a:t>
            </a:r>
          </a:p>
          <a:p>
            <a:pPr>
              <a:spcBef>
                <a:spcPts val="0"/>
              </a:spcBef>
            </a:pPr>
            <a:endParaRPr lang="en-US" sz="2800" b="1"/>
          </a:p>
        </p:txBody>
      </p:sp>
      <p:pic>
        <p:nvPicPr>
          <p:cNvPr id="18" name="Picture 17" descr="A blue rectangles on a black background&#10;&#10;AI-generated content may be incorrect.">
            <a:extLst>
              <a:ext uri="{FF2B5EF4-FFF2-40B4-BE49-F238E27FC236}">
                <a16:creationId xmlns:a16="http://schemas.microsoft.com/office/drawing/2014/main" id="{ED32679F-95E2-9D9E-7143-3EA9A5648114}"/>
              </a:ext>
            </a:extLst>
          </p:cNvPr>
          <p:cNvPicPr>
            <a:picLocks noChangeAspect="1"/>
          </p:cNvPicPr>
          <p:nvPr/>
        </p:nvPicPr>
        <p:blipFill>
          <a:blip r:embed="rId3"/>
          <a:srcRect l="19902" t="18053"/>
          <a:stretch>
            <a:fillRect/>
          </a:stretch>
        </p:blipFill>
        <p:spPr>
          <a:xfrm>
            <a:off x="0" y="1185494"/>
            <a:ext cx="7078863" cy="5431750"/>
          </a:xfrm>
          <a:prstGeom prst="rect">
            <a:avLst/>
          </a:prstGeom>
        </p:spPr>
      </p:pic>
    </p:spTree>
    <p:extLst>
      <p:ext uri="{BB962C8B-B14F-4D97-AF65-F5344CB8AC3E}">
        <p14:creationId xmlns:p14="http://schemas.microsoft.com/office/powerpoint/2010/main" val="1761505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B410C0-5D48-3B0D-877E-42A058A8B79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5352CAC-78CB-98B4-1BF7-B2506E6DC07F}"/>
              </a:ext>
            </a:extLst>
          </p:cNvPr>
          <p:cNvSpPr txBox="1"/>
          <p:nvPr/>
        </p:nvSpPr>
        <p:spPr>
          <a:xfrm>
            <a:off x="479160" y="457200"/>
            <a:ext cx="8182230" cy="136861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endParaRPr lang="en-US" sz="4400">
              <a:latin typeface="+mj-lt"/>
              <a:ea typeface="+mj-ea"/>
              <a:cs typeface="+mj-cs"/>
            </a:endParaRPr>
          </a:p>
        </p:txBody>
      </p:sp>
      <p:sp>
        <p:nvSpPr>
          <p:cNvPr id="11" name="Text Placeholder 10">
            <a:extLst>
              <a:ext uri="{FF2B5EF4-FFF2-40B4-BE49-F238E27FC236}">
                <a16:creationId xmlns:a16="http://schemas.microsoft.com/office/drawing/2014/main" id="{600F4293-1AC6-1080-73F1-EC9675B1CB41}"/>
              </a:ext>
            </a:extLst>
          </p:cNvPr>
          <p:cNvSpPr>
            <a:spLocks noGrp="1"/>
          </p:cNvSpPr>
          <p:nvPr>
            <p:ph type="body" sz="quarter" idx="13"/>
          </p:nvPr>
        </p:nvSpPr>
        <p:spPr>
          <a:xfrm>
            <a:off x="0" y="539439"/>
            <a:ext cx="7003473" cy="480131"/>
          </a:xfrm>
        </p:spPr>
        <p:txBody>
          <a:bodyPr/>
          <a:lstStyle/>
          <a:p>
            <a:pPr>
              <a:spcBef>
                <a:spcPts val="0"/>
              </a:spcBef>
            </a:pPr>
            <a:r>
              <a:rPr lang="en-US" sz="2800" b="1"/>
              <a:t>Support as Reason for Leaving/Staying</a:t>
            </a:r>
          </a:p>
        </p:txBody>
      </p:sp>
      <p:pic>
        <p:nvPicPr>
          <p:cNvPr id="4" name="Picture 3" descr="A graph with arrows and a black background&#10;&#10;AI-generated content may be incorrect.">
            <a:extLst>
              <a:ext uri="{FF2B5EF4-FFF2-40B4-BE49-F238E27FC236}">
                <a16:creationId xmlns:a16="http://schemas.microsoft.com/office/drawing/2014/main" id="{25BF52B1-A3A0-3D42-3057-8784CD0A148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68128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4A491E-E4C9-7833-013A-F864CFA35CB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F242EC2-B7F1-8307-BBF6-39633C696287}"/>
              </a:ext>
            </a:extLst>
          </p:cNvPr>
          <p:cNvSpPr txBox="1"/>
          <p:nvPr/>
        </p:nvSpPr>
        <p:spPr>
          <a:xfrm>
            <a:off x="-179053" y="-215017"/>
            <a:ext cx="8182230" cy="136861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PHWINS Workforce –  Demographics</a:t>
            </a:r>
          </a:p>
        </p:txBody>
      </p:sp>
      <p:sp>
        <p:nvSpPr>
          <p:cNvPr id="7" name="TextBox 6">
            <a:extLst>
              <a:ext uri="{FF2B5EF4-FFF2-40B4-BE49-F238E27FC236}">
                <a16:creationId xmlns:a16="http://schemas.microsoft.com/office/drawing/2014/main" id="{CB755504-773B-4EE7-3733-77691C6F7231}"/>
              </a:ext>
            </a:extLst>
          </p:cNvPr>
          <p:cNvSpPr txBox="1"/>
          <p:nvPr/>
        </p:nvSpPr>
        <p:spPr>
          <a:xfrm>
            <a:off x="905435" y="1120588"/>
            <a:ext cx="7198659" cy="753995"/>
          </a:xfrm>
          <a:prstGeom prst="rect">
            <a:avLst/>
          </a:prstGeom>
        </p:spPr>
        <p:txBody>
          <a:bodyPr vert="horz" lIns="91440" tIns="45720" rIns="91440" bIns="45720" rtlCol="0" anchor="ctr">
            <a:noAutofit/>
          </a:bodyPr>
          <a:lstStyle/>
          <a:p>
            <a:pPr algn="ctr" defTabSz="914400">
              <a:lnSpc>
                <a:spcPct val="90000"/>
              </a:lnSpc>
            </a:pPr>
            <a:r>
              <a:rPr lang="en-US" sz="2000" b="1">
                <a:solidFill>
                  <a:schemeClr val="accent1">
                    <a:lumMod val="50000"/>
                  </a:schemeClr>
                </a:solidFill>
              </a:rPr>
              <a:t>2021/2024 Gender/Race/Ethnicity </a:t>
            </a:r>
          </a:p>
          <a:p>
            <a:pPr algn="ctr" defTabSz="914400">
              <a:lnSpc>
                <a:spcPct val="90000"/>
              </a:lnSpc>
            </a:pPr>
            <a:r>
              <a:rPr lang="en-US" sz="2000">
                <a:solidFill>
                  <a:srgbClr val="002060"/>
                </a:solidFill>
              </a:rPr>
              <a:t>no changes</a:t>
            </a:r>
          </a:p>
        </p:txBody>
      </p:sp>
      <p:pic>
        <p:nvPicPr>
          <p:cNvPr id="2" name="Picture 1" descr="A blue circle with a yellow center&#10;&#10;AI-generated content may be incorrect.">
            <a:extLst>
              <a:ext uri="{FF2B5EF4-FFF2-40B4-BE49-F238E27FC236}">
                <a16:creationId xmlns:a16="http://schemas.microsoft.com/office/drawing/2014/main" id="{04FA9A22-8C03-AC06-02C3-5AC293F3E7F5}"/>
              </a:ext>
            </a:extLst>
          </p:cNvPr>
          <p:cNvPicPr>
            <a:picLocks noChangeAspect="1"/>
          </p:cNvPicPr>
          <p:nvPr/>
        </p:nvPicPr>
        <p:blipFill>
          <a:blip r:embed="rId3"/>
          <a:srcRect l="25490" t="8889" r="21765" b="5947"/>
          <a:stretch>
            <a:fillRect/>
          </a:stretch>
        </p:blipFill>
        <p:spPr>
          <a:xfrm>
            <a:off x="886430" y="2234889"/>
            <a:ext cx="2977358" cy="3605483"/>
          </a:xfrm>
          <a:prstGeom prst="rect">
            <a:avLst/>
          </a:prstGeom>
        </p:spPr>
      </p:pic>
      <p:pic>
        <p:nvPicPr>
          <p:cNvPr id="11" name="Picture 10" descr="A blue and orange circle with a black background&#10;&#10;AI-generated content may be incorrect.">
            <a:extLst>
              <a:ext uri="{FF2B5EF4-FFF2-40B4-BE49-F238E27FC236}">
                <a16:creationId xmlns:a16="http://schemas.microsoft.com/office/drawing/2014/main" id="{E299BACE-317E-A703-1B48-AFB22019E317}"/>
              </a:ext>
            </a:extLst>
          </p:cNvPr>
          <p:cNvPicPr>
            <a:picLocks noChangeAspect="1"/>
          </p:cNvPicPr>
          <p:nvPr/>
        </p:nvPicPr>
        <p:blipFill>
          <a:blip r:embed="rId4"/>
          <a:srcRect l="20490" t="15294" r="13235" b="13594"/>
          <a:stretch>
            <a:fillRect/>
          </a:stretch>
        </p:blipFill>
        <p:spPr>
          <a:xfrm>
            <a:off x="5145742" y="2608729"/>
            <a:ext cx="3587068" cy="2886635"/>
          </a:xfrm>
          <a:prstGeom prst="rect">
            <a:avLst/>
          </a:prstGeom>
        </p:spPr>
      </p:pic>
    </p:spTree>
    <p:extLst>
      <p:ext uri="{BB962C8B-B14F-4D97-AF65-F5344CB8AC3E}">
        <p14:creationId xmlns:p14="http://schemas.microsoft.com/office/powerpoint/2010/main" val="38029951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40275C-2DB4-81F0-AA4A-1F459C62667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2105927-E0D9-4417-46AF-3ABEFB1A9C4E}"/>
              </a:ext>
            </a:extLst>
          </p:cNvPr>
          <p:cNvSpPr txBox="1"/>
          <p:nvPr/>
        </p:nvSpPr>
        <p:spPr>
          <a:xfrm>
            <a:off x="-179053" y="-62617"/>
            <a:ext cx="8182230" cy="136861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PHWINS- Age</a:t>
            </a:r>
          </a:p>
        </p:txBody>
      </p:sp>
      <p:sp>
        <p:nvSpPr>
          <p:cNvPr id="7" name="TextBox 6">
            <a:extLst>
              <a:ext uri="{FF2B5EF4-FFF2-40B4-BE49-F238E27FC236}">
                <a16:creationId xmlns:a16="http://schemas.microsoft.com/office/drawing/2014/main" id="{2967E821-D614-4144-6E31-7DA33D500D49}"/>
              </a:ext>
            </a:extLst>
          </p:cNvPr>
          <p:cNvSpPr txBox="1"/>
          <p:nvPr/>
        </p:nvSpPr>
        <p:spPr>
          <a:xfrm>
            <a:off x="479160" y="1922561"/>
            <a:ext cx="8182233" cy="552659"/>
          </a:xfrm>
          <a:prstGeom prst="rect">
            <a:avLst/>
          </a:prstGeom>
        </p:spPr>
        <p:txBody>
          <a:bodyPr vert="horz" lIns="91440" tIns="45720" rIns="91440" bIns="45720" rtlCol="0" anchor="ctr">
            <a:normAutofit/>
          </a:bodyPr>
          <a:lstStyle/>
          <a:p>
            <a:pPr algn="ctr" defTabSz="914400">
              <a:lnSpc>
                <a:spcPct val="90000"/>
              </a:lnSpc>
              <a:spcBef>
                <a:spcPts val="1000"/>
              </a:spcBef>
            </a:pPr>
            <a:endParaRPr lang="en-US" sz="2400" b="1"/>
          </a:p>
        </p:txBody>
      </p:sp>
      <p:pic>
        <p:nvPicPr>
          <p:cNvPr id="4" name="Picture 3" descr="A graph of blue squares&#10;&#10;AI-generated content may be incorrect.">
            <a:extLst>
              <a:ext uri="{FF2B5EF4-FFF2-40B4-BE49-F238E27FC236}">
                <a16:creationId xmlns:a16="http://schemas.microsoft.com/office/drawing/2014/main" id="{F3EE7B4E-6588-A0F3-DF93-7E2462C053B3}"/>
              </a:ext>
            </a:extLst>
          </p:cNvPr>
          <p:cNvPicPr>
            <a:picLocks noChangeAspect="1"/>
          </p:cNvPicPr>
          <p:nvPr/>
        </p:nvPicPr>
        <p:blipFill>
          <a:blip r:embed="rId3"/>
          <a:srcRect t="16601"/>
          <a:stretch>
            <a:fillRect/>
          </a:stretch>
        </p:blipFill>
        <p:spPr>
          <a:xfrm>
            <a:off x="731520" y="2295144"/>
            <a:ext cx="7667526" cy="4795962"/>
          </a:xfrm>
          <a:prstGeom prst="rect">
            <a:avLst/>
          </a:prstGeom>
        </p:spPr>
      </p:pic>
      <p:sp>
        <p:nvSpPr>
          <p:cNvPr id="8" name="TextBox 7">
            <a:extLst>
              <a:ext uri="{FF2B5EF4-FFF2-40B4-BE49-F238E27FC236}">
                <a16:creationId xmlns:a16="http://schemas.microsoft.com/office/drawing/2014/main" id="{63DDC3EE-57E0-39CA-E13E-B01104425426}"/>
              </a:ext>
            </a:extLst>
          </p:cNvPr>
          <p:cNvSpPr txBox="1"/>
          <p:nvPr/>
        </p:nvSpPr>
        <p:spPr>
          <a:xfrm>
            <a:off x="903128" y="1105496"/>
            <a:ext cx="6302343" cy="923330"/>
          </a:xfrm>
          <a:prstGeom prst="rect">
            <a:avLst/>
          </a:prstGeom>
          <a:noFill/>
        </p:spPr>
        <p:txBody>
          <a:bodyPr wrap="square">
            <a:spAutoFit/>
          </a:bodyPr>
          <a:lstStyle/>
          <a:p>
            <a:r>
              <a:rPr lang="en-US">
                <a:latin typeface="Calibri" panose="020F0502020204030204" pitchFamily="34" charset="0"/>
                <a:ea typeface="Calibri" panose="020F0502020204030204" pitchFamily="34" charset="0"/>
                <a:cs typeface="Calibri" panose="020F0502020204030204" pitchFamily="34" charset="0"/>
              </a:rPr>
              <a:t>From 2021-2024</a:t>
            </a:r>
          </a:p>
          <a:p>
            <a:pPr marL="285750" indent="-28575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8% Increase in workforce &lt;35 years old </a:t>
            </a:r>
          </a:p>
          <a:p>
            <a:pPr marL="285750" indent="-28575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9% Decrease in workforce &gt;55 years old</a:t>
            </a:r>
          </a:p>
        </p:txBody>
      </p:sp>
    </p:spTree>
    <p:extLst>
      <p:ext uri="{BB962C8B-B14F-4D97-AF65-F5344CB8AC3E}">
        <p14:creationId xmlns:p14="http://schemas.microsoft.com/office/powerpoint/2010/main" val="1256495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79A702-623F-F7E9-D67C-69E3657B5CA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40C4C63-B311-C961-98E1-7A3DAB05EECD}"/>
              </a:ext>
            </a:extLst>
          </p:cNvPr>
          <p:cNvSpPr txBox="1"/>
          <p:nvPr/>
        </p:nvSpPr>
        <p:spPr>
          <a:xfrm>
            <a:off x="-188018" y="-241911"/>
            <a:ext cx="8182230" cy="136861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PHWINS - Workforce Education </a:t>
            </a:r>
          </a:p>
        </p:txBody>
      </p:sp>
      <p:sp>
        <p:nvSpPr>
          <p:cNvPr id="7" name="TextBox 6">
            <a:extLst>
              <a:ext uri="{FF2B5EF4-FFF2-40B4-BE49-F238E27FC236}">
                <a16:creationId xmlns:a16="http://schemas.microsoft.com/office/drawing/2014/main" id="{09BA2CB2-9E3A-4311-B904-7E56F30B2B97}"/>
              </a:ext>
            </a:extLst>
          </p:cNvPr>
          <p:cNvSpPr txBox="1"/>
          <p:nvPr/>
        </p:nvSpPr>
        <p:spPr>
          <a:xfrm>
            <a:off x="479160" y="1922561"/>
            <a:ext cx="8182233" cy="552659"/>
          </a:xfrm>
          <a:prstGeom prst="rect">
            <a:avLst/>
          </a:prstGeom>
        </p:spPr>
        <p:txBody>
          <a:bodyPr vert="horz" lIns="91440" tIns="45720" rIns="91440" bIns="45720" rtlCol="0" anchor="ctr">
            <a:normAutofit/>
          </a:bodyPr>
          <a:lstStyle/>
          <a:p>
            <a:pPr algn="ctr" defTabSz="914400">
              <a:lnSpc>
                <a:spcPct val="90000"/>
              </a:lnSpc>
              <a:spcBef>
                <a:spcPts val="1000"/>
              </a:spcBef>
            </a:pPr>
            <a:endParaRPr lang="en-US" sz="2400" b="1"/>
          </a:p>
        </p:txBody>
      </p:sp>
      <p:pic>
        <p:nvPicPr>
          <p:cNvPr id="10" name="Picture 9" descr="A blue and black background with a black background&#10;&#10;AI-generated content may be incorrect.">
            <a:extLst>
              <a:ext uri="{FF2B5EF4-FFF2-40B4-BE49-F238E27FC236}">
                <a16:creationId xmlns:a16="http://schemas.microsoft.com/office/drawing/2014/main" id="{79F8EA3D-6F88-D9E9-641C-744BC5136413}"/>
              </a:ext>
            </a:extLst>
          </p:cNvPr>
          <p:cNvPicPr>
            <a:picLocks noChangeAspect="1"/>
          </p:cNvPicPr>
          <p:nvPr/>
        </p:nvPicPr>
        <p:blipFill>
          <a:blip r:embed="rId3"/>
          <a:srcRect t="10843" b="18487"/>
          <a:stretch>
            <a:fillRect/>
          </a:stretch>
        </p:blipFill>
        <p:spPr>
          <a:xfrm>
            <a:off x="-71717" y="2590799"/>
            <a:ext cx="6376448" cy="3379695"/>
          </a:xfrm>
          <a:prstGeom prst="rect">
            <a:avLst/>
          </a:prstGeom>
        </p:spPr>
      </p:pic>
      <p:pic>
        <p:nvPicPr>
          <p:cNvPr id="12" name="Picture 11" descr="A blue and yellow circles on a black background&#10;&#10;AI-generated content may be incorrect.">
            <a:extLst>
              <a:ext uri="{FF2B5EF4-FFF2-40B4-BE49-F238E27FC236}">
                <a16:creationId xmlns:a16="http://schemas.microsoft.com/office/drawing/2014/main" id="{906FB941-78AF-D63E-35B2-D9448238441D}"/>
              </a:ext>
            </a:extLst>
          </p:cNvPr>
          <p:cNvPicPr>
            <a:picLocks noChangeAspect="1"/>
          </p:cNvPicPr>
          <p:nvPr/>
        </p:nvPicPr>
        <p:blipFill>
          <a:blip r:embed="rId4"/>
          <a:srcRect t="17928" r="67566"/>
          <a:stretch>
            <a:fillRect/>
          </a:stretch>
        </p:blipFill>
        <p:spPr>
          <a:xfrm>
            <a:off x="6211165" y="970848"/>
            <a:ext cx="2861117" cy="5429952"/>
          </a:xfrm>
          <a:prstGeom prst="rect">
            <a:avLst/>
          </a:prstGeom>
        </p:spPr>
      </p:pic>
      <p:sp>
        <p:nvSpPr>
          <p:cNvPr id="14" name="TextBox 13">
            <a:extLst>
              <a:ext uri="{FF2B5EF4-FFF2-40B4-BE49-F238E27FC236}">
                <a16:creationId xmlns:a16="http://schemas.microsoft.com/office/drawing/2014/main" id="{275FAA8E-D39B-FE0F-63F0-7227753209F5}"/>
              </a:ext>
            </a:extLst>
          </p:cNvPr>
          <p:cNvSpPr txBox="1"/>
          <p:nvPr/>
        </p:nvSpPr>
        <p:spPr>
          <a:xfrm>
            <a:off x="389716" y="1184814"/>
            <a:ext cx="4677156" cy="1015663"/>
          </a:xfrm>
          <a:prstGeom prst="rect">
            <a:avLst/>
          </a:prstGeom>
          <a:noFill/>
        </p:spPr>
        <p:txBody>
          <a:bodyPr wrap="square">
            <a:spAutoFit/>
          </a:bodyPr>
          <a:lstStyle/>
          <a:p>
            <a:r>
              <a:rPr lang="en-US" sz="2000">
                <a:latin typeface="Calibri" panose="020F0502020204030204" pitchFamily="34" charset="0"/>
                <a:ea typeface="Calibri" panose="020F0502020204030204" pitchFamily="34" charset="0"/>
                <a:cs typeface="Calibri" panose="020F0502020204030204" pitchFamily="34" charset="0"/>
              </a:rPr>
              <a:t>From 2021 – 2024</a:t>
            </a:r>
          </a:p>
          <a:p>
            <a:pPr marL="285750" indent="-285750">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9% increase of Public Health Degrees</a:t>
            </a:r>
          </a:p>
          <a:p>
            <a:pPr marL="285750" indent="-285750">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7% decrease in bachelors degree</a:t>
            </a:r>
            <a:r>
              <a:rPr lang="en-US">
                <a:latin typeface="Century Gothic" panose="020B0502020202020204" pitchFamily="34" charset="0"/>
              </a:rPr>
              <a:t>.</a:t>
            </a:r>
          </a:p>
        </p:txBody>
      </p:sp>
    </p:spTree>
    <p:extLst>
      <p:ext uri="{BB962C8B-B14F-4D97-AF65-F5344CB8AC3E}">
        <p14:creationId xmlns:p14="http://schemas.microsoft.com/office/powerpoint/2010/main" val="3534317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E1BC27-0FEC-BAD6-6B71-C1E7AF3B410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1DF3F5F-D2E1-7522-6700-C03FA9B892D5}"/>
              </a:ext>
            </a:extLst>
          </p:cNvPr>
          <p:cNvSpPr txBox="1"/>
          <p:nvPr/>
        </p:nvSpPr>
        <p:spPr>
          <a:xfrm>
            <a:off x="-179053" y="-62617"/>
            <a:ext cx="8182230" cy="136861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PHWINS - Workforce Program Area</a:t>
            </a:r>
          </a:p>
        </p:txBody>
      </p:sp>
      <p:sp>
        <p:nvSpPr>
          <p:cNvPr id="7" name="TextBox 6">
            <a:extLst>
              <a:ext uri="{FF2B5EF4-FFF2-40B4-BE49-F238E27FC236}">
                <a16:creationId xmlns:a16="http://schemas.microsoft.com/office/drawing/2014/main" id="{02BB1A8A-BC25-9617-6B84-7DEB416837BA}"/>
              </a:ext>
            </a:extLst>
          </p:cNvPr>
          <p:cNvSpPr txBox="1"/>
          <p:nvPr/>
        </p:nvSpPr>
        <p:spPr>
          <a:xfrm>
            <a:off x="479160" y="1922561"/>
            <a:ext cx="8182233" cy="552659"/>
          </a:xfrm>
          <a:prstGeom prst="rect">
            <a:avLst/>
          </a:prstGeom>
        </p:spPr>
        <p:txBody>
          <a:bodyPr vert="horz" lIns="91440" tIns="45720" rIns="91440" bIns="45720" rtlCol="0" anchor="ctr">
            <a:normAutofit/>
          </a:bodyPr>
          <a:lstStyle/>
          <a:p>
            <a:pPr algn="ctr" defTabSz="914400">
              <a:lnSpc>
                <a:spcPct val="90000"/>
              </a:lnSpc>
              <a:spcBef>
                <a:spcPts val="1000"/>
              </a:spcBef>
            </a:pPr>
            <a:endParaRPr lang="en-US" sz="2400" b="1"/>
          </a:p>
        </p:txBody>
      </p:sp>
      <p:pic>
        <p:nvPicPr>
          <p:cNvPr id="3" name="Picture 2">
            <a:extLst>
              <a:ext uri="{FF2B5EF4-FFF2-40B4-BE49-F238E27FC236}">
                <a16:creationId xmlns:a16="http://schemas.microsoft.com/office/drawing/2014/main" id="{A2F4F1A7-A92F-AD4B-6C81-3C301361B07D}"/>
              </a:ext>
            </a:extLst>
          </p:cNvPr>
          <p:cNvPicPr>
            <a:picLocks noChangeAspect="1"/>
          </p:cNvPicPr>
          <p:nvPr/>
        </p:nvPicPr>
        <p:blipFill>
          <a:blip r:embed="rId3"/>
          <a:srcRect l="62471" t="46683" r="1805" b="3002"/>
          <a:stretch>
            <a:fillRect/>
          </a:stretch>
        </p:blipFill>
        <p:spPr>
          <a:xfrm>
            <a:off x="4652683" y="1318131"/>
            <a:ext cx="4419599" cy="3119400"/>
          </a:xfrm>
          <a:prstGeom prst="rect">
            <a:avLst/>
          </a:prstGeom>
        </p:spPr>
      </p:pic>
      <p:sp>
        <p:nvSpPr>
          <p:cNvPr id="2" name="TextBox 1">
            <a:extLst>
              <a:ext uri="{FF2B5EF4-FFF2-40B4-BE49-F238E27FC236}">
                <a16:creationId xmlns:a16="http://schemas.microsoft.com/office/drawing/2014/main" id="{D2935B8D-5C06-6CEE-5A00-458FDDB42841}"/>
              </a:ext>
            </a:extLst>
          </p:cNvPr>
          <p:cNvSpPr txBox="1"/>
          <p:nvPr/>
        </p:nvSpPr>
        <p:spPr>
          <a:xfrm>
            <a:off x="2456330" y="5002306"/>
            <a:ext cx="5047130" cy="155427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LHD: Local Health Department</a:t>
            </a:r>
          </a:p>
          <a:p>
            <a:pPr marL="285750" indent="-285750">
              <a:spcAft>
                <a:spcPts val="600"/>
              </a:spcAft>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SHA-CO: State Health Department Central Office (Missouri Department of Health and Senior Services) </a:t>
            </a:r>
          </a:p>
          <a:p>
            <a:pPr marL="285750" indent="-285750">
              <a:spcAft>
                <a:spcPts val="600"/>
              </a:spcAft>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 ‘Small LHD’ category established in 2024. </a:t>
            </a:r>
          </a:p>
          <a:p>
            <a:pPr marL="742950" lvl="1" indent="-285750">
              <a:spcAft>
                <a:spcPts val="600"/>
              </a:spcAft>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(25 or less employees or serving less than 25k)</a:t>
            </a:r>
          </a:p>
        </p:txBody>
      </p:sp>
      <p:pic>
        <p:nvPicPr>
          <p:cNvPr id="4" name="Picture 3">
            <a:extLst>
              <a:ext uri="{FF2B5EF4-FFF2-40B4-BE49-F238E27FC236}">
                <a16:creationId xmlns:a16="http://schemas.microsoft.com/office/drawing/2014/main" id="{F064DF6E-DC5F-6C25-F5BE-AEC826145934}"/>
              </a:ext>
            </a:extLst>
          </p:cNvPr>
          <p:cNvPicPr>
            <a:picLocks noChangeAspect="1"/>
          </p:cNvPicPr>
          <p:nvPr/>
        </p:nvPicPr>
        <p:blipFill>
          <a:blip r:embed="rId3"/>
          <a:srcRect l="63205" t="2474" r="3195" b="52252"/>
          <a:stretch>
            <a:fillRect/>
          </a:stretch>
        </p:blipFill>
        <p:spPr>
          <a:xfrm>
            <a:off x="89646" y="1289304"/>
            <a:ext cx="4509247" cy="3157190"/>
          </a:xfrm>
          <a:prstGeom prst="rect">
            <a:avLst/>
          </a:prstGeom>
        </p:spPr>
      </p:pic>
    </p:spTree>
    <p:extLst>
      <p:ext uri="{BB962C8B-B14F-4D97-AF65-F5344CB8AC3E}">
        <p14:creationId xmlns:p14="http://schemas.microsoft.com/office/powerpoint/2010/main" val="50872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EFB7A4-7D44-830E-A829-24557CD884E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D0D9EF3-5993-1AFF-41ED-D42BD7700390}"/>
              </a:ext>
            </a:extLst>
          </p:cNvPr>
          <p:cNvSpPr txBox="1"/>
          <p:nvPr/>
        </p:nvSpPr>
        <p:spPr>
          <a:xfrm>
            <a:off x="-179053" y="-62617"/>
            <a:ext cx="8182230" cy="136861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PHWINS - Workforce Program Area</a:t>
            </a:r>
          </a:p>
        </p:txBody>
      </p:sp>
      <p:sp>
        <p:nvSpPr>
          <p:cNvPr id="7" name="TextBox 6">
            <a:extLst>
              <a:ext uri="{FF2B5EF4-FFF2-40B4-BE49-F238E27FC236}">
                <a16:creationId xmlns:a16="http://schemas.microsoft.com/office/drawing/2014/main" id="{70A234AE-587E-5686-C4E8-8C91B9659553}"/>
              </a:ext>
            </a:extLst>
          </p:cNvPr>
          <p:cNvSpPr txBox="1"/>
          <p:nvPr/>
        </p:nvSpPr>
        <p:spPr>
          <a:xfrm>
            <a:off x="479160" y="1922561"/>
            <a:ext cx="8182233" cy="552659"/>
          </a:xfrm>
          <a:prstGeom prst="rect">
            <a:avLst/>
          </a:prstGeom>
        </p:spPr>
        <p:txBody>
          <a:bodyPr vert="horz" lIns="91440" tIns="45720" rIns="91440" bIns="45720" rtlCol="0" anchor="ctr">
            <a:normAutofit/>
          </a:bodyPr>
          <a:lstStyle/>
          <a:p>
            <a:pPr algn="ctr" defTabSz="914400">
              <a:lnSpc>
                <a:spcPct val="90000"/>
              </a:lnSpc>
              <a:spcBef>
                <a:spcPts val="1000"/>
              </a:spcBef>
            </a:pPr>
            <a:endParaRPr lang="en-US" sz="2400" b="1"/>
          </a:p>
        </p:txBody>
      </p:sp>
      <p:pic>
        <p:nvPicPr>
          <p:cNvPr id="3" name="Picture 2">
            <a:extLst>
              <a:ext uri="{FF2B5EF4-FFF2-40B4-BE49-F238E27FC236}">
                <a16:creationId xmlns:a16="http://schemas.microsoft.com/office/drawing/2014/main" id="{8650348F-4FE5-294D-3701-47A6AB7DF815}"/>
              </a:ext>
            </a:extLst>
          </p:cNvPr>
          <p:cNvPicPr>
            <a:picLocks noChangeAspect="1"/>
          </p:cNvPicPr>
          <p:nvPr/>
        </p:nvPicPr>
        <p:blipFill>
          <a:blip r:embed="rId3"/>
          <a:srcRect r="40848"/>
          <a:stretch>
            <a:fillRect/>
          </a:stretch>
        </p:blipFill>
        <p:spPr>
          <a:xfrm>
            <a:off x="842682" y="939100"/>
            <a:ext cx="6598023" cy="5589812"/>
          </a:xfrm>
          <a:prstGeom prst="rect">
            <a:avLst/>
          </a:prstGeom>
        </p:spPr>
      </p:pic>
    </p:spTree>
    <p:extLst>
      <p:ext uri="{BB962C8B-B14F-4D97-AF65-F5344CB8AC3E}">
        <p14:creationId xmlns:p14="http://schemas.microsoft.com/office/powerpoint/2010/main" val="2579727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52527A-5FBB-F7BD-2A05-049AB0EB26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69FF2C6-FC9F-0724-D117-AC749A7DA3A1}"/>
              </a:ext>
            </a:extLst>
          </p:cNvPr>
          <p:cNvSpPr txBox="1"/>
          <p:nvPr/>
        </p:nvSpPr>
        <p:spPr>
          <a:xfrm>
            <a:off x="-179053" y="-62617"/>
            <a:ext cx="8182230" cy="136861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PHWINS – Workforce Tenure</a:t>
            </a:r>
          </a:p>
        </p:txBody>
      </p:sp>
      <p:sp>
        <p:nvSpPr>
          <p:cNvPr id="7" name="TextBox 6">
            <a:extLst>
              <a:ext uri="{FF2B5EF4-FFF2-40B4-BE49-F238E27FC236}">
                <a16:creationId xmlns:a16="http://schemas.microsoft.com/office/drawing/2014/main" id="{66E7EC99-23AA-A718-10AB-DA101B9564CB}"/>
              </a:ext>
            </a:extLst>
          </p:cNvPr>
          <p:cNvSpPr txBox="1"/>
          <p:nvPr/>
        </p:nvSpPr>
        <p:spPr>
          <a:xfrm>
            <a:off x="479160" y="1922561"/>
            <a:ext cx="8182233" cy="552659"/>
          </a:xfrm>
          <a:prstGeom prst="rect">
            <a:avLst/>
          </a:prstGeom>
        </p:spPr>
        <p:txBody>
          <a:bodyPr vert="horz" lIns="91440" tIns="45720" rIns="91440" bIns="45720" rtlCol="0" anchor="ctr">
            <a:normAutofit/>
          </a:bodyPr>
          <a:lstStyle/>
          <a:p>
            <a:pPr algn="ctr" defTabSz="914400">
              <a:lnSpc>
                <a:spcPct val="90000"/>
              </a:lnSpc>
              <a:spcBef>
                <a:spcPts val="1000"/>
              </a:spcBef>
            </a:pPr>
            <a:endParaRPr lang="en-US" sz="2400" b="1"/>
          </a:p>
        </p:txBody>
      </p:sp>
      <p:pic>
        <p:nvPicPr>
          <p:cNvPr id="3" name="Picture 2">
            <a:extLst>
              <a:ext uri="{FF2B5EF4-FFF2-40B4-BE49-F238E27FC236}">
                <a16:creationId xmlns:a16="http://schemas.microsoft.com/office/drawing/2014/main" id="{D1C43587-73CF-1132-BE1E-4583BCF76B29}"/>
              </a:ext>
            </a:extLst>
          </p:cNvPr>
          <p:cNvPicPr>
            <a:picLocks noChangeAspect="1"/>
          </p:cNvPicPr>
          <p:nvPr/>
        </p:nvPicPr>
        <p:blipFill>
          <a:blip r:embed="rId3"/>
          <a:stretch>
            <a:fillRect/>
          </a:stretch>
        </p:blipFill>
        <p:spPr>
          <a:xfrm>
            <a:off x="0" y="1181047"/>
            <a:ext cx="9144000" cy="4427274"/>
          </a:xfrm>
          <a:prstGeom prst="rect">
            <a:avLst/>
          </a:prstGeom>
        </p:spPr>
      </p:pic>
    </p:spTree>
    <p:extLst>
      <p:ext uri="{BB962C8B-B14F-4D97-AF65-F5344CB8AC3E}">
        <p14:creationId xmlns:p14="http://schemas.microsoft.com/office/powerpoint/2010/main" val="2186993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DDEC09-D518-DB3A-E544-1D98186C703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2EE9381-88E0-FABF-EB3F-6251FA920541}"/>
              </a:ext>
            </a:extLst>
          </p:cNvPr>
          <p:cNvSpPr txBox="1"/>
          <p:nvPr/>
        </p:nvSpPr>
        <p:spPr>
          <a:xfrm>
            <a:off x="-179053" y="-62617"/>
            <a:ext cx="8182230" cy="136861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PHWINS – Workforce Experiences</a:t>
            </a:r>
          </a:p>
        </p:txBody>
      </p:sp>
      <p:sp>
        <p:nvSpPr>
          <p:cNvPr id="7" name="TextBox 6">
            <a:extLst>
              <a:ext uri="{FF2B5EF4-FFF2-40B4-BE49-F238E27FC236}">
                <a16:creationId xmlns:a16="http://schemas.microsoft.com/office/drawing/2014/main" id="{C822D62D-6C82-57BF-F26E-89B85F2553C4}"/>
              </a:ext>
            </a:extLst>
          </p:cNvPr>
          <p:cNvSpPr txBox="1"/>
          <p:nvPr/>
        </p:nvSpPr>
        <p:spPr>
          <a:xfrm>
            <a:off x="479160" y="1922561"/>
            <a:ext cx="8182233" cy="552659"/>
          </a:xfrm>
          <a:prstGeom prst="rect">
            <a:avLst/>
          </a:prstGeom>
        </p:spPr>
        <p:txBody>
          <a:bodyPr vert="horz" lIns="91440" tIns="45720" rIns="91440" bIns="45720" rtlCol="0" anchor="ctr">
            <a:normAutofit/>
          </a:bodyPr>
          <a:lstStyle/>
          <a:p>
            <a:pPr algn="ctr" defTabSz="914400">
              <a:lnSpc>
                <a:spcPct val="90000"/>
              </a:lnSpc>
              <a:spcBef>
                <a:spcPts val="1000"/>
              </a:spcBef>
            </a:pPr>
            <a:endParaRPr lang="en-US" sz="2400" b="1"/>
          </a:p>
        </p:txBody>
      </p:sp>
      <p:pic>
        <p:nvPicPr>
          <p:cNvPr id="4" name="Picture 3">
            <a:extLst>
              <a:ext uri="{FF2B5EF4-FFF2-40B4-BE49-F238E27FC236}">
                <a16:creationId xmlns:a16="http://schemas.microsoft.com/office/drawing/2014/main" id="{C816A202-CDA3-28F4-5E19-DAF97EED9CC7}"/>
              </a:ext>
            </a:extLst>
          </p:cNvPr>
          <p:cNvPicPr>
            <a:picLocks noChangeAspect="1"/>
          </p:cNvPicPr>
          <p:nvPr/>
        </p:nvPicPr>
        <p:blipFill>
          <a:blip r:embed="rId3"/>
          <a:srcRect l="1473" r="3092" b="15785"/>
          <a:stretch>
            <a:fillRect/>
          </a:stretch>
        </p:blipFill>
        <p:spPr>
          <a:xfrm>
            <a:off x="0" y="1164653"/>
            <a:ext cx="9138645" cy="4832735"/>
          </a:xfrm>
          <a:prstGeom prst="rect">
            <a:avLst/>
          </a:prstGeom>
        </p:spPr>
      </p:pic>
    </p:spTree>
    <p:extLst>
      <p:ext uri="{BB962C8B-B14F-4D97-AF65-F5344CB8AC3E}">
        <p14:creationId xmlns:p14="http://schemas.microsoft.com/office/powerpoint/2010/main" val="3112101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9A97738C-51F7-AA81-8F5A-0C9E61F116D9}"/>
              </a:ext>
            </a:extLst>
          </p:cNvPr>
          <p:cNvSpPr>
            <a:spLocks noGrp="1"/>
          </p:cNvSpPr>
          <p:nvPr>
            <p:ph type="body" sz="quarter" idx="13"/>
          </p:nvPr>
        </p:nvSpPr>
        <p:spPr>
          <a:xfrm>
            <a:off x="0" y="548640"/>
            <a:ext cx="7003473" cy="480131"/>
          </a:xfrm>
        </p:spPr>
        <p:txBody>
          <a:bodyPr/>
          <a:lstStyle/>
          <a:p>
            <a:r>
              <a:rPr lang="en-US"/>
              <a:t>Licensed Dental Workforce </a:t>
            </a:r>
          </a:p>
        </p:txBody>
      </p:sp>
      <p:graphicFrame>
        <p:nvGraphicFramePr>
          <p:cNvPr id="5" name="Content Placeholder 1">
            <a:extLst>
              <a:ext uri="{FF2B5EF4-FFF2-40B4-BE49-F238E27FC236}">
                <a16:creationId xmlns:a16="http://schemas.microsoft.com/office/drawing/2014/main" id="{5A5D8847-2414-D921-28C3-A1F6D9C0CD28}"/>
              </a:ext>
            </a:extLst>
          </p:cNvPr>
          <p:cNvGraphicFramePr>
            <a:graphicFrameLocks noGrp="1"/>
          </p:cNvGraphicFramePr>
          <p:nvPr>
            <p:ph idx="1"/>
            <p:extLst>
              <p:ext uri="{D42A27DB-BD31-4B8C-83A1-F6EECF244321}">
                <p14:modId xmlns:p14="http://schemas.microsoft.com/office/powerpoint/2010/main" val="3871357546"/>
              </p:ext>
            </p:extLst>
          </p:nvPr>
        </p:nvGraphicFramePr>
        <p:xfrm>
          <a:off x="233082" y="1290918"/>
          <a:ext cx="8192621" cy="4715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0868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86BCC9-1A19-AE4E-FE69-917CE45EB5E9}"/>
              </a:ext>
            </a:extLst>
          </p:cNvPr>
          <p:cNvSpPr>
            <a:spLocks noGrp="1"/>
          </p:cNvSpPr>
          <p:nvPr>
            <p:ph type="body" sz="quarter" idx="13"/>
          </p:nvPr>
        </p:nvSpPr>
        <p:spPr>
          <a:xfrm>
            <a:off x="0" y="329565"/>
            <a:ext cx="7003473" cy="934459"/>
          </a:xfrm>
        </p:spPr>
        <p:txBody>
          <a:bodyPr/>
          <a:lstStyle/>
          <a:p>
            <a:pPr>
              <a:spcBef>
                <a:spcPts val="0"/>
              </a:spcBef>
            </a:pPr>
            <a:r>
              <a:rPr lang="en-US" b="1"/>
              <a:t>Center for Health Policy </a:t>
            </a:r>
          </a:p>
          <a:p>
            <a:pPr>
              <a:spcBef>
                <a:spcPts val="0"/>
              </a:spcBef>
            </a:pPr>
            <a:r>
              <a:rPr lang="en-US" b="1"/>
              <a:t>Advancing Health Outcomes &amp; Population Health</a:t>
            </a:r>
          </a:p>
          <a:p>
            <a:pPr>
              <a:spcBef>
                <a:spcPts val="0"/>
              </a:spcBef>
            </a:pPr>
            <a:endParaRPr lang="en-US" b="1"/>
          </a:p>
        </p:txBody>
      </p:sp>
      <p:sp>
        <p:nvSpPr>
          <p:cNvPr id="5" name="TextBox 4">
            <a:extLst>
              <a:ext uri="{FF2B5EF4-FFF2-40B4-BE49-F238E27FC236}">
                <a16:creationId xmlns:a16="http://schemas.microsoft.com/office/drawing/2014/main" id="{789AB88C-25E9-18D8-8E78-B95C7C839C62}"/>
              </a:ext>
            </a:extLst>
          </p:cNvPr>
          <p:cNvSpPr txBox="1"/>
          <p:nvPr/>
        </p:nvSpPr>
        <p:spPr>
          <a:xfrm>
            <a:off x="5871322" y="389238"/>
            <a:ext cx="4572000" cy="707886"/>
          </a:xfrm>
          <a:prstGeom prst="rect">
            <a:avLst/>
          </a:prstGeom>
          <a:noFill/>
        </p:spPr>
        <p:txBody>
          <a:bodyPr wrap="square">
            <a:spAutoFit/>
          </a:bodyPr>
          <a:lstStyle/>
          <a:p>
            <a:pPr algn="ctr"/>
            <a:r>
              <a:rPr lang="en-US" sz="2000" b="1">
                <a:solidFill>
                  <a:schemeClr val="bg1"/>
                </a:solidFill>
              </a:rPr>
              <a:t>Community </a:t>
            </a:r>
          </a:p>
          <a:p>
            <a:pPr algn="ctr"/>
            <a:r>
              <a:rPr lang="en-US" sz="2000" b="1">
                <a:solidFill>
                  <a:schemeClr val="bg1"/>
                </a:solidFill>
              </a:rPr>
              <a:t>Impacts </a:t>
            </a:r>
          </a:p>
        </p:txBody>
      </p:sp>
      <p:sp>
        <p:nvSpPr>
          <p:cNvPr id="6" name="Content Placeholder 5">
            <a:extLst>
              <a:ext uri="{FF2B5EF4-FFF2-40B4-BE49-F238E27FC236}">
                <a16:creationId xmlns:a16="http://schemas.microsoft.com/office/drawing/2014/main" id="{B56BA40F-E071-5021-42A9-FFA86C524EB3}"/>
              </a:ext>
            </a:extLst>
          </p:cNvPr>
          <p:cNvSpPr>
            <a:spLocks noGrp="1"/>
          </p:cNvSpPr>
          <p:nvPr>
            <p:ph idx="1"/>
          </p:nvPr>
        </p:nvSpPr>
        <p:spPr>
          <a:xfrm>
            <a:off x="601756" y="1502896"/>
            <a:ext cx="7886700" cy="4351338"/>
          </a:xfrm>
        </p:spPr>
        <p:txBody>
          <a:bodyPr/>
          <a:lstStyle/>
          <a:p>
            <a:pPr>
              <a:buNone/>
            </a:pPr>
            <a:r>
              <a:rPr lang="en-US" sz="2000" b="1"/>
              <a:t>CHP responds to emerging health care issues through:</a:t>
            </a:r>
            <a:endParaRPr lang="en-US" sz="2000"/>
          </a:p>
          <a:p>
            <a:pPr lvl="1"/>
            <a:r>
              <a:rPr lang="en-US" sz="2000"/>
              <a:t>Objective analysis, education, and strategic communication</a:t>
            </a:r>
          </a:p>
          <a:p>
            <a:pPr lvl="1"/>
            <a:r>
              <a:rPr lang="en-US" sz="2000"/>
              <a:t>Inclusive engagement with stakeholders across Missouri</a:t>
            </a:r>
          </a:p>
          <a:p>
            <a:pPr marL="457200" lvl="1" indent="0">
              <a:buNone/>
            </a:pPr>
            <a:endParaRPr lang="en-US" sz="2000"/>
          </a:p>
          <a:p>
            <a:pPr>
              <a:buNone/>
            </a:pPr>
            <a:r>
              <a:rPr lang="en-US" sz="2000" b="1"/>
              <a:t>Key Focus Areas:</a:t>
            </a:r>
            <a:endParaRPr lang="en-US" sz="2000"/>
          </a:p>
          <a:p>
            <a:pPr lvl="1"/>
            <a:r>
              <a:rPr lang="en-US" sz="2000"/>
              <a:t>Enhance MO HealthNet quality and efficiency</a:t>
            </a:r>
          </a:p>
          <a:p>
            <a:pPr lvl="1"/>
            <a:r>
              <a:rPr lang="en-US" sz="2000"/>
              <a:t>Promote health literacy and reduce disparities</a:t>
            </a:r>
          </a:p>
          <a:p>
            <a:pPr lvl="1"/>
            <a:r>
              <a:rPr lang="en-US" sz="2000"/>
              <a:t>Strengthen Missouri’s health care workforce</a:t>
            </a:r>
          </a:p>
          <a:p>
            <a:pPr lvl="1"/>
            <a:r>
              <a:rPr lang="en-US" sz="2000"/>
              <a:t>Expand insurance coverage (public &amp; private)</a:t>
            </a:r>
          </a:p>
          <a:p>
            <a:pPr lvl="1"/>
            <a:r>
              <a:rPr lang="en-US" sz="2000"/>
              <a:t>Improve rural &amp; urban access via telehealth (e.g., Show-Me ECHO)</a:t>
            </a:r>
          </a:p>
          <a:p>
            <a:pPr lvl="1"/>
            <a:r>
              <a:rPr lang="en-US" sz="2000"/>
              <a:t>Address childhood obesity through community initiatives</a:t>
            </a:r>
          </a:p>
          <a:p>
            <a:endParaRPr lang="en-US" sz="2000"/>
          </a:p>
        </p:txBody>
      </p:sp>
    </p:spTree>
    <p:extLst>
      <p:ext uri="{BB962C8B-B14F-4D97-AF65-F5344CB8AC3E}">
        <p14:creationId xmlns:p14="http://schemas.microsoft.com/office/powerpoint/2010/main" val="2585916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F236E-545D-7432-0FDA-D0C45678B28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77B8746-31D7-3801-A166-1E37068130B0}"/>
              </a:ext>
            </a:extLst>
          </p:cNvPr>
          <p:cNvSpPr>
            <a:spLocks noGrp="1"/>
          </p:cNvSpPr>
          <p:nvPr>
            <p:ph type="title"/>
          </p:nvPr>
        </p:nvSpPr>
        <p:spPr/>
        <p:txBody>
          <a:bodyPr/>
          <a:lstStyle/>
          <a:p>
            <a:pPr algn="ctr"/>
            <a:r>
              <a:rPr lang="en-US" b="1">
                <a:solidFill>
                  <a:srgbClr val="4F81BD"/>
                </a:solidFill>
                <a:latin typeface="Arial" panose="020B0604020202020204" pitchFamily="34" charset="0"/>
                <a:ea typeface="MS Gothic" panose="020B0609070205080204" pitchFamily="49" charset="-128"/>
                <a:cs typeface="Arial" panose="020B0604020202020204" pitchFamily="34" charset="0"/>
              </a:rPr>
              <a:t>Recent Workforce Trends</a:t>
            </a:r>
            <a:br>
              <a:rPr lang="en-US">
                <a:latin typeface="Arial" panose="020B0604020202020204" pitchFamily="34" charset="0"/>
                <a:ea typeface="Times New Roman" panose="02020603050405020304" pitchFamily="18" charset="0"/>
                <a:cs typeface="Times New Roman" panose="02020603050405020304" pitchFamily="18" charset="0"/>
              </a:rPr>
            </a:br>
            <a:endParaRPr lang="en-US"/>
          </a:p>
        </p:txBody>
      </p:sp>
      <p:sp>
        <p:nvSpPr>
          <p:cNvPr id="11" name="Text Placeholder 10">
            <a:extLst>
              <a:ext uri="{FF2B5EF4-FFF2-40B4-BE49-F238E27FC236}">
                <a16:creationId xmlns:a16="http://schemas.microsoft.com/office/drawing/2014/main" id="{1180E915-619A-A094-5B2D-967423DC44A4}"/>
              </a:ext>
            </a:extLst>
          </p:cNvPr>
          <p:cNvSpPr>
            <a:spLocks noGrp="1"/>
          </p:cNvSpPr>
          <p:nvPr>
            <p:ph type="body" idx="1"/>
          </p:nvPr>
        </p:nvSpPr>
        <p:spPr/>
        <p:txBody>
          <a:bodyPr/>
          <a:lstStyle/>
          <a:p>
            <a:pPr algn="ctr"/>
            <a:r>
              <a:rPr lang="en-US" sz="1600" b="1" u="sng">
                <a:solidFill>
                  <a:srgbClr val="002060"/>
                </a:solidFill>
                <a:ea typeface="MS Mincho" panose="02020609040205080304" pitchFamily="49" charset="-128"/>
                <a:cs typeface="Arial" panose="020B0604020202020204" pitchFamily="34" charset="0"/>
              </a:rPr>
              <a:t>National Comparison:</a:t>
            </a:r>
            <a:endParaRPr lang="en-US" sz="1600" b="1" u="sng">
              <a:solidFill>
                <a:srgbClr val="002060"/>
              </a:solidFill>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9071D0B-3F5F-2612-49F6-B7352D077957}"/>
              </a:ext>
            </a:extLst>
          </p:cNvPr>
          <p:cNvSpPr>
            <a:spLocks noGrp="1"/>
          </p:cNvSpPr>
          <p:nvPr>
            <p:ph sz="half" idx="2"/>
          </p:nvPr>
        </p:nvSpPr>
        <p:spPr>
          <a:xfrm>
            <a:off x="796065" y="2483722"/>
            <a:ext cx="3703320" cy="3378200"/>
          </a:xfrm>
        </p:spPr>
        <p:txBody>
          <a:bodyPr>
            <a:normAutofit fontScale="32500" lnSpcReduction="20000"/>
          </a:bodyPr>
          <a:lstStyle/>
          <a:p>
            <a:pPr marL="347472" marR="0" lvl="1" indent="-347472">
              <a:lnSpc>
                <a:spcPct val="115000"/>
              </a:lnSpc>
              <a:buFont typeface="Arial" panose="020B0604020202020204" pitchFamily="34" charset="0"/>
              <a:buChar char="•"/>
            </a:pPr>
            <a:r>
              <a:rPr lang="en-US" sz="6200">
                <a:solidFill>
                  <a:schemeClr val="tx1"/>
                </a:solidFill>
                <a:effectLst/>
                <a:ea typeface="MS Mincho" panose="02020609040205080304" pitchFamily="49" charset="-128"/>
                <a:cs typeface="Arial" panose="020B0604020202020204" pitchFamily="34" charset="0"/>
              </a:rPr>
              <a:t>Missouri ranks below average in dental workforce density per capita.</a:t>
            </a:r>
            <a:endParaRPr lang="en-US" sz="6200">
              <a:solidFill>
                <a:schemeClr val="tx1"/>
              </a:solidFill>
              <a:effectLst/>
              <a:ea typeface="Times New Roman" panose="02020603050405020304" pitchFamily="18" charset="0"/>
              <a:cs typeface="Times New Roman" panose="02020603050405020304" pitchFamily="18" charset="0"/>
            </a:endParaRPr>
          </a:p>
          <a:p>
            <a:pPr marL="347472" lvl="1" indent="-347472">
              <a:lnSpc>
                <a:spcPct val="115000"/>
              </a:lnSpc>
              <a:buFont typeface="Arial" panose="020B0604020202020204" pitchFamily="34" charset="0"/>
              <a:buChar char="•"/>
            </a:pPr>
            <a:r>
              <a:rPr lang="en-US" sz="6200">
                <a:solidFill>
                  <a:schemeClr val="tx1"/>
                </a:solidFill>
                <a:effectLst/>
                <a:ea typeface="MS Mincho" panose="02020609040205080304" pitchFamily="49" charset="-128"/>
                <a:cs typeface="Arial" panose="020B0604020202020204" pitchFamily="34" charset="0"/>
              </a:rPr>
              <a:t>States like Utah and Colorado lead in dental assistant employment per 1,000 jobs, highlighting potential models for Missouri.</a:t>
            </a:r>
            <a:endParaRPr lang="en-US" sz="6200">
              <a:solidFill>
                <a:schemeClr val="tx1"/>
              </a:solidFill>
              <a:effectLst/>
              <a:ea typeface="Times New Roman" panose="02020603050405020304" pitchFamily="18" charset="0"/>
              <a:cs typeface="Times New Roman" panose="02020603050405020304" pitchFamily="18" charset="0"/>
            </a:endParaRPr>
          </a:p>
          <a:p>
            <a:endParaRPr lang="en-US" sz="5000"/>
          </a:p>
        </p:txBody>
      </p:sp>
      <p:sp>
        <p:nvSpPr>
          <p:cNvPr id="12" name="Text Placeholder 11">
            <a:extLst>
              <a:ext uri="{FF2B5EF4-FFF2-40B4-BE49-F238E27FC236}">
                <a16:creationId xmlns:a16="http://schemas.microsoft.com/office/drawing/2014/main" id="{C0B610AA-F89E-84DB-F663-68732776B9DD}"/>
              </a:ext>
            </a:extLst>
          </p:cNvPr>
          <p:cNvSpPr>
            <a:spLocks noGrp="1"/>
          </p:cNvSpPr>
          <p:nvPr>
            <p:ph type="body" sz="quarter" idx="3"/>
          </p:nvPr>
        </p:nvSpPr>
        <p:spPr>
          <a:xfrm>
            <a:off x="4663440" y="1801229"/>
            <a:ext cx="3703320" cy="736282"/>
          </a:xfrm>
        </p:spPr>
        <p:txBody>
          <a:bodyPr/>
          <a:lstStyle/>
          <a:p>
            <a:pPr algn="ctr"/>
            <a:r>
              <a:rPr lang="en-US" sz="1600" b="1" u="sng">
                <a:solidFill>
                  <a:srgbClr val="002060"/>
                </a:solidFill>
                <a:ea typeface="MS Mincho" panose="02020609040205080304" pitchFamily="49" charset="-128"/>
                <a:cs typeface="Arial" panose="020B0604020202020204" pitchFamily="34" charset="0"/>
              </a:rPr>
              <a:t>Licensure Growth:</a:t>
            </a:r>
            <a:endParaRPr lang="en-US" sz="1600" b="1" u="sng">
              <a:solidFill>
                <a:srgbClr val="002060"/>
              </a:solidFill>
              <a:ea typeface="Times New Roman" panose="02020603050405020304" pitchFamily="18" charset="0"/>
              <a:cs typeface="Times New Roman" panose="02020603050405020304" pitchFamily="18" charset="0"/>
            </a:endParaRPr>
          </a:p>
        </p:txBody>
      </p:sp>
      <p:graphicFrame>
        <p:nvGraphicFramePr>
          <p:cNvPr id="18" name="Content Placeholder 3">
            <a:extLst>
              <a:ext uri="{FF2B5EF4-FFF2-40B4-BE49-F238E27FC236}">
                <a16:creationId xmlns:a16="http://schemas.microsoft.com/office/drawing/2014/main" id="{C4EA5587-29A2-1286-50E5-9D101E0C04A7}"/>
              </a:ext>
            </a:extLst>
          </p:cNvPr>
          <p:cNvGraphicFramePr>
            <a:graphicFrameLocks noGrp="1"/>
          </p:cNvGraphicFramePr>
          <p:nvPr>
            <p:ph sz="quarter" idx="4"/>
            <p:extLst>
              <p:ext uri="{D42A27DB-BD31-4B8C-83A1-F6EECF244321}">
                <p14:modId xmlns:p14="http://schemas.microsoft.com/office/powerpoint/2010/main" val="269337887"/>
              </p:ext>
            </p:extLst>
          </p:nvPr>
        </p:nvGraphicFramePr>
        <p:xfrm>
          <a:off x="4699298" y="2403040"/>
          <a:ext cx="4124662" cy="3746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6830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71E28CC-3D92-E164-4F62-4E33075F29FB}"/>
              </a:ext>
            </a:extLst>
          </p:cNvPr>
          <p:cNvSpPr>
            <a:spLocks noChangeArrowheads="1"/>
          </p:cNvSpPr>
          <p:nvPr/>
        </p:nvSpPr>
        <p:spPr bwMode="auto">
          <a:xfrm>
            <a:off x="125506" y="11654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a:extLst>
              <a:ext uri="{FF2B5EF4-FFF2-40B4-BE49-F238E27FC236}">
                <a16:creationId xmlns:a16="http://schemas.microsoft.com/office/drawing/2014/main" id="{724D66DB-7D4E-4FBD-127F-ABAA95F5ACC5}"/>
              </a:ext>
            </a:extLst>
          </p:cNvPr>
          <p:cNvGraphicFramePr>
            <a:graphicFrameLocks/>
          </p:cNvGraphicFramePr>
          <p:nvPr>
            <p:extLst>
              <p:ext uri="{D42A27DB-BD31-4B8C-83A1-F6EECF244321}">
                <p14:modId xmlns:p14="http://schemas.microsoft.com/office/powerpoint/2010/main" val="1411657990"/>
              </p:ext>
            </p:extLst>
          </p:nvPr>
        </p:nvGraphicFramePr>
        <p:xfrm>
          <a:off x="2008094" y="3603814"/>
          <a:ext cx="4858871" cy="3039038"/>
        </p:xfrm>
        <a:graphic>
          <a:graphicData uri="http://schemas.openxmlformats.org/presentationml/2006/ole">
            <mc:AlternateContent xmlns:mc="http://schemas.openxmlformats.org/markup-compatibility/2006">
              <mc:Choice xmlns:v="urn:schemas-microsoft-com:vml" Requires="v">
                <p:oleObj name="Chart" r:id="rId2" imgW="5462489" imgH="3487214" progId="Excel.Chart.8">
                  <p:embed/>
                </p:oleObj>
              </mc:Choice>
              <mc:Fallback>
                <p:oleObj name="Chart" r:id="rId2" imgW="5462489" imgH="3487214" progId="Excel.Chart.8">
                  <p:embed/>
                  <p:pic>
                    <p:nvPicPr>
                      <p:cNvPr id="8" name="Object 7">
                        <a:extLst>
                          <a:ext uri="{FF2B5EF4-FFF2-40B4-BE49-F238E27FC236}">
                            <a16:creationId xmlns:a16="http://schemas.microsoft.com/office/drawing/2014/main" id="{724D66DB-7D4E-4FBD-127F-ABAA95F5ACC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094" y="3603814"/>
                        <a:ext cx="4858871" cy="3039038"/>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8ED8AABD-D681-C339-7D03-005F84BC5274}"/>
              </a:ext>
            </a:extLst>
          </p:cNvPr>
          <p:cNvGraphicFramePr>
            <a:graphicFrameLocks/>
          </p:cNvGraphicFramePr>
          <p:nvPr>
            <p:extLst>
              <p:ext uri="{D42A27DB-BD31-4B8C-83A1-F6EECF244321}">
                <p14:modId xmlns:p14="http://schemas.microsoft.com/office/powerpoint/2010/main" val="752414973"/>
              </p:ext>
            </p:extLst>
          </p:nvPr>
        </p:nvGraphicFramePr>
        <p:xfrm>
          <a:off x="0" y="152400"/>
          <a:ext cx="4643718" cy="3092824"/>
        </p:xfrm>
        <a:graphic>
          <a:graphicData uri="http://schemas.openxmlformats.org/presentationml/2006/ole">
            <mc:AlternateContent xmlns:mc="http://schemas.openxmlformats.org/markup-compatibility/2006">
              <mc:Choice xmlns:v="urn:schemas-microsoft-com:vml" Requires="v">
                <p:oleObj name="Chart" r:id="rId4" imgW="5791702" imgH="3548180" progId="Excel.Chart.8">
                  <p:embed/>
                </p:oleObj>
              </mc:Choice>
              <mc:Fallback>
                <p:oleObj name="Chart" r:id="rId4" imgW="5791702" imgH="3548180" progId="Excel.Chart.8">
                  <p:embed/>
                  <p:pic>
                    <p:nvPicPr>
                      <p:cNvPr id="10" name="Object 9">
                        <a:extLst>
                          <a:ext uri="{FF2B5EF4-FFF2-40B4-BE49-F238E27FC236}">
                            <a16:creationId xmlns:a16="http://schemas.microsoft.com/office/drawing/2014/main" id="{8ED8AABD-D681-C339-7D03-005F84BC527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
                        <a:ext cx="4643718" cy="3092824"/>
                      </a:xfrm>
                      <a:prstGeom prst="rect">
                        <a:avLst/>
                      </a:prstGeom>
                      <a:noFill/>
                    </p:spPr>
                  </p:pic>
                </p:oleObj>
              </mc:Fallback>
            </mc:AlternateContent>
          </a:graphicData>
        </a:graphic>
      </p:graphicFrame>
      <p:sp>
        <p:nvSpPr>
          <p:cNvPr id="11" name="Rectangle 6">
            <a:extLst>
              <a:ext uri="{FF2B5EF4-FFF2-40B4-BE49-F238E27FC236}">
                <a16:creationId xmlns:a16="http://schemas.microsoft.com/office/drawing/2014/main" id="{AA965012-AF58-AAF8-CD54-D86724277C93}"/>
              </a:ext>
            </a:extLst>
          </p:cNvPr>
          <p:cNvSpPr>
            <a:spLocks noChangeArrowheads="1"/>
          </p:cNvSpPr>
          <p:nvPr/>
        </p:nvSpPr>
        <p:spPr bwMode="auto">
          <a:xfrm>
            <a:off x="0" y="3657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a:extLst>
              <a:ext uri="{FF2B5EF4-FFF2-40B4-BE49-F238E27FC236}">
                <a16:creationId xmlns:a16="http://schemas.microsoft.com/office/drawing/2014/main" id="{0F16F2A0-0EEA-AC98-5EC6-E87935913692}"/>
              </a:ext>
            </a:extLst>
          </p:cNvPr>
          <p:cNvGraphicFramePr>
            <a:graphicFrameLocks/>
          </p:cNvGraphicFramePr>
          <p:nvPr>
            <p:extLst>
              <p:ext uri="{D42A27DB-BD31-4B8C-83A1-F6EECF244321}">
                <p14:modId xmlns:p14="http://schemas.microsoft.com/office/powerpoint/2010/main" val="124821721"/>
              </p:ext>
            </p:extLst>
          </p:nvPr>
        </p:nvGraphicFramePr>
        <p:xfrm>
          <a:off x="4697506" y="152398"/>
          <a:ext cx="4446494" cy="3137649"/>
        </p:xfrm>
        <a:graphic>
          <a:graphicData uri="http://schemas.openxmlformats.org/presentationml/2006/ole">
            <mc:AlternateContent xmlns:mc="http://schemas.openxmlformats.org/markup-compatibility/2006">
              <mc:Choice xmlns:v="urn:schemas-microsoft-com:vml" Requires="v">
                <p:oleObj name="Chart" r:id="rId6" imgW="5139373" imgH="3200677" progId="Excel.Chart.8">
                  <p:embed/>
                </p:oleObj>
              </mc:Choice>
              <mc:Fallback>
                <p:oleObj name="Chart" r:id="rId6" imgW="5139373" imgH="3200677" progId="Excel.Chart.8">
                  <p:embed/>
                  <p:pic>
                    <p:nvPicPr>
                      <p:cNvPr id="12" name="Object 11">
                        <a:extLst>
                          <a:ext uri="{FF2B5EF4-FFF2-40B4-BE49-F238E27FC236}">
                            <a16:creationId xmlns:a16="http://schemas.microsoft.com/office/drawing/2014/main" id="{0F16F2A0-0EEA-AC98-5EC6-E87935913692}"/>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7506" y="152398"/>
                        <a:ext cx="4446494" cy="3137649"/>
                      </a:xfrm>
                      <a:prstGeom prst="rect">
                        <a:avLst/>
                      </a:prstGeom>
                      <a:noFill/>
                    </p:spPr>
                  </p:pic>
                </p:oleObj>
              </mc:Fallback>
            </mc:AlternateContent>
          </a:graphicData>
        </a:graphic>
      </p:graphicFrame>
    </p:spTree>
    <p:extLst>
      <p:ext uri="{BB962C8B-B14F-4D97-AF65-F5344CB8AC3E}">
        <p14:creationId xmlns:p14="http://schemas.microsoft.com/office/powerpoint/2010/main" val="25621346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D43823-C9E5-0C87-826D-79EFAE708074}"/>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4" name="Straight Connector 1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6917"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6"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7911" y="591829"/>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8"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46996" y="821124"/>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20"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6256" y="1336268"/>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3924D43-225F-6D70-1F58-17796DBB6B78}"/>
              </a:ext>
            </a:extLst>
          </p:cNvPr>
          <p:cNvSpPr>
            <a:spLocks noGrp="1"/>
          </p:cNvSpPr>
          <p:nvPr>
            <p:ph type="title"/>
          </p:nvPr>
        </p:nvSpPr>
        <p:spPr/>
        <p:txBody>
          <a:bodyPr/>
          <a:lstStyle/>
          <a:p>
            <a:r>
              <a:rPr lang="en-US"/>
              <a:t>	</a:t>
            </a:r>
            <a:br>
              <a:rPr lang="en-US"/>
            </a:br>
            <a:r>
              <a:rPr lang="en-US"/>
              <a:t>	</a:t>
            </a:r>
            <a:r>
              <a:rPr lang="en-US" b="1">
                <a:solidFill>
                  <a:srgbClr val="205180"/>
                </a:solidFill>
              </a:rPr>
              <a:t>Inform Dental Health Policy </a:t>
            </a:r>
          </a:p>
        </p:txBody>
      </p:sp>
      <p:graphicFrame>
        <p:nvGraphicFramePr>
          <p:cNvPr id="9" name="Content Placeholder 5">
            <a:extLst>
              <a:ext uri="{FF2B5EF4-FFF2-40B4-BE49-F238E27FC236}">
                <a16:creationId xmlns:a16="http://schemas.microsoft.com/office/drawing/2014/main" id="{4FD93DAA-3493-7AAE-68F5-98C9E2961527}"/>
              </a:ext>
            </a:extLst>
          </p:cNvPr>
          <p:cNvGraphicFramePr>
            <a:graphicFrameLocks noGrp="1"/>
          </p:cNvGraphicFramePr>
          <p:nvPr>
            <p:ph sz="half" idx="1"/>
            <p:extLst>
              <p:ext uri="{D42A27DB-BD31-4B8C-83A1-F6EECF244321}">
                <p14:modId xmlns:p14="http://schemas.microsoft.com/office/powerpoint/2010/main" val="1702709258"/>
              </p:ext>
            </p:extLst>
          </p:nvPr>
        </p:nvGraphicFramePr>
        <p:xfrm>
          <a:off x="628649" y="1825624"/>
          <a:ext cx="8366987" cy="4849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3633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5B82DD-7966-9C87-5CA3-35AB6C459894}"/>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7C2DC10F-CD76-43DC-9E0B-CB291F740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1C18170A-08B7-4230-A012-B24C20E39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4" name="Straight Connector 53">
            <a:extLst>
              <a:ext uri="{FF2B5EF4-FFF2-40B4-BE49-F238E27FC236}">
                <a16:creationId xmlns:a16="http://schemas.microsoft.com/office/drawing/2014/main" id="{52188B95-E375-4977-9E9C-E28CE956F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5" name="Rectangle 54">
            <a:extLst>
              <a:ext uri="{FF2B5EF4-FFF2-40B4-BE49-F238E27FC236}">
                <a16:creationId xmlns:a16="http://schemas.microsoft.com/office/drawing/2014/main" id="{90F35747-2822-4D06-BE10-CD33AC6B0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8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C2C4466-5B1B-4361-B9D9-39ED9A8A3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D745DAE-5A8A-44FA-937C-CD65CF7A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67696AA1-B1DD-4C75-9AC1-69EE9F65F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3396996"/>
            <a:ext cx="348192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qr code on a white background&#10;&#10;AI-generated content may be incorrect.">
            <a:extLst>
              <a:ext uri="{FF2B5EF4-FFF2-40B4-BE49-F238E27FC236}">
                <a16:creationId xmlns:a16="http://schemas.microsoft.com/office/drawing/2014/main" id="{B9682ADB-AA77-5C14-C23F-A9C9A5C5F93F}"/>
              </a:ext>
            </a:extLst>
          </p:cNvPr>
          <p:cNvPicPr>
            <a:picLocks noChangeAspect="1"/>
          </p:cNvPicPr>
          <p:nvPr/>
        </p:nvPicPr>
        <p:blipFill>
          <a:blip r:embed="rId3"/>
          <a:srcRect l="18339" t="19630" r="18916" b="17968"/>
          <a:stretch>
            <a:fillRect/>
          </a:stretch>
        </p:blipFill>
        <p:spPr>
          <a:xfrm>
            <a:off x="6114483" y="3782735"/>
            <a:ext cx="2604871" cy="2590632"/>
          </a:xfrm>
          <a:prstGeom prst="rect">
            <a:avLst/>
          </a:prstGeom>
        </p:spPr>
      </p:pic>
      <p:sp>
        <p:nvSpPr>
          <p:cNvPr id="7" name="Rectangle 6">
            <a:extLst>
              <a:ext uri="{FF2B5EF4-FFF2-40B4-BE49-F238E27FC236}">
                <a16:creationId xmlns:a16="http://schemas.microsoft.com/office/drawing/2014/main" id="{58067F34-1B0A-F57B-4C32-34BC73821D0B}"/>
              </a:ext>
            </a:extLst>
          </p:cNvPr>
          <p:cNvSpPr/>
          <p:nvPr/>
        </p:nvSpPr>
        <p:spPr>
          <a:xfrm>
            <a:off x="7728211" y="0"/>
            <a:ext cx="1087552" cy="8954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86906E07-4271-1055-4435-24D4D414B1DB}"/>
              </a:ext>
            </a:extLst>
          </p:cNvPr>
          <p:cNvGrpSpPr/>
          <p:nvPr/>
        </p:nvGrpSpPr>
        <p:grpSpPr>
          <a:xfrm>
            <a:off x="5791201" y="358589"/>
            <a:ext cx="3146611" cy="2519082"/>
            <a:chOff x="0" y="242048"/>
            <a:chExt cx="4705928" cy="3323653"/>
          </a:xfrm>
        </p:grpSpPr>
        <p:pic>
          <p:nvPicPr>
            <p:cNvPr id="3" name="Picture 2">
              <a:extLst>
                <a:ext uri="{FF2B5EF4-FFF2-40B4-BE49-F238E27FC236}">
                  <a16:creationId xmlns:a16="http://schemas.microsoft.com/office/drawing/2014/main" id="{18D24310-5348-F5B6-D217-0625AB2B8772}"/>
                </a:ext>
              </a:extLst>
            </p:cNvPr>
            <p:cNvPicPr>
              <a:picLocks noChangeAspect="1"/>
            </p:cNvPicPr>
            <p:nvPr/>
          </p:nvPicPr>
          <p:blipFill>
            <a:blip r:embed="rId4"/>
            <a:srcRect l="1" t="17486" r="1" b="38117"/>
            <a:stretch>
              <a:fillRect/>
            </a:stretch>
          </p:blipFill>
          <p:spPr>
            <a:xfrm>
              <a:off x="125526" y="987171"/>
              <a:ext cx="4580402" cy="2578530"/>
            </a:xfrm>
            <a:prstGeom prst="rect">
              <a:avLst/>
            </a:prstGeom>
          </p:spPr>
        </p:pic>
        <p:pic>
          <p:nvPicPr>
            <p:cNvPr id="5" name="Picture 4">
              <a:extLst>
                <a:ext uri="{FF2B5EF4-FFF2-40B4-BE49-F238E27FC236}">
                  <a16:creationId xmlns:a16="http://schemas.microsoft.com/office/drawing/2014/main" id="{696A1791-F9B4-AB10-EBEF-C54CFFF14E5B}"/>
                </a:ext>
              </a:extLst>
            </p:cNvPr>
            <p:cNvPicPr>
              <a:picLocks noChangeAspect="1"/>
            </p:cNvPicPr>
            <p:nvPr/>
          </p:nvPicPr>
          <p:blipFill>
            <a:blip r:embed="rId5"/>
            <a:stretch>
              <a:fillRect/>
            </a:stretch>
          </p:blipFill>
          <p:spPr>
            <a:xfrm>
              <a:off x="0" y="242048"/>
              <a:ext cx="4098091" cy="797858"/>
            </a:xfrm>
            <a:prstGeom prst="rect">
              <a:avLst/>
            </a:prstGeom>
          </p:spPr>
        </p:pic>
      </p:grpSp>
      <p:graphicFrame>
        <p:nvGraphicFramePr>
          <p:cNvPr id="33" name="TextBox 12">
            <a:extLst>
              <a:ext uri="{FF2B5EF4-FFF2-40B4-BE49-F238E27FC236}">
                <a16:creationId xmlns:a16="http://schemas.microsoft.com/office/drawing/2014/main" id="{C5465D1A-A448-2275-0666-71810F827F16}"/>
              </a:ext>
            </a:extLst>
          </p:cNvPr>
          <p:cNvGraphicFramePr/>
          <p:nvPr>
            <p:extLst>
              <p:ext uri="{D42A27DB-BD31-4B8C-83A1-F6EECF244321}">
                <p14:modId xmlns:p14="http://schemas.microsoft.com/office/powerpoint/2010/main" val="1593717391"/>
              </p:ext>
            </p:extLst>
          </p:nvPr>
        </p:nvGraphicFramePr>
        <p:xfrm>
          <a:off x="331694" y="815789"/>
          <a:ext cx="4947825" cy="5512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Picture 3" descr="P36#yIS1">
            <a:extLst>
              <a:ext uri="{FF2B5EF4-FFF2-40B4-BE49-F238E27FC236}">
                <a16:creationId xmlns:a16="http://schemas.microsoft.com/office/drawing/2014/main" id="{EBA62F21-F587-122C-B190-A69299881A1A}"/>
              </a:ext>
            </a:extLst>
          </p:cNvPr>
          <p:cNvPicPr>
            <a:picLocks noChangeAspect="1"/>
          </p:cNvPicPr>
          <p:nvPr/>
        </p:nvPicPr>
        <p:blipFill>
          <a:blip r:embed="rId11"/>
          <a:stretch>
            <a:fillRect/>
          </a:stretch>
        </p:blipFill>
        <p:spPr>
          <a:xfrm>
            <a:off x="6167718" y="2962995"/>
            <a:ext cx="992064" cy="347222"/>
          </a:xfrm>
          <a:prstGeom prst="rect">
            <a:avLst/>
          </a:prstGeom>
        </p:spPr>
      </p:pic>
      <p:pic>
        <p:nvPicPr>
          <p:cNvPr id="6" name="Picture 5" descr="A logo for a health worker project&#10;&#10;Description automatically generated">
            <a:extLst>
              <a:ext uri="{FF2B5EF4-FFF2-40B4-BE49-F238E27FC236}">
                <a16:creationId xmlns:a16="http://schemas.microsoft.com/office/drawing/2014/main" id="{F6C89540-79FF-61B5-F6C2-8DA74A102109}"/>
              </a:ext>
            </a:extLst>
          </p:cNvPr>
          <p:cNvPicPr>
            <a:picLocks noChangeAspect="1"/>
          </p:cNvPicPr>
          <p:nvPr/>
        </p:nvPicPr>
        <p:blipFill>
          <a:blip r:embed="rId12"/>
          <a:stretch>
            <a:fillRect/>
          </a:stretch>
        </p:blipFill>
        <p:spPr>
          <a:xfrm>
            <a:off x="7584141" y="2953846"/>
            <a:ext cx="799617" cy="372060"/>
          </a:xfrm>
          <a:prstGeom prst="rect">
            <a:avLst/>
          </a:prstGeom>
        </p:spPr>
      </p:pic>
    </p:spTree>
    <p:extLst>
      <p:ext uri="{BB962C8B-B14F-4D97-AF65-F5344CB8AC3E}">
        <p14:creationId xmlns:p14="http://schemas.microsoft.com/office/powerpoint/2010/main" val="8207013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1EFB6-09E0-DD27-83B7-08FC33E5AE7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E7F02C4-A3A2-2082-DD52-BE357E5D355C}"/>
              </a:ext>
            </a:extLst>
          </p:cNvPr>
          <p:cNvSpPr>
            <a:spLocks noGrp="1"/>
          </p:cNvSpPr>
          <p:nvPr>
            <p:ph type="body" sz="quarter" idx="13"/>
          </p:nvPr>
        </p:nvSpPr>
        <p:spPr>
          <a:xfrm>
            <a:off x="125506" y="414170"/>
            <a:ext cx="7003473" cy="480131"/>
          </a:xfrm>
        </p:spPr>
        <p:txBody>
          <a:bodyPr/>
          <a:lstStyle/>
          <a:p>
            <a:pPr>
              <a:spcBef>
                <a:spcPts val="0"/>
              </a:spcBef>
            </a:pPr>
            <a:r>
              <a:rPr lang="en-US" sz="2800" b="1"/>
              <a:t>How do we Compare to national aggregated? </a:t>
            </a:r>
          </a:p>
        </p:txBody>
      </p:sp>
      <p:sp>
        <p:nvSpPr>
          <p:cNvPr id="2" name="TextBox 1">
            <a:extLst>
              <a:ext uri="{FF2B5EF4-FFF2-40B4-BE49-F238E27FC236}">
                <a16:creationId xmlns:a16="http://schemas.microsoft.com/office/drawing/2014/main" id="{45E88CF7-34E1-1CE4-B742-4210A2BEE3AF}"/>
              </a:ext>
            </a:extLst>
          </p:cNvPr>
          <p:cNvSpPr txBox="1"/>
          <p:nvPr/>
        </p:nvSpPr>
        <p:spPr>
          <a:xfrm>
            <a:off x="6891774" y="345556"/>
            <a:ext cx="252804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uLnTx/>
                <a:uFillTx/>
                <a:latin typeface="Calibri" panose="020F0502020204030204"/>
                <a:ea typeface="+mn-ea"/>
                <a:cs typeface="+mn-cs"/>
              </a:rPr>
              <a:t>State Licensure Comparability</a:t>
            </a:r>
          </a:p>
        </p:txBody>
      </p:sp>
      <p:sp>
        <p:nvSpPr>
          <p:cNvPr id="7" name="TextBox 6">
            <a:extLst>
              <a:ext uri="{FF2B5EF4-FFF2-40B4-BE49-F238E27FC236}">
                <a16:creationId xmlns:a16="http://schemas.microsoft.com/office/drawing/2014/main" id="{EB02AD14-38F2-8989-EEB0-97FEBFD3A14F}"/>
              </a:ext>
            </a:extLst>
          </p:cNvPr>
          <p:cNvSpPr txBox="1"/>
          <p:nvPr/>
        </p:nvSpPr>
        <p:spPr>
          <a:xfrm>
            <a:off x="788895" y="1201270"/>
            <a:ext cx="6463553" cy="1467646"/>
          </a:xfrm>
          <a:prstGeom prst="rect">
            <a:avLst/>
          </a:prstGeom>
          <a:noFill/>
        </p:spPr>
        <p:txBody>
          <a:bodyPr wrap="square">
            <a:spAutoFit/>
          </a:bodyPr>
          <a:lstStyle/>
          <a:p>
            <a:pPr marL="0" marR="0">
              <a:lnSpc>
                <a:spcPct val="115000"/>
              </a:lnSpc>
              <a:spcBef>
                <a:spcPts val="1000"/>
              </a:spcBef>
              <a:buNone/>
            </a:pPr>
            <a:r>
              <a:rPr lang="en-US" sz="1800" b="1">
                <a:solidFill>
                  <a:srgbClr val="4F81BD"/>
                </a:solidFill>
                <a:effectLst/>
                <a:latin typeface="Calibri" panose="020F0502020204030204" pitchFamily="34" charset="0"/>
                <a:ea typeface="Calibri" panose="020F0502020204030204" pitchFamily="34" charset="0"/>
                <a:cs typeface="Calibri" panose="020F0502020204030204" pitchFamily="34" charset="0"/>
              </a:rPr>
              <a:t>LPN License Distribution</a:t>
            </a:r>
          </a:p>
          <a:p>
            <a:pPr marL="285750" marR="0" indent="-285750">
              <a:lnSpc>
                <a:spcPct val="115000"/>
              </a:lnSpc>
              <a:spcAft>
                <a:spcPts val="10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Missouri: </a:t>
            </a:r>
            <a:r>
              <a:rPr lang="en-US">
                <a:effectLst/>
                <a:latin typeface="Calibri" panose="020F0502020204030204" pitchFamily="34" charset="0"/>
                <a:ea typeface="Calibri" panose="020F0502020204030204" pitchFamily="34" charset="0"/>
                <a:cs typeface="Calibri" panose="020F0502020204030204" pitchFamily="34" charset="0"/>
              </a:rPr>
              <a:t>LPNs comprise N = 20,796 (15%) of the total Missouri nursing workforce. </a:t>
            </a:r>
          </a:p>
          <a:p>
            <a:pPr marL="285750" marR="0" indent="-285750">
              <a:lnSpc>
                <a:spcPct val="115000"/>
              </a:lnSpc>
              <a:spcAft>
                <a:spcPts val="10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National: </a:t>
            </a:r>
            <a:r>
              <a:rPr lang="en-US">
                <a:effectLst/>
                <a:latin typeface="Calibri" panose="020F0502020204030204" pitchFamily="34" charset="0"/>
                <a:ea typeface="Calibri" panose="020F0502020204030204" pitchFamily="34" charset="0"/>
                <a:cs typeface="Calibri" panose="020F0502020204030204" pitchFamily="34" charset="0"/>
              </a:rPr>
              <a:t>About N = 630,250 LPNs employed in the nation. </a:t>
            </a:r>
          </a:p>
        </p:txBody>
      </p:sp>
      <p:sp>
        <p:nvSpPr>
          <p:cNvPr id="9" name="TextBox 8">
            <a:extLst>
              <a:ext uri="{FF2B5EF4-FFF2-40B4-BE49-F238E27FC236}">
                <a16:creationId xmlns:a16="http://schemas.microsoft.com/office/drawing/2014/main" id="{191455D8-F7BC-D325-42B0-C5E79C4888AC}"/>
              </a:ext>
            </a:extLst>
          </p:cNvPr>
          <p:cNvSpPr txBox="1"/>
          <p:nvPr/>
        </p:nvSpPr>
        <p:spPr>
          <a:xfrm>
            <a:off x="755276" y="2785589"/>
            <a:ext cx="6819900" cy="1794594"/>
          </a:xfrm>
          <a:prstGeom prst="rect">
            <a:avLst/>
          </a:prstGeom>
          <a:noFill/>
        </p:spPr>
        <p:txBody>
          <a:bodyPr wrap="square">
            <a:spAutoFit/>
          </a:bodyPr>
          <a:lstStyle/>
          <a:p>
            <a:pPr marL="0" marR="0">
              <a:lnSpc>
                <a:spcPct val="115000"/>
              </a:lnSpc>
              <a:spcBef>
                <a:spcPts val="1000"/>
              </a:spcBef>
              <a:buNone/>
            </a:pPr>
            <a:r>
              <a:rPr lang="en-US" sz="1800" b="1">
                <a:solidFill>
                  <a:srgbClr val="4F81BD"/>
                </a:solidFill>
                <a:effectLst/>
                <a:latin typeface="Calibri" panose="020F0502020204030204" pitchFamily="34" charset="0"/>
                <a:ea typeface="Calibri" panose="020F0502020204030204" pitchFamily="34" charset="0"/>
                <a:cs typeface="Calibri" panose="020F0502020204030204" pitchFamily="34" charset="0"/>
              </a:rPr>
              <a:t>RN License Distribution</a:t>
            </a:r>
          </a:p>
          <a:p>
            <a:pPr marL="285750" marR="0" indent="-285750">
              <a:lnSpc>
                <a:spcPct val="115000"/>
              </a:lnSpc>
              <a:spcAft>
                <a:spcPts val="10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Missouri: RNs comprise N = 100,372 (75%) of the total Missouri nursing workforce</a:t>
            </a:r>
            <a:endParaRPr lang="en-US">
              <a:latin typeface="Calibri" panose="020F0502020204030204" pitchFamily="34" charset="0"/>
              <a:ea typeface="Calibri" panose="020F0502020204030204" pitchFamily="34" charset="0"/>
              <a:cs typeface="Calibri" panose="020F0502020204030204" pitchFamily="34" charset="0"/>
            </a:endParaRPr>
          </a:p>
          <a:p>
            <a:pPr marL="285750" marR="0" indent="-285750">
              <a:lnSpc>
                <a:spcPct val="115000"/>
              </a:lnSpc>
              <a:spcAft>
                <a:spcPts val="10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National: </a:t>
            </a:r>
            <a:r>
              <a:rPr lang="en-US">
                <a:latin typeface="Calibri" panose="020F0502020204030204" pitchFamily="34" charset="0"/>
                <a:ea typeface="Calibri" panose="020F0502020204030204" pitchFamily="34" charset="0"/>
                <a:cs typeface="Calibri" panose="020F0502020204030204" pitchFamily="34" charset="0"/>
              </a:rPr>
              <a:t>About N = </a:t>
            </a:r>
            <a:r>
              <a:rPr lang="en-US" sz="1800">
                <a:effectLst/>
                <a:latin typeface="Calibri" panose="020F0502020204030204" pitchFamily="34" charset="0"/>
                <a:ea typeface="Calibri" panose="020F0502020204030204" pitchFamily="34" charset="0"/>
                <a:cs typeface="Calibri" panose="020F0502020204030204" pitchFamily="34" charset="0"/>
              </a:rPr>
              <a:t>4.7 million RNs nationwide; 89% employed in nursing. Employment projected to grow by 5% from 2021 to 2031.</a:t>
            </a:r>
          </a:p>
        </p:txBody>
      </p:sp>
      <p:sp>
        <p:nvSpPr>
          <p:cNvPr id="11" name="TextBox 10">
            <a:extLst>
              <a:ext uri="{FF2B5EF4-FFF2-40B4-BE49-F238E27FC236}">
                <a16:creationId xmlns:a16="http://schemas.microsoft.com/office/drawing/2014/main" id="{ED9E973F-06E1-BFB7-5A83-A977E9BA5852}"/>
              </a:ext>
            </a:extLst>
          </p:cNvPr>
          <p:cNvSpPr txBox="1"/>
          <p:nvPr/>
        </p:nvSpPr>
        <p:spPr>
          <a:xfrm>
            <a:off x="7774639" y="5162781"/>
            <a:ext cx="1548655" cy="707886"/>
          </a:xfrm>
          <a:prstGeom prst="rect">
            <a:avLst/>
          </a:prstGeom>
          <a:noFill/>
        </p:spPr>
        <p:txBody>
          <a:bodyPr wrap="square">
            <a:spAutoFit/>
          </a:bodyPr>
          <a:lstStyle/>
          <a:p>
            <a:r>
              <a:rPr lang="en-US" sz="1000">
                <a:effectLst/>
                <a:latin typeface="Cambria" panose="02040503050406030204" pitchFamily="18" charset="0"/>
                <a:ea typeface="MS Mincho" panose="02020609040205080304" pitchFamily="49" charset="-128"/>
                <a:cs typeface="Times New Roman" panose="02020603050405020304" pitchFamily="18" charset="0"/>
              </a:rPr>
              <a:t>(Missouri Healthcare Workforce, 2023)</a:t>
            </a:r>
          </a:p>
          <a:p>
            <a:r>
              <a:rPr lang="en-US" sz="1000">
                <a:latin typeface="Cambria" panose="02040503050406030204" pitchFamily="18" charset="0"/>
                <a:ea typeface="MS Mincho" panose="02020609040205080304" pitchFamily="49" charset="-128"/>
                <a:cs typeface="Times New Roman" panose="02020603050405020304" pitchFamily="18" charset="0"/>
              </a:rPr>
              <a:t>(U.S. Bureau of Labor Statistics, 2023)</a:t>
            </a:r>
            <a:endParaRPr lang="en-US" sz="1000"/>
          </a:p>
        </p:txBody>
      </p:sp>
      <p:sp>
        <p:nvSpPr>
          <p:cNvPr id="13" name="TextBox 12">
            <a:extLst>
              <a:ext uri="{FF2B5EF4-FFF2-40B4-BE49-F238E27FC236}">
                <a16:creationId xmlns:a16="http://schemas.microsoft.com/office/drawing/2014/main" id="{09C7749E-91E3-19DF-EA43-C25D320D0D07}"/>
              </a:ext>
            </a:extLst>
          </p:cNvPr>
          <p:cNvSpPr txBox="1"/>
          <p:nvPr/>
        </p:nvSpPr>
        <p:spPr>
          <a:xfrm>
            <a:off x="782170" y="4806830"/>
            <a:ext cx="6461312" cy="1794594"/>
          </a:xfrm>
          <a:prstGeom prst="rect">
            <a:avLst/>
          </a:prstGeom>
          <a:noFill/>
        </p:spPr>
        <p:txBody>
          <a:bodyPr wrap="square">
            <a:spAutoFit/>
          </a:bodyPr>
          <a:lstStyle/>
          <a:p>
            <a:pPr marL="0" marR="0">
              <a:lnSpc>
                <a:spcPct val="115000"/>
              </a:lnSpc>
              <a:spcBef>
                <a:spcPts val="1000"/>
              </a:spcBef>
              <a:buNone/>
            </a:pPr>
            <a:r>
              <a:rPr lang="en-US" b="1">
                <a:solidFill>
                  <a:srgbClr val="4F81BD"/>
                </a:solidFill>
                <a:effectLst/>
                <a:ea typeface="MS Gothic" panose="020B0609070205080204" pitchFamily="49" charset="-128"/>
                <a:cs typeface="Times New Roman" panose="02020603050405020304" pitchFamily="18" charset="0"/>
              </a:rPr>
              <a:t>APRN License Distribution</a:t>
            </a:r>
          </a:p>
          <a:p>
            <a:pPr marL="171450" marR="0" indent="-171450">
              <a:lnSpc>
                <a:spcPct val="115000"/>
              </a:lnSpc>
              <a:spcAft>
                <a:spcPts val="1000"/>
              </a:spcAft>
              <a:buFont typeface="Arial" panose="020B0604020202020204" pitchFamily="34" charset="0"/>
              <a:buChar char="•"/>
            </a:pPr>
            <a:r>
              <a:rPr lang="en-US">
                <a:effectLst/>
                <a:ea typeface="MS Mincho" panose="02020609040205080304" pitchFamily="49" charset="-128"/>
                <a:cs typeface="Times New Roman" panose="02020603050405020304" pitchFamily="18" charset="0"/>
              </a:rPr>
              <a:t>Missouri: APRNs comprise N = 13,431 (10%) of the total nursing workforce. CNP (82%), CRNA (15.2%), CNS (1.6%), CNM (1.2%) </a:t>
            </a:r>
            <a:endParaRPr lang="en-US">
              <a:ea typeface="MS Mincho" panose="02020609040205080304" pitchFamily="49" charset="-128"/>
              <a:cs typeface="Times New Roman" panose="02020603050405020304" pitchFamily="18" charset="0"/>
            </a:endParaRPr>
          </a:p>
          <a:p>
            <a:pPr marL="171450" marR="0" indent="-171450">
              <a:lnSpc>
                <a:spcPct val="115000"/>
              </a:lnSpc>
              <a:spcAft>
                <a:spcPts val="1000"/>
              </a:spcAft>
              <a:buFont typeface="Arial" panose="020B0604020202020204" pitchFamily="34" charset="0"/>
              <a:buChar char="•"/>
            </a:pPr>
            <a:r>
              <a:rPr lang="en-US">
                <a:effectLst/>
                <a:ea typeface="MS Mincho" panose="02020609040205080304" pitchFamily="49" charset="-128"/>
                <a:cs typeface="Times New Roman" panose="02020603050405020304" pitchFamily="18" charset="0"/>
              </a:rPr>
              <a:t>National: APRN roles are growing, with increasing demand in primary care and specialty areas. </a:t>
            </a:r>
          </a:p>
        </p:txBody>
      </p:sp>
    </p:spTree>
    <p:extLst>
      <p:ext uri="{BB962C8B-B14F-4D97-AF65-F5344CB8AC3E}">
        <p14:creationId xmlns:p14="http://schemas.microsoft.com/office/powerpoint/2010/main" val="38944513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736EB-DA72-5A5B-08DA-1BAAF23BF3E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E34F7A-3AF2-039C-D659-8DD7FF003F56}"/>
              </a:ext>
            </a:extLst>
          </p:cNvPr>
          <p:cNvSpPr>
            <a:spLocks noGrp="1"/>
          </p:cNvSpPr>
          <p:nvPr>
            <p:ph idx="1"/>
          </p:nvPr>
        </p:nvSpPr>
        <p:spPr>
          <a:xfrm>
            <a:off x="214685" y="1142531"/>
            <a:ext cx="4357315" cy="5420194"/>
          </a:xfrm>
        </p:spPr>
        <p:txBody>
          <a:bodyPr/>
          <a:lstStyle/>
          <a:p>
            <a:pPr marL="342900" indent="-342900">
              <a:lnSpc>
                <a:spcPct val="107000"/>
              </a:lnSpc>
              <a:spcAft>
                <a:spcPts val="400"/>
              </a:spcAft>
              <a:buFont typeface="Wingdings" panose="05000000000000000000" pitchFamily="2" charset="2"/>
              <a:buChar char="§"/>
            </a:pPr>
            <a:r>
              <a:rPr lang="en-US" sz="2000" kern="100">
                <a:effectLst/>
                <a:ea typeface="Aptos" panose="020B0004020202020204" pitchFamily="34" charset="0"/>
                <a:cs typeface="Arial" panose="020B0604020202020204" pitchFamily="34" charset="0"/>
              </a:rPr>
              <a:t>Examining the characteristics and distribution facilitates a better understanding</a:t>
            </a:r>
            <a:r>
              <a:rPr lang="en-US" sz="2000" kern="100">
                <a:ea typeface="Aptos" panose="020B0004020202020204" pitchFamily="34" charset="0"/>
                <a:cs typeface="Arial" panose="020B0604020202020204" pitchFamily="34" charset="0"/>
              </a:rPr>
              <a:t>:</a:t>
            </a:r>
          </a:p>
          <a:p>
            <a:pPr marL="457200" lvl="1" indent="-342900">
              <a:lnSpc>
                <a:spcPct val="107000"/>
              </a:lnSpc>
              <a:spcBef>
                <a:spcPts val="0"/>
              </a:spcBef>
              <a:buFont typeface="Wingdings" panose="05000000000000000000" pitchFamily="2" charset="2"/>
              <a:buChar char="ü"/>
            </a:pPr>
            <a:r>
              <a:rPr lang="en-US" sz="2000" kern="100">
                <a:effectLst/>
                <a:ea typeface="Aptos" panose="020B0004020202020204" pitchFamily="34" charset="0"/>
                <a:cs typeface="Arial" panose="020B0604020202020204" pitchFamily="34" charset="0"/>
              </a:rPr>
              <a:t>of the challenges the nursing workforce experiences and </a:t>
            </a:r>
          </a:p>
          <a:p>
            <a:pPr marL="457200" lvl="1" indent="-342900">
              <a:lnSpc>
                <a:spcPct val="107000"/>
              </a:lnSpc>
              <a:spcBef>
                <a:spcPts val="0"/>
              </a:spcBef>
              <a:buFont typeface="Wingdings" panose="05000000000000000000" pitchFamily="2" charset="2"/>
              <a:buChar char="ü"/>
            </a:pPr>
            <a:r>
              <a:rPr lang="en-US" sz="2000" kern="100">
                <a:effectLst/>
                <a:ea typeface="Aptos" panose="020B0004020202020204" pitchFamily="34" charset="0"/>
                <a:cs typeface="Arial" panose="020B0604020202020204" pitchFamily="34" charset="0"/>
              </a:rPr>
              <a:t>ways to inform policy to support a healthy nursing workforce. </a:t>
            </a:r>
          </a:p>
          <a:p>
            <a:pPr lvl="1" indent="0">
              <a:lnSpc>
                <a:spcPct val="107000"/>
              </a:lnSpc>
              <a:spcBef>
                <a:spcPts val="0"/>
              </a:spcBef>
              <a:buNone/>
            </a:pPr>
            <a:endParaRPr lang="en-US" sz="1000" kern="100">
              <a:effectLst/>
              <a:ea typeface="Aptos" panose="020B0004020202020204" pitchFamily="34" charset="0"/>
              <a:cs typeface="Arial" panose="020B0604020202020204" pitchFamily="34" charset="0"/>
            </a:endParaRPr>
          </a:p>
          <a:p>
            <a:pPr marL="457200" marR="0" lvl="1" indent="0">
              <a:lnSpc>
                <a:spcPct val="107000"/>
              </a:lnSpc>
              <a:spcAft>
                <a:spcPts val="800"/>
              </a:spcAft>
              <a:buNone/>
            </a:pPr>
            <a:endParaRPr lang="en-US" sz="2400" kern="100">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Wingdings" panose="05000000000000000000" pitchFamily="2" charset="2"/>
              <a:buChar char="v"/>
            </a:pPr>
            <a:endParaRPr lang="en-US" sz="24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3" name="Text Placeholder 2">
            <a:extLst>
              <a:ext uri="{FF2B5EF4-FFF2-40B4-BE49-F238E27FC236}">
                <a16:creationId xmlns:a16="http://schemas.microsoft.com/office/drawing/2014/main" id="{3A050535-3FD1-8685-4017-32FA6064EBEC}"/>
              </a:ext>
            </a:extLst>
          </p:cNvPr>
          <p:cNvSpPr>
            <a:spLocks noGrp="1"/>
          </p:cNvSpPr>
          <p:nvPr>
            <p:ph type="body" sz="quarter" idx="13"/>
          </p:nvPr>
        </p:nvSpPr>
        <p:spPr>
          <a:xfrm>
            <a:off x="-419331" y="347930"/>
            <a:ext cx="8029575" cy="867930"/>
          </a:xfrm>
        </p:spPr>
        <p:txBody>
          <a:bodyPr/>
          <a:lstStyle/>
          <a:p>
            <a:pPr>
              <a:spcBef>
                <a:spcPts val="0"/>
              </a:spcBef>
            </a:pPr>
            <a:r>
              <a:rPr lang="en-US" b="1" kern="100">
                <a:ea typeface="Aptos" panose="020B0004020202020204" pitchFamily="34" charset="0"/>
                <a:cs typeface="Arial" panose="020B0604020202020204" pitchFamily="34" charset="0"/>
              </a:rPr>
              <a:t>Missouri Nurses Provide Services to about </a:t>
            </a:r>
          </a:p>
          <a:p>
            <a:pPr>
              <a:spcBef>
                <a:spcPts val="0"/>
              </a:spcBef>
            </a:pPr>
            <a:r>
              <a:rPr lang="en-US" b="1" kern="100">
                <a:ea typeface="Aptos" panose="020B0004020202020204" pitchFamily="34" charset="0"/>
                <a:cs typeface="Arial" panose="020B0604020202020204" pitchFamily="34" charset="0"/>
              </a:rPr>
              <a:t>6.5M Missourians</a:t>
            </a:r>
            <a:endParaRPr lang="en-US" b="1"/>
          </a:p>
        </p:txBody>
      </p:sp>
      <p:graphicFrame>
        <p:nvGraphicFramePr>
          <p:cNvPr id="7" name="Table 6">
            <a:extLst>
              <a:ext uri="{FF2B5EF4-FFF2-40B4-BE49-F238E27FC236}">
                <a16:creationId xmlns:a16="http://schemas.microsoft.com/office/drawing/2014/main" id="{396841CA-8102-8E21-FED7-EED55B7342EA}"/>
              </a:ext>
            </a:extLst>
          </p:cNvPr>
          <p:cNvGraphicFramePr>
            <a:graphicFrameLocks noGrp="1"/>
          </p:cNvGraphicFramePr>
          <p:nvPr/>
        </p:nvGraphicFramePr>
        <p:xfrm>
          <a:off x="542924" y="3857625"/>
          <a:ext cx="3609975" cy="2124076"/>
        </p:xfrm>
        <a:graphic>
          <a:graphicData uri="http://schemas.openxmlformats.org/drawingml/2006/table">
            <a:tbl>
              <a:tblPr firstRow="1" bandRow="1">
                <a:tableStyleId>{7DF18680-E054-41AD-8BC1-D1AEF772440D}</a:tableStyleId>
              </a:tblPr>
              <a:tblGrid>
                <a:gridCol w="1203325">
                  <a:extLst>
                    <a:ext uri="{9D8B030D-6E8A-4147-A177-3AD203B41FA5}">
                      <a16:colId xmlns:a16="http://schemas.microsoft.com/office/drawing/2014/main" val="2457146616"/>
                    </a:ext>
                  </a:extLst>
                </a:gridCol>
                <a:gridCol w="1203325">
                  <a:extLst>
                    <a:ext uri="{9D8B030D-6E8A-4147-A177-3AD203B41FA5}">
                      <a16:colId xmlns:a16="http://schemas.microsoft.com/office/drawing/2014/main" val="4227941064"/>
                    </a:ext>
                  </a:extLst>
                </a:gridCol>
                <a:gridCol w="1203325">
                  <a:extLst>
                    <a:ext uri="{9D8B030D-6E8A-4147-A177-3AD203B41FA5}">
                      <a16:colId xmlns:a16="http://schemas.microsoft.com/office/drawing/2014/main" val="876780444"/>
                    </a:ext>
                  </a:extLst>
                </a:gridCol>
              </a:tblGrid>
              <a:tr h="531019">
                <a:tc>
                  <a:txBody>
                    <a:bodyPr/>
                    <a:lstStyle/>
                    <a:p>
                      <a:pPr algn="ctr"/>
                      <a:r>
                        <a:rPr lang="en-US" sz="2000" b="1">
                          <a:solidFill>
                            <a:schemeClr val="tx1"/>
                          </a:solidFill>
                        </a:rPr>
                        <a:t>License </a:t>
                      </a:r>
                    </a:p>
                  </a:txBody>
                  <a:tcPr/>
                </a:tc>
                <a:tc>
                  <a:txBody>
                    <a:bodyPr/>
                    <a:lstStyle/>
                    <a:p>
                      <a:pPr algn="ctr"/>
                      <a:r>
                        <a:rPr lang="en-US" sz="2000" b="1">
                          <a:solidFill>
                            <a:schemeClr val="tx1"/>
                          </a:solidFill>
                        </a:rPr>
                        <a:t>%</a:t>
                      </a:r>
                    </a:p>
                  </a:txBody>
                  <a:tcPr/>
                </a:tc>
                <a:tc>
                  <a:txBody>
                    <a:bodyPr/>
                    <a:lstStyle/>
                    <a:p>
                      <a:pPr algn="ctr"/>
                      <a:r>
                        <a:rPr lang="en-US" sz="2000" b="1">
                          <a:solidFill>
                            <a:schemeClr val="tx1"/>
                          </a:solidFill>
                        </a:rPr>
                        <a:t>n = </a:t>
                      </a:r>
                    </a:p>
                  </a:txBody>
                  <a:tcPr/>
                </a:tc>
                <a:extLst>
                  <a:ext uri="{0D108BD9-81ED-4DB2-BD59-A6C34878D82A}">
                    <a16:rowId xmlns:a16="http://schemas.microsoft.com/office/drawing/2014/main" val="3458454935"/>
                  </a:ext>
                </a:extLst>
              </a:tr>
              <a:tr h="531019">
                <a:tc>
                  <a:txBody>
                    <a:bodyPr/>
                    <a:lstStyle/>
                    <a:p>
                      <a:pPr algn="ctr"/>
                      <a:r>
                        <a:rPr lang="en-US" sz="2000" b="1">
                          <a:solidFill>
                            <a:schemeClr val="tx1"/>
                          </a:solidFill>
                        </a:rPr>
                        <a:t>LPN</a:t>
                      </a:r>
                    </a:p>
                  </a:txBody>
                  <a:tcPr/>
                </a:tc>
                <a:tc>
                  <a:txBody>
                    <a:bodyPr/>
                    <a:lstStyle/>
                    <a:p>
                      <a:pPr algn="ctr"/>
                      <a:r>
                        <a:rPr lang="en-US" sz="2000" b="1">
                          <a:solidFill>
                            <a:schemeClr val="tx1"/>
                          </a:solidFill>
                        </a:rPr>
                        <a:t>15%</a:t>
                      </a:r>
                    </a:p>
                  </a:txBody>
                  <a:tcPr/>
                </a:tc>
                <a:tc>
                  <a:txBody>
                    <a:bodyPr/>
                    <a:lstStyle/>
                    <a:p>
                      <a:pPr algn="ctr"/>
                      <a:r>
                        <a:rPr lang="en-US" sz="2000" b="1">
                          <a:solidFill>
                            <a:schemeClr val="tx1"/>
                          </a:solidFill>
                        </a:rPr>
                        <a:t>20,796</a:t>
                      </a:r>
                    </a:p>
                  </a:txBody>
                  <a:tcPr/>
                </a:tc>
                <a:extLst>
                  <a:ext uri="{0D108BD9-81ED-4DB2-BD59-A6C34878D82A}">
                    <a16:rowId xmlns:a16="http://schemas.microsoft.com/office/drawing/2014/main" val="2775585359"/>
                  </a:ext>
                </a:extLst>
              </a:tr>
              <a:tr h="531019">
                <a:tc>
                  <a:txBody>
                    <a:bodyPr/>
                    <a:lstStyle/>
                    <a:p>
                      <a:pPr algn="ctr"/>
                      <a:r>
                        <a:rPr lang="en-US" sz="2000" b="1">
                          <a:solidFill>
                            <a:schemeClr val="tx1"/>
                          </a:solidFill>
                        </a:rPr>
                        <a:t>RN</a:t>
                      </a:r>
                    </a:p>
                  </a:txBody>
                  <a:tcPr/>
                </a:tc>
                <a:tc>
                  <a:txBody>
                    <a:bodyPr/>
                    <a:lstStyle/>
                    <a:p>
                      <a:pPr algn="ctr"/>
                      <a:r>
                        <a:rPr lang="en-US" sz="2000" b="1">
                          <a:solidFill>
                            <a:schemeClr val="tx1"/>
                          </a:solidFill>
                        </a:rPr>
                        <a:t>75%</a:t>
                      </a:r>
                    </a:p>
                  </a:txBody>
                  <a:tcPr/>
                </a:tc>
                <a:tc>
                  <a:txBody>
                    <a:bodyPr/>
                    <a:lstStyle/>
                    <a:p>
                      <a:pPr algn="ctr"/>
                      <a:r>
                        <a:rPr lang="en-US" sz="2000" b="1">
                          <a:solidFill>
                            <a:schemeClr val="tx1"/>
                          </a:solidFill>
                        </a:rPr>
                        <a:t>100,372</a:t>
                      </a:r>
                    </a:p>
                  </a:txBody>
                  <a:tcPr/>
                </a:tc>
                <a:extLst>
                  <a:ext uri="{0D108BD9-81ED-4DB2-BD59-A6C34878D82A}">
                    <a16:rowId xmlns:a16="http://schemas.microsoft.com/office/drawing/2014/main" val="1011220480"/>
                  </a:ext>
                </a:extLst>
              </a:tr>
              <a:tr h="531019">
                <a:tc>
                  <a:txBody>
                    <a:bodyPr/>
                    <a:lstStyle/>
                    <a:p>
                      <a:pPr algn="ctr"/>
                      <a:r>
                        <a:rPr lang="en-US" sz="2000" b="1">
                          <a:solidFill>
                            <a:schemeClr val="tx1"/>
                          </a:solidFill>
                        </a:rPr>
                        <a:t>APRN</a:t>
                      </a:r>
                    </a:p>
                  </a:txBody>
                  <a:tcPr/>
                </a:tc>
                <a:tc>
                  <a:txBody>
                    <a:bodyPr/>
                    <a:lstStyle/>
                    <a:p>
                      <a:pPr algn="ctr"/>
                      <a:r>
                        <a:rPr lang="en-US" sz="2000" b="1">
                          <a:solidFill>
                            <a:schemeClr val="tx1"/>
                          </a:solidFill>
                        </a:rPr>
                        <a:t>10%</a:t>
                      </a:r>
                    </a:p>
                  </a:txBody>
                  <a:tcPr/>
                </a:tc>
                <a:tc>
                  <a:txBody>
                    <a:bodyPr/>
                    <a:lstStyle/>
                    <a:p>
                      <a:pPr algn="ctr"/>
                      <a:r>
                        <a:rPr lang="en-US" sz="2000" b="1">
                          <a:solidFill>
                            <a:schemeClr val="tx1"/>
                          </a:solidFill>
                        </a:rPr>
                        <a:t>13,431</a:t>
                      </a:r>
                    </a:p>
                  </a:txBody>
                  <a:tcPr/>
                </a:tc>
                <a:extLst>
                  <a:ext uri="{0D108BD9-81ED-4DB2-BD59-A6C34878D82A}">
                    <a16:rowId xmlns:a16="http://schemas.microsoft.com/office/drawing/2014/main" val="3907620684"/>
                  </a:ext>
                </a:extLst>
              </a:tr>
            </a:tbl>
          </a:graphicData>
        </a:graphic>
      </p:graphicFrame>
      <p:sp>
        <p:nvSpPr>
          <p:cNvPr id="8" name="TextBox 7">
            <a:extLst>
              <a:ext uri="{FF2B5EF4-FFF2-40B4-BE49-F238E27FC236}">
                <a16:creationId xmlns:a16="http://schemas.microsoft.com/office/drawing/2014/main" id="{56FD5F2A-528D-D13A-A2DE-443FFE5C7E34}"/>
              </a:ext>
            </a:extLst>
          </p:cNvPr>
          <p:cNvSpPr txBox="1"/>
          <p:nvPr/>
        </p:nvSpPr>
        <p:spPr>
          <a:xfrm>
            <a:off x="7283538" y="504037"/>
            <a:ext cx="18838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uLnTx/>
                <a:uFillTx/>
                <a:latin typeface="Calibri" panose="020F0502020204030204"/>
                <a:ea typeface="+mn-ea"/>
                <a:cs typeface="+mn-cs"/>
              </a:rPr>
              <a:t>(N = 134,599)</a:t>
            </a:r>
          </a:p>
        </p:txBody>
      </p:sp>
      <p:pic>
        <p:nvPicPr>
          <p:cNvPr id="10" name="Picture 9">
            <a:extLst>
              <a:ext uri="{FF2B5EF4-FFF2-40B4-BE49-F238E27FC236}">
                <a16:creationId xmlns:a16="http://schemas.microsoft.com/office/drawing/2014/main" id="{58837E4F-43D2-F310-49EF-EF045C74A4A2}"/>
              </a:ext>
            </a:extLst>
          </p:cNvPr>
          <p:cNvPicPr>
            <a:picLocks noChangeAspect="1"/>
          </p:cNvPicPr>
          <p:nvPr/>
        </p:nvPicPr>
        <p:blipFill>
          <a:blip r:embed="rId3"/>
          <a:stretch>
            <a:fillRect/>
          </a:stretch>
        </p:blipFill>
        <p:spPr>
          <a:xfrm>
            <a:off x="5066731" y="1623658"/>
            <a:ext cx="4077269" cy="5077534"/>
          </a:xfrm>
          <a:prstGeom prst="rect">
            <a:avLst/>
          </a:prstGeom>
        </p:spPr>
      </p:pic>
      <p:pic>
        <p:nvPicPr>
          <p:cNvPr id="4" name="Picture 3">
            <a:extLst>
              <a:ext uri="{FF2B5EF4-FFF2-40B4-BE49-F238E27FC236}">
                <a16:creationId xmlns:a16="http://schemas.microsoft.com/office/drawing/2014/main" id="{197D2165-42A6-D5A2-1610-6423C376F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95" y="6416935"/>
            <a:ext cx="529705" cy="234637"/>
          </a:xfrm>
          <a:prstGeom prst="rect">
            <a:avLst/>
          </a:prstGeom>
          <a:ln>
            <a:solidFill>
              <a:schemeClr val="bg1"/>
            </a:solidFill>
          </a:ln>
        </p:spPr>
      </p:pic>
    </p:spTree>
    <p:extLst>
      <p:ext uri="{BB962C8B-B14F-4D97-AF65-F5344CB8AC3E}">
        <p14:creationId xmlns:p14="http://schemas.microsoft.com/office/powerpoint/2010/main" val="26771412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638E46-E0F8-D548-2076-9C022D3E4FF5}"/>
              </a:ext>
            </a:extLst>
          </p:cNvPr>
          <p:cNvSpPr>
            <a:spLocks noGrp="1"/>
          </p:cNvSpPr>
          <p:nvPr>
            <p:ph type="body" sz="quarter" idx="13"/>
          </p:nvPr>
        </p:nvSpPr>
        <p:spPr>
          <a:xfrm>
            <a:off x="0" y="548640"/>
            <a:ext cx="7003473" cy="480131"/>
          </a:xfrm>
        </p:spPr>
        <p:txBody>
          <a:bodyPr/>
          <a:lstStyle/>
          <a:p>
            <a:r>
              <a:rPr lang="en-US" b="1"/>
              <a:t>Missouri CBSAs</a:t>
            </a:r>
          </a:p>
        </p:txBody>
      </p:sp>
      <p:sp>
        <p:nvSpPr>
          <p:cNvPr id="7" name="TextBox 6">
            <a:extLst>
              <a:ext uri="{FF2B5EF4-FFF2-40B4-BE49-F238E27FC236}">
                <a16:creationId xmlns:a16="http://schemas.microsoft.com/office/drawing/2014/main" id="{DD82A55A-0384-DF80-01FA-791D6593F246}"/>
              </a:ext>
            </a:extLst>
          </p:cNvPr>
          <p:cNvSpPr txBox="1"/>
          <p:nvPr/>
        </p:nvSpPr>
        <p:spPr>
          <a:xfrm>
            <a:off x="439269" y="1083594"/>
            <a:ext cx="8543365" cy="357214"/>
          </a:xfrm>
          <a:prstGeom prst="rect">
            <a:avLst/>
          </a:prstGeom>
          <a:noFill/>
        </p:spPr>
        <p:txBody>
          <a:bodyPr wrap="square">
            <a:spAutoFit/>
          </a:bodyPr>
          <a:lstStyle/>
          <a:p>
            <a:pPr marL="0" marR="0">
              <a:lnSpc>
                <a:spcPct val="115000"/>
              </a:lnSpc>
              <a:spcBef>
                <a:spcPts val="1000"/>
              </a:spcBef>
              <a:buNone/>
            </a:pPr>
            <a:r>
              <a:rPr lang="en-US" sz="1600" b="1">
                <a:solidFill>
                  <a:srgbClr val="4F81BD"/>
                </a:solidFill>
                <a:effectLst/>
                <a:latin typeface="Calibri" panose="020F0502020204030204" pitchFamily="34" charset="0"/>
                <a:ea typeface="Calibri" panose="020F0502020204030204" pitchFamily="34" charset="0"/>
                <a:cs typeface="Calibri" panose="020F0502020204030204" pitchFamily="34" charset="0"/>
              </a:rPr>
              <a:t>Geographic Maldistribution:  </a:t>
            </a:r>
            <a:r>
              <a:rPr lang="en-US" sz="1600">
                <a:effectLst/>
                <a:latin typeface="Calibri" panose="020F0502020204030204" pitchFamily="34" charset="0"/>
                <a:ea typeface="Calibri" panose="020F0502020204030204" pitchFamily="34" charset="0"/>
                <a:cs typeface="Calibri" panose="020F0502020204030204" pitchFamily="34" charset="0"/>
              </a:rPr>
              <a:t>Nurses are disproportionately located in metropolitan areas.  </a:t>
            </a:r>
          </a:p>
        </p:txBody>
      </p:sp>
      <p:sp>
        <p:nvSpPr>
          <p:cNvPr id="9" name="TextBox 8">
            <a:extLst>
              <a:ext uri="{FF2B5EF4-FFF2-40B4-BE49-F238E27FC236}">
                <a16:creationId xmlns:a16="http://schemas.microsoft.com/office/drawing/2014/main" id="{C0FEDD1B-4DE2-115F-FF62-4803FA7D9BA5}"/>
              </a:ext>
            </a:extLst>
          </p:cNvPr>
          <p:cNvSpPr txBox="1"/>
          <p:nvPr/>
        </p:nvSpPr>
        <p:spPr>
          <a:xfrm>
            <a:off x="6553201" y="3074895"/>
            <a:ext cx="2330823" cy="1815882"/>
          </a:xfrm>
          <a:prstGeom prst="rect">
            <a:avLst/>
          </a:prstGeom>
          <a:noFill/>
        </p:spPr>
        <p:txBody>
          <a:bodyPr wrap="square">
            <a:spAutoFit/>
          </a:bodyPr>
          <a:lstStyle/>
          <a:p>
            <a:pPr>
              <a:buNone/>
            </a:pPr>
            <a:r>
              <a:rPr lang="en-US" sz="1600" b="1"/>
              <a:t>Counties with Lowest Nurse Representation</a:t>
            </a:r>
          </a:p>
          <a:p>
            <a:pPr marL="171450" indent="-171450">
              <a:buFont typeface="Wingdings" panose="05000000000000000000" pitchFamily="2" charset="2"/>
              <a:buChar char="§"/>
            </a:pPr>
            <a:r>
              <a:rPr lang="en-US" sz="1600"/>
              <a:t>Worth County</a:t>
            </a:r>
          </a:p>
          <a:p>
            <a:pPr marL="171450" indent="-171450">
              <a:buFont typeface="Wingdings" panose="05000000000000000000" pitchFamily="2" charset="2"/>
              <a:buChar char="§"/>
            </a:pPr>
            <a:r>
              <a:rPr lang="en-US" sz="1600"/>
              <a:t>Schuyler County</a:t>
            </a:r>
          </a:p>
          <a:p>
            <a:pPr marL="171450" indent="-171450">
              <a:buFont typeface="Wingdings" panose="05000000000000000000" pitchFamily="2" charset="2"/>
              <a:buChar char="§"/>
            </a:pPr>
            <a:r>
              <a:rPr lang="en-US" sz="1600"/>
              <a:t>Knox County</a:t>
            </a:r>
          </a:p>
          <a:p>
            <a:pPr marL="171450" indent="-171450">
              <a:buFont typeface="Wingdings" panose="05000000000000000000" pitchFamily="2" charset="2"/>
              <a:buChar char="§"/>
            </a:pPr>
            <a:r>
              <a:rPr lang="en-US" sz="1600"/>
              <a:t>Hickory County</a:t>
            </a:r>
          </a:p>
          <a:p>
            <a:pPr marL="171450" indent="-171450">
              <a:buFont typeface="Wingdings" panose="05000000000000000000" pitchFamily="2" charset="2"/>
              <a:buChar char="§"/>
            </a:pPr>
            <a:r>
              <a:rPr lang="en-US" sz="1600"/>
              <a:t>Carter County</a:t>
            </a:r>
          </a:p>
        </p:txBody>
      </p:sp>
      <p:pic>
        <p:nvPicPr>
          <p:cNvPr id="2" name="Picture 1" descr="A screenshot of a graph&#10;&#10;AI-generated content may be incorrect.">
            <a:extLst>
              <a:ext uri="{FF2B5EF4-FFF2-40B4-BE49-F238E27FC236}">
                <a16:creationId xmlns:a16="http://schemas.microsoft.com/office/drawing/2014/main" id="{BABCE1DB-27CD-A432-C29F-219EC94EE299}"/>
              </a:ext>
            </a:extLst>
          </p:cNvPr>
          <p:cNvPicPr>
            <a:picLocks noChangeAspect="1"/>
          </p:cNvPicPr>
          <p:nvPr/>
        </p:nvPicPr>
        <p:blipFill>
          <a:blip r:embed="rId2"/>
          <a:srcRect l="27955" t="7160" r="5146" b="-247"/>
          <a:stretch>
            <a:fillRect/>
          </a:stretch>
        </p:blipFill>
        <p:spPr>
          <a:xfrm>
            <a:off x="431800" y="1908154"/>
            <a:ext cx="5786957" cy="4533899"/>
          </a:xfrm>
          <a:prstGeom prst="rect">
            <a:avLst/>
          </a:prstGeom>
        </p:spPr>
      </p:pic>
      <p:sp>
        <p:nvSpPr>
          <p:cNvPr id="4" name="TextBox 3">
            <a:extLst>
              <a:ext uri="{FF2B5EF4-FFF2-40B4-BE49-F238E27FC236}">
                <a16:creationId xmlns:a16="http://schemas.microsoft.com/office/drawing/2014/main" id="{3379C529-7CE2-482B-D234-E515C768C90E}"/>
              </a:ext>
            </a:extLst>
          </p:cNvPr>
          <p:cNvSpPr txBox="1"/>
          <p:nvPr/>
        </p:nvSpPr>
        <p:spPr>
          <a:xfrm>
            <a:off x="445248" y="1444695"/>
            <a:ext cx="3759947" cy="307777"/>
          </a:xfrm>
          <a:prstGeom prst="rect">
            <a:avLst/>
          </a:prstGeom>
          <a:noFill/>
        </p:spPr>
        <p:txBody>
          <a:bodyPr wrap="square" lIns="91440" tIns="45720" rIns="91440" bIns="45720" anchor="t">
            <a:spAutoFit/>
          </a:bodyPr>
          <a:lstStyle/>
          <a:p>
            <a:r>
              <a:rPr lang="en-US" sz="1400" b="1"/>
              <a:t>Geographic Distribution of Missouri Nurses</a:t>
            </a:r>
            <a:endParaRPr lang="en-US" sz="1400" b="1">
              <a:ea typeface="Calibri"/>
              <a:cs typeface="Calibri"/>
            </a:endParaRPr>
          </a:p>
        </p:txBody>
      </p:sp>
    </p:spTree>
    <p:extLst>
      <p:ext uri="{BB962C8B-B14F-4D97-AF65-F5344CB8AC3E}">
        <p14:creationId xmlns:p14="http://schemas.microsoft.com/office/powerpoint/2010/main" val="4743574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D060B-CDD1-23AA-0BA5-02D2EEDBCC5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DB11152-0EB5-BEA8-5DD4-9AF128C622A4}"/>
              </a:ext>
            </a:extLst>
          </p:cNvPr>
          <p:cNvSpPr>
            <a:spLocks noGrp="1"/>
          </p:cNvSpPr>
          <p:nvPr>
            <p:ph type="body" sz="quarter" idx="13"/>
          </p:nvPr>
        </p:nvSpPr>
        <p:spPr>
          <a:xfrm>
            <a:off x="0" y="360380"/>
            <a:ext cx="7019366" cy="867930"/>
          </a:xfrm>
        </p:spPr>
        <p:txBody>
          <a:bodyPr/>
          <a:lstStyle/>
          <a:p>
            <a:r>
              <a:rPr lang="en-US" b="1"/>
              <a:t>Where are nurses working? – Hospital – Inpatient Employment Settings</a:t>
            </a:r>
          </a:p>
        </p:txBody>
      </p:sp>
      <p:pic>
        <p:nvPicPr>
          <p:cNvPr id="9" name="Content Placeholder 7">
            <a:extLst>
              <a:ext uri="{FF2B5EF4-FFF2-40B4-BE49-F238E27FC236}">
                <a16:creationId xmlns:a16="http://schemas.microsoft.com/office/drawing/2014/main" id="{64E399C9-966E-ACAA-48CC-D08FF1828E68}"/>
              </a:ext>
            </a:extLst>
          </p:cNvPr>
          <p:cNvPicPr>
            <a:picLocks noChangeAspect="1"/>
          </p:cNvPicPr>
          <p:nvPr/>
        </p:nvPicPr>
        <p:blipFill>
          <a:blip r:embed="rId2"/>
          <a:srcRect l="1204" t="3053" r="91179" b="12239"/>
          <a:stretch>
            <a:fillRect/>
          </a:stretch>
        </p:blipFill>
        <p:spPr>
          <a:xfrm>
            <a:off x="4109087" y="4006477"/>
            <a:ext cx="232071" cy="1150084"/>
          </a:xfrm>
          <a:prstGeom prst="rect">
            <a:avLst/>
          </a:prstGeom>
        </p:spPr>
      </p:pic>
      <p:sp>
        <p:nvSpPr>
          <p:cNvPr id="10" name="TextBox 9">
            <a:extLst>
              <a:ext uri="{FF2B5EF4-FFF2-40B4-BE49-F238E27FC236}">
                <a16:creationId xmlns:a16="http://schemas.microsoft.com/office/drawing/2014/main" id="{B75376AC-249A-EB6D-F8AB-A222E3663921}"/>
              </a:ext>
            </a:extLst>
          </p:cNvPr>
          <p:cNvSpPr txBox="1"/>
          <p:nvPr/>
        </p:nvSpPr>
        <p:spPr>
          <a:xfrm>
            <a:off x="5271246" y="2716304"/>
            <a:ext cx="3621741" cy="2339102"/>
          </a:xfrm>
          <a:prstGeom prst="rect">
            <a:avLst/>
          </a:prstGeom>
          <a:noFill/>
        </p:spPr>
        <p:txBody>
          <a:bodyPr wrap="square" rtlCol="0">
            <a:spAutoFit/>
          </a:bodyPr>
          <a:lstStyle/>
          <a:p>
            <a:r>
              <a:rPr lang="en-US" sz="1600" b="1" u="sng"/>
              <a:t>Least Common Employment Settings:</a:t>
            </a:r>
          </a:p>
          <a:p>
            <a:endParaRPr lang="en-US" sz="1600"/>
          </a:p>
          <a:p>
            <a:pPr marL="171450" lvl="0" indent="-171450" defTabSz="914400" eaLnBrk="0" fontAlgn="base" hangingPunct="0">
              <a:spcBef>
                <a:spcPts val="600"/>
              </a:spcBef>
              <a:spcAft>
                <a:spcPts val="600"/>
              </a:spcAft>
              <a:buFont typeface="Arial" panose="020B0604020202020204" pitchFamily="34" charset="0"/>
              <a:buChar char="•"/>
            </a:pPr>
            <a:r>
              <a:rPr lang="en-US" altLang="en-US" sz="1600" b="1"/>
              <a:t>LPNs</a:t>
            </a:r>
            <a:r>
              <a:rPr lang="en-US" altLang="en-US" sz="1600"/>
              <a:t>: 9.3% outpatient clinics </a:t>
            </a:r>
          </a:p>
          <a:p>
            <a:pPr marL="171450" lvl="0" indent="-171450" defTabSz="914400" eaLnBrk="0" fontAlgn="base" hangingPunct="0">
              <a:spcBef>
                <a:spcPts val="600"/>
              </a:spcBef>
              <a:spcAft>
                <a:spcPts val="600"/>
              </a:spcAft>
              <a:buFont typeface="Arial" panose="020B0604020202020204" pitchFamily="34" charset="0"/>
              <a:buChar char="•"/>
            </a:pPr>
            <a:r>
              <a:rPr lang="en-US" altLang="en-US" sz="1600" b="1"/>
              <a:t>RNs</a:t>
            </a:r>
            <a:r>
              <a:rPr lang="en-US" altLang="en-US" sz="1600"/>
              <a:t>: 6.2% Outpatient ambulatory care</a:t>
            </a:r>
          </a:p>
          <a:p>
            <a:pPr marL="171450" lvl="0" indent="-171450" defTabSz="914400" eaLnBrk="0" fontAlgn="base" hangingPunct="0">
              <a:spcBef>
                <a:spcPts val="600"/>
              </a:spcBef>
              <a:spcAft>
                <a:spcPts val="600"/>
              </a:spcAft>
              <a:buFont typeface="Arial" panose="020B0604020202020204" pitchFamily="34" charset="0"/>
              <a:buChar char="•"/>
            </a:pPr>
            <a:r>
              <a:rPr lang="en-US" altLang="en-US" sz="1600" b="1"/>
              <a:t>APRNs</a:t>
            </a:r>
            <a:r>
              <a:rPr lang="en-US" altLang="en-US" sz="1600"/>
              <a:t>: 0.9% Administration, education </a:t>
            </a:r>
          </a:p>
          <a:p>
            <a:endParaRPr lang="en-US"/>
          </a:p>
          <a:p>
            <a:r>
              <a:rPr lang="en-US"/>
              <a:t> </a:t>
            </a:r>
          </a:p>
        </p:txBody>
      </p:sp>
      <p:pic>
        <p:nvPicPr>
          <p:cNvPr id="5" name="Picture 4" descr="A blue bar graph on a black background&#10;&#10;AI-generated content may be incorrect.">
            <a:extLst>
              <a:ext uri="{FF2B5EF4-FFF2-40B4-BE49-F238E27FC236}">
                <a16:creationId xmlns:a16="http://schemas.microsoft.com/office/drawing/2014/main" id="{CA15CE53-97FB-4BC0-973F-B98276A3CC5A}"/>
              </a:ext>
            </a:extLst>
          </p:cNvPr>
          <p:cNvPicPr>
            <a:picLocks noChangeAspect="1"/>
          </p:cNvPicPr>
          <p:nvPr/>
        </p:nvPicPr>
        <p:blipFill>
          <a:blip r:embed="rId3"/>
          <a:srcRect l="27811" t="12840" r="24852" b="3148"/>
          <a:stretch>
            <a:fillRect/>
          </a:stretch>
        </p:blipFill>
        <p:spPr>
          <a:xfrm>
            <a:off x="757491" y="1720155"/>
            <a:ext cx="4328532" cy="4321133"/>
          </a:xfrm>
          <a:prstGeom prst="rect">
            <a:avLst/>
          </a:prstGeom>
        </p:spPr>
      </p:pic>
    </p:spTree>
    <p:extLst>
      <p:ext uri="{BB962C8B-B14F-4D97-AF65-F5344CB8AC3E}">
        <p14:creationId xmlns:p14="http://schemas.microsoft.com/office/powerpoint/2010/main" val="3737352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F22EC-6EAA-B210-FD4F-351E1E46514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4C7BA74-178D-0448-C1E3-40CD8490CCDB}"/>
              </a:ext>
            </a:extLst>
          </p:cNvPr>
          <p:cNvSpPr>
            <a:spLocks noGrp="1"/>
          </p:cNvSpPr>
          <p:nvPr>
            <p:ph type="body" sz="quarter" idx="13"/>
          </p:nvPr>
        </p:nvSpPr>
        <p:spPr>
          <a:xfrm>
            <a:off x="0" y="548640"/>
            <a:ext cx="7003473" cy="480131"/>
          </a:xfrm>
        </p:spPr>
        <p:txBody>
          <a:bodyPr/>
          <a:lstStyle/>
          <a:p>
            <a:r>
              <a:rPr lang="en-US" b="1"/>
              <a:t>Nursing Workforce - What you need to know</a:t>
            </a:r>
          </a:p>
        </p:txBody>
      </p:sp>
      <p:sp>
        <p:nvSpPr>
          <p:cNvPr id="4" name="Content Placeholder 3">
            <a:extLst>
              <a:ext uri="{FF2B5EF4-FFF2-40B4-BE49-F238E27FC236}">
                <a16:creationId xmlns:a16="http://schemas.microsoft.com/office/drawing/2014/main" id="{E04011FD-3AAC-C2CB-4BDC-7E81486412C8}"/>
              </a:ext>
            </a:extLst>
          </p:cNvPr>
          <p:cNvSpPr>
            <a:spLocks noGrp="1"/>
          </p:cNvSpPr>
          <p:nvPr>
            <p:ph idx="1"/>
          </p:nvPr>
        </p:nvSpPr>
        <p:spPr>
          <a:xfrm>
            <a:off x="429144" y="1493116"/>
            <a:ext cx="8083088" cy="4351338"/>
          </a:xfrm>
        </p:spPr>
        <p:txBody>
          <a:bodyPr/>
          <a:lstStyle/>
          <a:p>
            <a:r>
              <a:rPr lang="en-US" b="1"/>
              <a:t>Policy Implications </a:t>
            </a:r>
          </a:p>
          <a:p>
            <a:pPr marL="457200" indent="-457200">
              <a:buFont typeface="Arial" panose="020B0604020202020204" pitchFamily="34" charset="0"/>
              <a:buChar char="•"/>
            </a:pPr>
            <a:r>
              <a:rPr lang="en-US"/>
              <a:t>Expand funding for nursing education programs</a:t>
            </a:r>
          </a:p>
          <a:p>
            <a:pPr marL="457200" indent="-457200">
              <a:buFont typeface="Arial" panose="020B0604020202020204" pitchFamily="34" charset="0"/>
              <a:buChar char="•"/>
            </a:pPr>
            <a:r>
              <a:rPr lang="en-US"/>
              <a:t>Incentivize rural and underserved area placements</a:t>
            </a:r>
          </a:p>
          <a:p>
            <a:pPr marL="457200" indent="-457200">
              <a:buFont typeface="Arial" panose="020B0604020202020204" pitchFamily="34" charset="0"/>
              <a:buChar char="•"/>
            </a:pPr>
            <a:r>
              <a:rPr lang="en-US"/>
              <a:t>Support aging workforce transitions</a:t>
            </a:r>
          </a:p>
          <a:p>
            <a:pPr marL="457200" indent="-457200">
              <a:buFont typeface="Arial" panose="020B0604020202020204" pitchFamily="34" charset="0"/>
              <a:buChar char="•"/>
            </a:pPr>
            <a:r>
              <a:rPr lang="en-US"/>
              <a:t>Strengthen cross-sector partnerships</a:t>
            </a:r>
          </a:p>
          <a:p>
            <a:pPr marL="457200" indent="-457200">
              <a:buFont typeface="Arial" panose="020B0604020202020204" pitchFamily="34" charset="0"/>
              <a:buChar char="•"/>
            </a:pPr>
            <a:r>
              <a:rPr lang="en-US"/>
              <a:t>Enhance workforce data analytics</a:t>
            </a:r>
          </a:p>
          <a:p>
            <a:pPr marL="457200" indent="-457200">
              <a:buFont typeface="Arial" panose="020B0604020202020204" pitchFamily="34" charset="0"/>
              <a:buChar char="•"/>
            </a:pPr>
            <a:r>
              <a:rPr lang="en-US"/>
              <a:t>Promote diversity and inclusion</a:t>
            </a:r>
          </a:p>
          <a:p>
            <a:pPr marL="457200" indent="-457200">
              <a:buFont typeface="Arial" panose="020B0604020202020204" pitchFamily="34" charset="0"/>
              <a:buChar char="•"/>
            </a:pPr>
            <a:r>
              <a:rPr lang="en-US"/>
              <a:t>Invest in recruitment and retention strategies</a:t>
            </a:r>
          </a:p>
          <a:p>
            <a:endParaRPr lang="en-US"/>
          </a:p>
        </p:txBody>
      </p:sp>
    </p:spTree>
    <p:extLst>
      <p:ext uri="{BB962C8B-B14F-4D97-AF65-F5344CB8AC3E}">
        <p14:creationId xmlns:p14="http://schemas.microsoft.com/office/powerpoint/2010/main" val="16342309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132C4-762D-C45A-9E91-522382835EF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8122293-8F3A-42B8-141C-CD7E4D1D0081}"/>
              </a:ext>
            </a:extLst>
          </p:cNvPr>
          <p:cNvSpPr/>
          <p:nvPr/>
        </p:nvSpPr>
        <p:spPr>
          <a:xfrm>
            <a:off x="7085756" y="5567380"/>
            <a:ext cx="2024501" cy="11303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BF3DD25-EE5F-C66A-3B51-E771691E8863}"/>
              </a:ext>
            </a:extLst>
          </p:cNvPr>
          <p:cNvSpPr>
            <a:spLocks noGrp="1"/>
          </p:cNvSpPr>
          <p:nvPr>
            <p:ph type="body" sz="quarter" idx="13"/>
          </p:nvPr>
        </p:nvSpPr>
        <p:spPr>
          <a:xfrm>
            <a:off x="0" y="484604"/>
            <a:ext cx="7003473" cy="996170"/>
          </a:xfrm>
        </p:spPr>
        <p:txBody>
          <a:bodyPr wrap="square" lIns="91440" tIns="45720" rIns="91440" bIns="45720" anchor="t">
            <a:spAutoFit/>
          </a:bodyPr>
          <a:lstStyle/>
          <a:p>
            <a:pPr>
              <a:spcBef>
                <a:spcPts val="0"/>
              </a:spcBef>
            </a:pPr>
            <a:r>
              <a:rPr lang="en-US" b="1">
                <a:ea typeface="Calibri"/>
                <a:cs typeface="Calibri"/>
              </a:rPr>
              <a:t>Public Health Nursing Services (N =1,981)</a:t>
            </a:r>
          </a:p>
          <a:p>
            <a:endParaRPr lang="en-US" b="1">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90BA8D77-81EC-C812-8F39-F796FB5F7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15" y="0"/>
            <a:ext cx="557936" cy="247142"/>
          </a:xfrm>
          <a:prstGeom prst="rect">
            <a:avLst/>
          </a:prstGeom>
        </p:spPr>
      </p:pic>
      <p:pic>
        <p:nvPicPr>
          <p:cNvPr id="2" name="Picture 1">
            <a:extLst>
              <a:ext uri="{FF2B5EF4-FFF2-40B4-BE49-F238E27FC236}">
                <a16:creationId xmlns:a16="http://schemas.microsoft.com/office/drawing/2014/main" id="{1B35BC50-691E-8BC7-26AE-659729AD7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1" y="6309359"/>
            <a:ext cx="816078" cy="361488"/>
          </a:xfrm>
          <a:prstGeom prst="rect">
            <a:avLst/>
          </a:prstGeom>
          <a:ln>
            <a:solidFill>
              <a:schemeClr val="bg1"/>
            </a:solidFill>
          </a:ln>
        </p:spPr>
      </p:pic>
      <p:sp>
        <p:nvSpPr>
          <p:cNvPr id="7" name="TextBox 6">
            <a:extLst>
              <a:ext uri="{FF2B5EF4-FFF2-40B4-BE49-F238E27FC236}">
                <a16:creationId xmlns:a16="http://schemas.microsoft.com/office/drawing/2014/main" id="{F9940700-B1D7-320E-746E-8EA4C5B3AB30}"/>
              </a:ext>
            </a:extLst>
          </p:cNvPr>
          <p:cNvSpPr txBox="1"/>
          <p:nvPr/>
        </p:nvSpPr>
        <p:spPr>
          <a:xfrm>
            <a:off x="7126941" y="331695"/>
            <a:ext cx="217842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uLnTx/>
                <a:uFillTx/>
                <a:latin typeface="Calibri" panose="020F0502020204030204"/>
                <a:ea typeface="+mn-ea"/>
                <a:cs typeface="+mn-cs"/>
              </a:rPr>
              <a:t>18.7%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uLnTx/>
                <a:uFillTx/>
                <a:latin typeface="Calibri" panose="020F0502020204030204"/>
                <a:ea typeface="+mn-ea"/>
                <a:cs typeface="+mn-cs"/>
              </a:rPr>
              <a:t>2+ positions</a:t>
            </a:r>
          </a:p>
        </p:txBody>
      </p:sp>
      <p:pic>
        <p:nvPicPr>
          <p:cNvPr id="8" name="Picture 7" descr="A screenshot of a medical report&#10;&#10;AI-generated content may be incorrect.">
            <a:extLst>
              <a:ext uri="{FF2B5EF4-FFF2-40B4-BE49-F238E27FC236}">
                <a16:creationId xmlns:a16="http://schemas.microsoft.com/office/drawing/2014/main" id="{7A0E2AEC-970A-DBA5-7EB1-48237C558E60}"/>
              </a:ext>
            </a:extLst>
          </p:cNvPr>
          <p:cNvPicPr>
            <a:picLocks noChangeAspect="1"/>
          </p:cNvPicPr>
          <p:nvPr/>
        </p:nvPicPr>
        <p:blipFill>
          <a:blip r:embed="rId4"/>
          <a:srcRect t="16953"/>
          <a:stretch/>
        </p:blipFill>
        <p:spPr>
          <a:xfrm>
            <a:off x="0" y="1162692"/>
            <a:ext cx="9144000" cy="5695308"/>
          </a:xfrm>
          <a:prstGeom prst="rect">
            <a:avLst/>
          </a:prstGeom>
        </p:spPr>
      </p:pic>
      <p:pic>
        <p:nvPicPr>
          <p:cNvPr id="9" name="Picture 8">
            <a:extLst>
              <a:ext uri="{FF2B5EF4-FFF2-40B4-BE49-F238E27FC236}">
                <a16:creationId xmlns:a16="http://schemas.microsoft.com/office/drawing/2014/main" id="{08DB8402-DDD3-021D-241C-6607A61F6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81" y="6268121"/>
            <a:ext cx="816078" cy="361488"/>
          </a:xfrm>
          <a:prstGeom prst="rect">
            <a:avLst/>
          </a:prstGeom>
          <a:ln>
            <a:solidFill>
              <a:schemeClr val="bg1"/>
            </a:solidFill>
          </a:ln>
        </p:spPr>
      </p:pic>
    </p:spTree>
    <p:extLst>
      <p:ext uri="{BB962C8B-B14F-4D97-AF65-F5344CB8AC3E}">
        <p14:creationId xmlns:p14="http://schemas.microsoft.com/office/powerpoint/2010/main" val="1271010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8" descr="A person sitting in a chair&#10;&#10;AI-generated content may be incorrect.">
            <a:extLst>
              <a:ext uri="{FF2B5EF4-FFF2-40B4-BE49-F238E27FC236}">
                <a16:creationId xmlns:a16="http://schemas.microsoft.com/office/drawing/2014/main" id="{7B5051C2-5083-D1A7-4B70-20B461A4991F}"/>
              </a:ext>
            </a:extLst>
          </p:cNvPr>
          <p:cNvPicPr>
            <a:picLocks noGrp="1" noChangeAspect="1"/>
          </p:cNvPicPr>
          <p:nvPr>
            <p:ph type="pic" idx="1"/>
          </p:nvPr>
        </p:nvPicPr>
        <p:blipFill>
          <a:blip r:embed="rId2"/>
          <a:srcRect l="1" t="29825" r="54201" b="32706"/>
          <a:stretch>
            <a:fillRect/>
          </a:stretch>
        </p:blipFill>
        <p:spPr>
          <a:xfrm>
            <a:off x="0" y="3703320"/>
            <a:ext cx="9116279" cy="2852928"/>
          </a:xfrm>
          <a:prstGeom prst="rect">
            <a:avLst/>
          </a:prstGeom>
        </p:spPr>
      </p:pic>
      <p:grpSp>
        <p:nvGrpSpPr>
          <p:cNvPr id="17" name="Group 16">
            <a:extLst>
              <a:ext uri="{FF2B5EF4-FFF2-40B4-BE49-F238E27FC236}">
                <a16:creationId xmlns:a16="http://schemas.microsoft.com/office/drawing/2014/main" id="{5EC81CC9-EAC3-3907-9268-3A583E3B63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00" y="3401858"/>
            <a:ext cx="9155400" cy="123363"/>
            <a:chOff x="-5025" y="6737718"/>
            <a:chExt cx="12207200" cy="123363"/>
          </a:xfrm>
        </p:grpSpPr>
        <p:sp>
          <p:nvSpPr>
            <p:cNvPr id="15" name="Rectangle 14">
              <a:extLst>
                <a:ext uri="{FF2B5EF4-FFF2-40B4-BE49-F238E27FC236}">
                  <a16:creationId xmlns:a16="http://schemas.microsoft.com/office/drawing/2014/main" id="{665915B0-4647-B7BB-3CDF-D62A16FCB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A416CD1-48B0-ADCA-33F6-A12FBD9EE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96FDB5FC-865D-83F7-2608-6E935EAF2861}"/>
              </a:ext>
            </a:extLst>
          </p:cNvPr>
          <p:cNvPicPr>
            <a:picLocks noChangeAspect="1"/>
          </p:cNvPicPr>
          <p:nvPr/>
        </p:nvPicPr>
        <p:blipFill>
          <a:blip r:embed="rId3"/>
          <a:stretch>
            <a:fillRect/>
          </a:stretch>
        </p:blipFill>
        <p:spPr>
          <a:xfrm>
            <a:off x="795251" y="0"/>
            <a:ext cx="7139665" cy="3153836"/>
          </a:xfrm>
          <a:prstGeom prst="rect">
            <a:avLst/>
          </a:prstGeom>
        </p:spPr>
      </p:pic>
    </p:spTree>
    <p:extLst>
      <p:ext uri="{BB962C8B-B14F-4D97-AF65-F5344CB8AC3E}">
        <p14:creationId xmlns:p14="http://schemas.microsoft.com/office/powerpoint/2010/main" val="3121502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DEE4E-A80A-AD71-A300-EE689BC57EE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5D3995C-3AA8-1D14-AD58-D355F64CA479}"/>
              </a:ext>
            </a:extLst>
          </p:cNvPr>
          <p:cNvSpPr>
            <a:spLocks noGrp="1"/>
          </p:cNvSpPr>
          <p:nvPr>
            <p:ph type="body" sz="quarter" idx="13"/>
          </p:nvPr>
        </p:nvSpPr>
        <p:spPr>
          <a:xfrm>
            <a:off x="70717" y="389214"/>
            <a:ext cx="7565532" cy="480131"/>
          </a:xfrm>
        </p:spPr>
        <p:txBody>
          <a:bodyPr/>
          <a:lstStyle/>
          <a:p>
            <a:pPr algn="l">
              <a:spcBef>
                <a:spcPts val="0"/>
              </a:spcBef>
            </a:pPr>
            <a:r>
              <a:rPr lang="en-US" b="1">
                <a:ea typeface="Calibri"/>
                <a:cs typeface="Calibri"/>
              </a:rPr>
              <a:t>Understanding the LPN Workforce (N = 20,796)</a:t>
            </a:r>
            <a:endParaRPr lang="en-US"/>
          </a:p>
        </p:txBody>
      </p:sp>
      <p:pic>
        <p:nvPicPr>
          <p:cNvPr id="8" name="Picture 7">
            <a:extLst>
              <a:ext uri="{FF2B5EF4-FFF2-40B4-BE49-F238E27FC236}">
                <a16:creationId xmlns:a16="http://schemas.microsoft.com/office/drawing/2014/main" id="{1049AF96-B02F-5A7D-8830-BB6A34342BA5}"/>
              </a:ext>
            </a:extLst>
          </p:cNvPr>
          <p:cNvPicPr>
            <a:picLocks noChangeAspect="1"/>
          </p:cNvPicPr>
          <p:nvPr/>
        </p:nvPicPr>
        <p:blipFill>
          <a:blip r:embed="rId3"/>
          <a:stretch>
            <a:fillRect/>
          </a:stretch>
        </p:blipFill>
        <p:spPr>
          <a:xfrm>
            <a:off x="0" y="1160062"/>
            <a:ext cx="9144000" cy="5582540"/>
          </a:xfrm>
          <a:prstGeom prst="rect">
            <a:avLst/>
          </a:prstGeom>
          <a:solidFill>
            <a:schemeClr val="accent2">
              <a:lumMod val="60000"/>
              <a:lumOff val="40000"/>
            </a:schemeClr>
          </a:solidFill>
          <a:ln>
            <a:solidFill>
              <a:srgbClr val="FFC000"/>
            </a:solidFill>
          </a:ln>
        </p:spPr>
      </p:pic>
      <p:pic>
        <p:nvPicPr>
          <p:cNvPr id="2" name="Picture 1" descr="A black and yellow circular object&#10;&#10;AI-generated content may be incorrect.">
            <a:extLst>
              <a:ext uri="{FF2B5EF4-FFF2-40B4-BE49-F238E27FC236}">
                <a16:creationId xmlns:a16="http://schemas.microsoft.com/office/drawing/2014/main" id="{40F33A73-75FE-DC55-53A7-64CEE66CF262}"/>
              </a:ext>
            </a:extLst>
          </p:cNvPr>
          <p:cNvPicPr>
            <a:picLocks noChangeAspect="1"/>
          </p:cNvPicPr>
          <p:nvPr/>
        </p:nvPicPr>
        <p:blipFill>
          <a:blip r:embed="rId4"/>
          <a:stretch>
            <a:fillRect/>
          </a:stretch>
        </p:blipFill>
        <p:spPr>
          <a:xfrm>
            <a:off x="7723715" y="362319"/>
            <a:ext cx="1001185" cy="1001185"/>
          </a:xfrm>
          <a:prstGeom prst="rect">
            <a:avLst/>
          </a:prstGeom>
        </p:spPr>
      </p:pic>
      <p:sp>
        <p:nvSpPr>
          <p:cNvPr id="11" name="TextBox 10">
            <a:extLst>
              <a:ext uri="{FF2B5EF4-FFF2-40B4-BE49-F238E27FC236}">
                <a16:creationId xmlns:a16="http://schemas.microsoft.com/office/drawing/2014/main" id="{FBFDDD4E-BD9E-2C7E-0CB3-77389E8D46AD}"/>
              </a:ext>
            </a:extLst>
          </p:cNvPr>
          <p:cNvSpPr txBox="1"/>
          <p:nvPr/>
        </p:nvSpPr>
        <p:spPr>
          <a:xfrm>
            <a:off x="1743634" y="779040"/>
            <a:ext cx="463475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uLnTx/>
                <a:uFillTx/>
                <a:latin typeface="Calibri" panose="020F0502020204030204"/>
                <a:ea typeface="Calibri"/>
                <a:cs typeface="Calibri"/>
              </a:rPr>
              <a:t>Who are they &amp; What are they doing?</a:t>
            </a:r>
            <a:endParaRPr kumimoji="0" lang="en-US" sz="1800" b="1" i="0" u="none" strike="noStrike" kern="1200" cap="none" spc="0" normalizeH="0" baseline="0" noProof="0">
              <a:ln>
                <a:noFill/>
              </a:ln>
              <a:solidFill>
                <a:prstClr val="white"/>
              </a:solidFill>
              <a:uLnTx/>
              <a:uFillTx/>
              <a:latin typeface="Calibri" panose="020F0502020204030204"/>
            </a:endParaRPr>
          </a:p>
        </p:txBody>
      </p:sp>
      <p:pic>
        <p:nvPicPr>
          <p:cNvPr id="4" name="Picture 3">
            <a:extLst>
              <a:ext uri="{FF2B5EF4-FFF2-40B4-BE49-F238E27FC236}">
                <a16:creationId xmlns:a16="http://schemas.microsoft.com/office/drawing/2014/main" id="{4AF32EA5-0A06-5F17-654A-81BFBD751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31" y="6416935"/>
            <a:ext cx="556599" cy="246550"/>
          </a:xfrm>
          <a:prstGeom prst="rect">
            <a:avLst/>
          </a:prstGeom>
          <a:ln>
            <a:solidFill>
              <a:schemeClr val="bg1"/>
            </a:solidFill>
          </a:ln>
        </p:spPr>
      </p:pic>
    </p:spTree>
    <p:extLst>
      <p:ext uri="{BB962C8B-B14F-4D97-AF65-F5344CB8AC3E}">
        <p14:creationId xmlns:p14="http://schemas.microsoft.com/office/powerpoint/2010/main" val="28772288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2BAD4-B94D-C4B8-0E41-DC7E482AA48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7B2F4FC-2E02-C0A2-9000-0D750F2BC694}"/>
              </a:ext>
            </a:extLst>
          </p:cNvPr>
          <p:cNvSpPr>
            <a:spLocks noGrp="1"/>
          </p:cNvSpPr>
          <p:nvPr>
            <p:ph type="body" sz="quarter" idx="13"/>
          </p:nvPr>
        </p:nvSpPr>
        <p:spPr>
          <a:xfrm>
            <a:off x="0" y="407142"/>
            <a:ext cx="7565532" cy="1245469"/>
          </a:xfrm>
        </p:spPr>
        <p:txBody>
          <a:bodyPr/>
          <a:lstStyle/>
          <a:p>
            <a:pPr>
              <a:spcBef>
                <a:spcPts val="0"/>
              </a:spcBef>
            </a:pPr>
            <a:r>
              <a:rPr lang="en-US" b="1">
                <a:ea typeface="Calibri"/>
                <a:cs typeface="Calibri"/>
              </a:rPr>
              <a:t>Understanding RN Workforce (N = 100,372) </a:t>
            </a:r>
          </a:p>
          <a:p>
            <a:pPr>
              <a:spcBef>
                <a:spcPts val="0"/>
              </a:spcBef>
            </a:pPr>
            <a:r>
              <a:rPr lang="en-US" sz="1800" b="1">
                <a:ea typeface="Calibri"/>
                <a:cs typeface="Calibri"/>
              </a:rPr>
              <a:t>Who are they &amp; What are they doing?</a:t>
            </a:r>
            <a:endParaRPr lang="en-US" sz="1800" b="1"/>
          </a:p>
          <a:p>
            <a:endParaRPr lang="en-US"/>
          </a:p>
        </p:txBody>
      </p:sp>
      <p:pic>
        <p:nvPicPr>
          <p:cNvPr id="4" name="Picture 3">
            <a:extLst>
              <a:ext uri="{FF2B5EF4-FFF2-40B4-BE49-F238E27FC236}">
                <a16:creationId xmlns:a16="http://schemas.microsoft.com/office/drawing/2014/main" id="{ED48F35C-D1AB-8427-D6E0-50B4D1D322EA}"/>
              </a:ext>
            </a:extLst>
          </p:cNvPr>
          <p:cNvPicPr>
            <a:picLocks noChangeAspect="1"/>
          </p:cNvPicPr>
          <p:nvPr/>
        </p:nvPicPr>
        <p:blipFill>
          <a:blip r:embed="rId3"/>
          <a:srcRect l="1437" r="1437"/>
          <a:stretch/>
        </p:blipFill>
        <p:spPr>
          <a:xfrm>
            <a:off x="0" y="1121864"/>
            <a:ext cx="9144000" cy="5736136"/>
          </a:xfrm>
          <a:prstGeom prst="rect">
            <a:avLst/>
          </a:prstGeom>
        </p:spPr>
      </p:pic>
      <p:pic>
        <p:nvPicPr>
          <p:cNvPr id="2" name="Picture 1" descr="A black and yellow circle&#10;&#10;AI-generated content may be incorrect.">
            <a:extLst>
              <a:ext uri="{FF2B5EF4-FFF2-40B4-BE49-F238E27FC236}">
                <a16:creationId xmlns:a16="http://schemas.microsoft.com/office/drawing/2014/main" id="{2991DEF4-0548-04BE-635C-08F776AD4C86}"/>
              </a:ext>
            </a:extLst>
          </p:cNvPr>
          <p:cNvPicPr>
            <a:picLocks noChangeAspect="1"/>
          </p:cNvPicPr>
          <p:nvPr/>
        </p:nvPicPr>
        <p:blipFill>
          <a:blip r:embed="rId4"/>
          <a:stretch>
            <a:fillRect/>
          </a:stretch>
        </p:blipFill>
        <p:spPr>
          <a:xfrm>
            <a:off x="7693518" y="362319"/>
            <a:ext cx="1021857" cy="1021857"/>
          </a:xfrm>
          <a:prstGeom prst="rect">
            <a:avLst/>
          </a:prstGeom>
        </p:spPr>
      </p:pic>
      <p:pic>
        <p:nvPicPr>
          <p:cNvPr id="5" name="Picture 4">
            <a:extLst>
              <a:ext uri="{FF2B5EF4-FFF2-40B4-BE49-F238E27FC236}">
                <a16:creationId xmlns:a16="http://schemas.microsoft.com/office/drawing/2014/main" id="{A20E1ABB-9524-BC05-F3DF-FF05956A88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754" y="6488653"/>
            <a:ext cx="592458" cy="262434"/>
          </a:xfrm>
          <a:prstGeom prst="rect">
            <a:avLst/>
          </a:prstGeom>
          <a:ln>
            <a:solidFill>
              <a:schemeClr val="bg1"/>
            </a:solidFill>
          </a:ln>
        </p:spPr>
      </p:pic>
    </p:spTree>
    <p:extLst>
      <p:ext uri="{BB962C8B-B14F-4D97-AF65-F5344CB8AC3E}">
        <p14:creationId xmlns:p14="http://schemas.microsoft.com/office/powerpoint/2010/main" val="38895607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831D3-00CC-73E6-79B6-6F7F5991AF7B}"/>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6F2925F-69ED-1DD3-9E3F-6A0606E41E32}"/>
              </a:ext>
            </a:extLst>
          </p:cNvPr>
          <p:cNvPicPr>
            <a:picLocks noGrp="1" noChangeAspect="1"/>
          </p:cNvPicPr>
          <p:nvPr>
            <p:ph idx="1"/>
          </p:nvPr>
        </p:nvPicPr>
        <p:blipFill>
          <a:blip r:embed="rId3"/>
          <a:srcRect l="2834" t="5659" r="3289"/>
          <a:stretch/>
        </p:blipFill>
        <p:spPr>
          <a:xfrm>
            <a:off x="85725" y="1237296"/>
            <a:ext cx="8972550" cy="5072064"/>
          </a:xfrm>
        </p:spPr>
      </p:pic>
      <p:sp>
        <p:nvSpPr>
          <p:cNvPr id="3" name="Text Placeholder 2">
            <a:extLst>
              <a:ext uri="{FF2B5EF4-FFF2-40B4-BE49-F238E27FC236}">
                <a16:creationId xmlns:a16="http://schemas.microsoft.com/office/drawing/2014/main" id="{5FC72021-D3CD-1BA2-52FB-3E249E6762A9}"/>
              </a:ext>
            </a:extLst>
          </p:cNvPr>
          <p:cNvSpPr>
            <a:spLocks noGrp="1"/>
          </p:cNvSpPr>
          <p:nvPr>
            <p:ph type="body" sz="quarter" idx="13"/>
          </p:nvPr>
        </p:nvSpPr>
        <p:spPr>
          <a:xfrm>
            <a:off x="0" y="369366"/>
            <a:ext cx="8267700" cy="867930"/>
          </a:xfrm>
        </p:spPr>
        <p:txBody>
          <a:bodyPr/>
          <a:lstStyle/>
          <a:p>
            <a:pPr>
              <a:spcBef>
                <a:spcPts val="0"/>
              </a:spcBef>
            </a:pPr>
            <a:r>
              <a:rPr lang="en-US" b="1"/>
              <a:t>APRN License Distribution  </a:t>
            </a:r>
          </a:p>
          <a:p>
            <a:pPr>
              <a:spcBef>
                <a:spcPts val="0"/>
              </a:spcBef>
            </a:pPr>
            <a:r>
              <a:rPr lang="en-US" b="1">
                <a:ea typeface="Calibri"/>
                <a:cs typeface="Calibri"/>
              </a:rPr>
              <a:t>Total Individual APRNs (N = 13,431)</a:t>
            </a:r>
            <a:r>
              <a:rPr lang="en-US" b="1"/>
              <a:t> </a:t>
            </a:r>
          </a:p>
        </p:txBody>
      </p:sp>
      <p:pic>
        <p:nvPicPr>
          <p:cNvPr id="2" name="Picture 1" descr="A yellow and black semicircle&#10;&#10;AI-generated content may be incorrect.">
            <a:extLst>
              <a:ext uri="{FF2B5EF4-FFF2-40B4-BE49-F238E27FC236}">
                <a16:creationId xmlns:a16="http://schemas.microsoft.com/office/drawing/2014/main" id="{2E7A66C8-D81E-DFF2-4731-979DB832DFFD}"/>
              </a:ext>
            </a:extLst>
          </p:cNvPr>
          <p:cNvPicPr>
            <a:picLocks noChangeAspect="1"/>
          </p:cNvPicPr>
          <p:nvPr/>
        </p:nvPicPr>
        <p:blipFill>
          <a:blip r:embed="rId4"/>
          <a:stretch>
            <a:fillRect/>
          </a:stretch>
        </p:blipFill>
        <p:spPr>
          <a:xfrm>
            <a:off x="7742489" y="357312"/>
            <a:ext cx="969806" cy="969806"/>
          </a:xfrm>
          <a:prstGeom prst="rect">
            <a:avLst/>
          </a:prstGeom>
        </p:spPr>
      </p:pic>
      <p:pic>
        <p:nvPicPr>
          <p:cNvPr id="4" name="Picture 3">
            <a:extLst>
              <a:ext uri="{FF2B5EF4-FFF2-40B4-BE49-F238E27FC236}">
                <a16:creationId xmlns:a16="http://schemas.microsoft.com/office/drawing/2014/main" id="{77713354-8DF6-7361-1DF0-44F8072709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16846"/>
            <a:ext cx="608870" cy="269704"/>
          </a:xfrm>
          <a:prstGeom prst="rect">
            <a:avLst/>
          </a:prstGeom>
        </p:spPr>
      </p:pic>
    </p:spTree>
    <p:extLst>
      <p:ext uri="{BB962C8B-B14F-4D97-AF65-F5344CB8AC3E}">
        <p14:creationId xmlns:p14="http://schemas.microsoft.com/office/powerpoint/2010/main" val="24543534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137D4-F64E-E657-763D-A8DE4879062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2D6B58F-6EBF-C3CB-EA62-832D6A5116B3}"/>
              </a:ext>
            </a:extLst>
          </p:cNvPr>
          <p:cNvPicPr>
            <a:picLocks noChangeAspect="1"/>
          </p:cNvPicPr>
          <p:nvPr/>
        </p:nvPicPr>
        <p:blipFill>
          <a:blip r:embed="rId3"/>
          <a:stretch>
            <a:fillRect/>
          </a:stretch>
        </p:blipFill>
        <p:spPr>
          <a:xfrm>
            <a:off x="-12561" y="1138517"/>
            <a:ext cx="9144000" cy="5591175"/>
          </a:xfrm>
          <a:prstGeom prst="rect">
            <a:avLst/>
          </a:prstGeom>
        </p:spPr>
      </p:pic>
      <p:sp>
        <p:nvSpPr>
          <p:cNvPr id="4" name="Rectangle 3">
            <a:extLst>
              <a:ext uri="{FF2B5EF4-FFF2-40B4-BE49-F238E27FC236}">
                <a16:creationId xmlns:a16="http://schemas.microsoft.com/office/drawing/2014/main" id="{28424C8A-8B18-589F-E1ED-D4073A73C492}"/>
              </a:ext>
            </a:extLst>
          </p:cNvPr>
          <p:cNvSpPr/>
          <p:nvPr/>
        </p:nvSpPr>
        <p:spPr>
          <a:xfrm>
            <a:off x="7085756" y="5567380"/>
            <a:ext cx="2024501" cy="11303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0992635D-F1B1-22FD-8CEF-5049FC0FF9B1}"/>
              </a:ext>
            </a:extLst>
          </p:cNvPr>
          <p:cNvSpPr>
            <a:spLocks noGrp="1"/>
          </p:cNvSpPr>
          <p:nvPr>
            <p:ph type="body" sz="quarter" idx="13"/>
          </p:nvPr>
        </p:nvSpPr>
        <p:spPr>
          <a:xfrm>
            <a:off x="0" y="481965"/>
            <a:ext cx="7003473" cy="1117229"/>
          </a:xfrm>
        </p:spPr>
        <p:txBody>
          <a:bodyPr wrap="square" lIns="91440" tIns="45720" rIns="91440" bIns="45720" anchor="t">
            <a:spAutoFit/>
          </a:bodyPr>
          <a:lstStyle/>
          <a:p>
            <a:pPr>
              <a:spcBef>
                <a:spcPts val="0"/>
              </a:spcBef>
            </a:pPr>
            <a:r>
              <a:rPr lang="en-US" b="1">
                <a:ea typeface="Calibri"/>
                <a:cs typeface="Calibri"/>
              </a:rPr>
              <a:t>Addressing APRN Shortages (N = 13,431)</a:t>
            </a:r>
            <a:r>
              <a:rPr lang="en-US" sz="2800" b="1">
                <a:ea typeface="Calibri"/>
                <a:cs typeface="Calibri"/>
              </a:rPr>
              <a:t> </a:t>
            </a:r>
          </a:p>
          <a:p>
            <a:pPr>
              <a:spcBef>
                <a:spcPts val="0"/>
              </a:spcBef>
            </a:pPr>
            <a:r>
              <a:rPr lang="en-US" sz="1800" b="1">
                <a:ea typeface="Calibri"/>
                <a:cs typeface="Calibri"/>
              </a:rPr>
              <a:t>What is the distribution by area? </a:t>
            </a:r>
          </a:p>
          <a:p>
            <a:pPr>
              <a:spcBef>
                <a:spcPts val="0"/>
              </a:spcBef>
            </a:pPr>
            <a:r>
              <a:rPr lang="en-US" b="1">
                <a:effectLst>
                  <a:outerShdw blurRad="38100" dist="38100" dir="2700000" algn="tl">
                    <a:srgbClr val="000000">
                      <a:alpha val="43137"/>
                    </a:srgbClr>
                  </a:outerShdw>
                </a:effectLst>
                <a:ea typeface="Calibri"/>
                <a:cs typeface="Calibri"/>
              </a:rPr>
              <a:t> </a:t>
            </a:r>
            <a:endParaRPr lang="en-US" b="1">
              <a:effectLst>
                <a:outerShdw blurRad="38100" dist="38100" dir="2700000" algn="tl">
                  <a:srgbClr val="000000">
                    <a:alpha val="43137"/>
                  </a:srgbClr>
                </a:outerShdw>
              </a:effectLst>
            </a:endParaRPr>
          </a:p>
        </p:txBody>
      </p:sp>
      <p:pic>
        <p:nvPicPr>
          <p:cNvPr id="12" name="Picture 11" descr="A yellow and black semicircle&#10;&#10;AI-generated content may be incorrect.">
            <a:extLst>
              <a:ext uri="{FF2B5EF4-FFF2-40B4-BE49-F238E27FC236}">
                <a16:creationId xmlns:a16="http://schemas.microsoft.com/office/drawing/2014/main" id="{95E45541-7D0A-4CCD-420F-E7EEDB65DC1B}"/>
              </a:ext>
            </a:extLst>
          </p:cNvPr>
          <p:cNvPicPr>
            <a:picLocks noChangeAspect="1"/>
          </p:cNvPicPr>
          <p:nvPr/>
        </p:nvPicPr>
        <p:blipFill>
          <a:blip r:embed="rId4"/>
          <a:stretch>
            <a:fillRect/>
          </a:stretch>
        </p:blipFill>
        <p:spPr>
          <a:xfrm>
            <a:off x="7520961" y="290543"/>
            <a:ext cx="1456254" cy="1456254"/>
          </a:xfrm>
          <a:prstGeom prst="rect">
            <a:avLst/>
          </a:prstGeom>
        </p:spPr>
      </p:pic>
      <p:pic>
        <p:nvPicPr>
          <p:cNvPr id="14" name="Picture 13">
            <a:extLst>
              <a:ext uri="{FF2B5EF4-FFF2-40B4-BE49-F238E27FC236}">
                <a16:creationId xmlns:a16="http://schemas.microsoft.com/office/drawing/2014/main" id="{1C1EC8CA-C3E8-F86B-0510-29124A70FFB9}"/>
              </a:ext>
            </a:extLst>
          </p:cNvPr>
          <p:cNvPicPr>
            <a:picLocks noChangeAspect="1"/>
          </p:cNvPicPr>
          <p:nvPr/>
        </p:nvPicPr>
        <p:blipFill>
          <a:blip r:embed="rId5"/>
          <a:srcRect l="275" t="19834" r="-275"/>
          <a:stretch/>
        </p:blipFill>
        <p:spPr>
          <a:xfrm>
            <a:off x="12561" y="1360170"/>
            <a:ext cx="9144000" cy="5497830"/>
          </a:xfrm>
          <a:prstGeom prst="rect">
            <a:avLst/>
          </a:prstGeom>
        </p:spPr>
      </p:pic>
      <p:sp>
        <p:nvSpPr>
          <p:cNvPr id="15" name="TextBox 14">
            <a:extLst>
              <a:ext uri="{FF2B5EF4-FFF2-40B4-BE49-F238E27FC236}">
                <a16:creationId xmlns:a16="http://schemas.microsoft.com/office/drawing/2014/main" id="{1003975F-867F-DD93-A46F-7DA223B89B29}"/>
              </a:ext>
            </a:extLst>
          </p:cNvPr>
          <p:cNvSpPr txBox="1"/>
          <p:nvPr/>
        </p:nvSpPr>
        <p:spPr>
          <a:xfrm>
            <a:off x="4186409" y="5940902"/>
            <a:ext cx="4790806"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Data demonstrating maldistribution of APRNs among most employment settings.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C97B312-4107-EE09-795B-C1679B33A2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39" y="0"/>
            <a:ext cx="586511" cy="259799"/>
          </a:xfrm>
          <a:prstGeom prst="rect">
            <a:avLst/>
          </a:prstGeom>
        </p:spPr>
      </p:pic>
    </p:spTree>
    <p:extLst>
      <p:ext uri="{BB962C8B-B14F-4D97-AF65-F5344CB8AC3E}">
        <p14:creationId xmlns:p14="http://schemas.microsoft.com/office/powerpoint/2010/main" val="38328391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F4D98-20C6-71C7-6A04-9A3440BB29A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BC88B9-7B21-7C7C-FD21-FCB4EACBA9F1}"/>
              </a:ext>
            </a:extLst>
          </p:cNvPr>
          <p:cNvSpPr>
            <a:spLocks noGrp="1"/>
          </p:cNvSpPr>
          <p:nvPr>
            <p:ph idx="1"/>
          </p:nvPr>
        </p:nvSpPr>
        <p:spPr>
          <a:xfrm>
            <a:off x="895350" y="1425964"/>
            <a:ext cx="6591300" cy="6041636"/>
          </a:xfrm>
        </p:spPr>
        <p:txBody>
          <a:bodyPr vert="horz" lIns="68580" tIns="34290" rIns="68580" bIns="34290" rtlCol="0" anchor="t">
            <a:noAutofit/>
          </a:bodyPr>
          <a:lstStyle/>
          <a:p>
            <a:r>
              <a:rPr lang="en-US" sz="2400">
                <a:solidFill>
                  <a:srgbClr val="211D1E"/>
                </a:solidFill>
              </a:rPr>
              <a:t>Missouri has </a:t>
            </a:r>
          </a:p>
          <a:p>
            <a:pPr marL="342900" indent="-342900">
              <a:buFont typeface="Arial" panose="020B0604020202020204" pitchFamily="34" charset="0"/>
              <a:buChar char="•"/>
            </a:pPr>
            <a:r>
              <a:rPr lang="en-US" sz="2400">
                <a:solidFill>
                  <a:srgbClr val="211D1E"/>
                </a:solidFill>
              </a:rPr>
              <a:t>48 Small Rural Hospitals </a:t>
            </a:r>
          </a:p>
          <a:p>
            <a:pPr marL="285750" indent="-285750">
              <a:buFont typeface="Arial" panose="020B0604020202020204" pitchFamily="34" charset="0"/>
              <a:buChar char="•"/>
            </a:pPr>
            <a:r>
              <a:rPr lang="en-US" sz="2400">
                <a:solidFill>
                  <a:srgbClr val="211D1E"/>
                </a:solidFill>
              </a:rPr>
              <a:t>35 Critical Access Hospitals </a:t>
            </a:r>
          </a:p>
          <a:p>
            <a:pPr marL="285750" indent="-285750">
              <a:buFont typeface="Arial" panose="020B0604020202020204" pitchFamily="34" charset="0"/>
              <a:buChar char="•"/>
            </a:pPr>
            <a:r>
              <a:rPr lang="en-US" sz="2400">
                <a:solidFill>
                  <a:srgbClr val="211D1E"/>
                </a:solidFill>
              </a:rPr>
              <a:t>21 Hospital Closures Since 2014</a:t>
            </a:r>
          </a:p>
          <a:p>
            <a:pPr marL="285750" indent="-285750">
              <a:buFont typeface="Arial" panose="020B0604020202020204" pitchFamily="34" charset="0"/>
              <a:buChar char="•"/>
            </a:pPr>
            <a:r>
              <a:rPr lang="en-US" sz="2400">
                <a:solidFill>
                  <a:srgbClr val="211D1E"/>
                </a:solidFill>
              </a:rPr>
              <a:t>More than 55 rural counties without a hospital.</a:t>
            </a:r>
          </a:p>
          <a:p>
            <a:pPr marL="285750" indent="-285750">
              <a:buFont typeface="Arial" panose="020B0604020202020204" pitchFamily="34" charset="0"/>
              <a:buChar char="•"/>
            </a:pPr>
            <a:r>
              <a:rPr lang="en-US" sz="2400">
                <a:solidFill>
                  <a:srgbClr val="211D1E"/>
                </a:solidFill>
              </a:rPr>
              <a:t>23% of MO physicians practice in rural Missouri.</a:t>
            </a:r>
          </a:p>
          <a:p>
            <a:pPr marL="285750" indent="-285750">
              <a:buFont typeface="Arial" panose="020B0604020202020204" pitchFamily="34" charset="0"/>
              <a:buChar char="•"/>
            </a:pPr>
            <a:r>
              <a:rPr lang="en-US" sz="2400">
                <a:solidFill>
                  <a:srgbClr val="211D1E"/>
                </a:solidFill>
              </a:rPr>
              <a:t>37% population lives in rural Missouri. </a:t>
            </a:r>
          </a:p>
        </p:txBody>
      </p:sp>
      <p:sp>
        <p:nvSpPr>
          <p:cNvPr id="6" name="Text Placeholder 5">
            <a:extLst>
              <a:ext uri="{FF2B5EF4-FFF2-40B4-BE49-F238E27FC236}">
                <a16:creationId xmlns:a16="http://schemas.microsoft.com/office/drawing/2014/main" id="{CF01DE99-B223-B98E-4533-1D463E7F7159}"/>
              </a:ext>
            </a:extLst>
          </p:cNvPr>
          <p:cNvSpPr>
            <a:spLocks noGrp="1"/>
          </p:cNvSpPr>
          <p:nvPr>
            <p:ph type="body" sz="quarter" idx="13"/>
          </p:nvPr>
        </p:nvSpPr>
        <p:spPr>
          <a:xfrm>
            <a:off x="0" y="548640"/>
            <a:ext cx="7003473" cy="480131"/>
          </a:xfrm>
        </p:spPr>
        <p:txBody>
          <a:bodyPr/>
          <a:lstStyle/>
          <a:p>
            <a:r>
              <a:rPr lang="en-US" b="1"/>
              <a:t>Rural Health Care Access</a:t>
            </a:r>
          </a:p>
        </p:txBody>
      </p:sp>
    </p:spTree>
    <p:extLst>
      <p:ext uri="{BB962C8B-B14F-4D97-AF65-F5344CB8AC3E}">
        <p14:creationId xmlns:p14="http://schemas.microsoft.com/office/powerpoint/2010/main" val="2942638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60D1D1F-462C-C360-DF68-431773B1FE9E}"/>
              </a:ext>
            </a:extLst>
          </p:cNvPr>
          <p:cNvSpPr txBox="1"/>
          <p:nvPr/>
        </p:nvSpPr>
        <p:spPr>
          <a:xfrm>
            <a:off x="6764695" y="2267340"/>
            <a:ext cx="2771191" cy="646331"/>
          </a:xfrm>
          <a:prstGeom prst="rect">
            <a:avLst/>
          </a:prstGeom>
          <a:noFill/>
        </p:spPr>
        <p:txBody>
          <a:bodyPr wrap="square" rtlCol="0">
            <a:spAutoFit/>
          </a:bodyPr>
          <a:lstStyle/>
          <a:p>
            <a:r>
              <a:rPr lang="en-US" sz="1200" b="1">
                <a:solidFill>
                  <a:srgbClr val="C00000"/>
                </a:solidFill>
              </a:rPr>
              <a:t>2014-2022: 15 Hospitals Closed  </a:t>
            </a:r>
          </a:p>
          <a:p>
            <a:r>
              <a:rPr lang="en-US" sz="1200" b="1">
                <a:solidFill>
                  <a:srgbClr val="C00000"/>
                </a:solidFill>
              </a:rPr>
              <a:t>2022-2023: 4 Additional Hospitals Closed. Total: 19</a:t>
            </a:r>
          </a:p>
        </p:txBody>
      </p:sp>
      <p:pic>
        <p:nvPicPr>
          <p:cNvPr id="21" name="Picture 20">
            <a:extLst>
              <a:ext uri="{FF2B5EF4-FFF2-40B4-BE49-F238E27FC236}">
                <a16:creationId xmlns:a16="http://schemas.microsoft.com/office/drawing/2014/main" id="{475746FB-B9D7-4DF8-81EE-BB180823F854}"/>
              </a:ext>
            </a:extLst>
          </p:cNvPr>
          <p:cNvPicPr>
            <a:picLocks noChangeAspect="1"/>
          </p:cNvPicPr>
          <p:nvPr/>
        </p:nvPicPr>
        <p:blipFill>
          <a:blip r:embed="rId3"/>
          <a:stretch>
            <a:fillRect/>
          </a:stretch>
        </p:blipFill>
        <p:spPr>
          <a:xfrm>
            <a:off x="0" y="0"/>
            <a:ext cx="9144000" cy="6696591"/>
          </a:xfrm>
          <a:prstGeom prst="rect">
            <a:avLst/>
          </a:prstGeom>
        </p:spPr>
      </p:pic>
      <p:sp>
        <p:nvSpPr>
          <p:cNvPr id="4" name="TextBox 3">
            <a:extLst>
              <a:ext uri="{FF2B5EF4-FFF2-40B4-BE49-F238E27FC236}">
                <a16:creationId xmlns:a16="http://schemas.microsoft.com/office/drawing/2014/main" id="{E4F2845B-DADA-EF0C-07D4-B4F1B4A88618}"/>
              </a:ext>
            </a:extLst>
          </p:cNvPr>
          <p:cNvSpPr txBox="1"/>
          <p:nvPr/>
        </p:nvSpPr>
        <p:spPr>
          <a:xfrm>
            <a:off x="0" y="6265221"/>
            <a:ext cx="6046238" cy="1015663"/>
          </a:xfrm>
          <a:prstGeom prst="rect">
            <a:avLst/>
          </a:prstGeom>
          <a:noFill/>
        </p:spPr>
        <p:txBody>
          <a:bodyPr wrap="square" rtlCol="0">
            <a:spAutoFit/>
          </a:bodyPr>
          <a:lstStyle/>
          <a:p>
            <a:r>
              <a:rPr lang="en-US" sz="1200">
                <a:solidFill>
                  <a:srgbClr val="C00000"/>
                </a:solidFill>
              </a:rPr>
              <a:t>Missouri Hospital Association </a:t>
            </a:r>
          </a:p>
          <a:p>
            <a:r>
              <a:rPr lang="en-US" sz="1200"/>
              <a:t>21 Hospital Closures in Missouri https://www.mhanet.com/mhaimages/advocacy/Missouri_Hospital_Closures.pdf</a:t>
            </a:r>
          </a:p>
          <a:p>
            <a:endParaRPr lang="en-US" sz="1200">
              <a:hlinkClick r:id="rId4"/>
            </a:endParaRPr>
          </a:p>
          <a:p>
            <a:endParaRPr lang="en-US" sz="1200"/>
          </a:p>
        </p:txBody>
      </p:sp>
    </p:spTree>
    <p:extLst>
      <p:ext uri="{BB962C8B-B14F-4D97-AF65-F5344CB8AC3E}">
        <p14:creationId xmlns:p14="http://schemas.microsoft.com/office/powerpoint/2010/main" val="3677018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40846-E32C-1F87-A4D7-CC005C20FD6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1E0EDAF-379B-FAB9-9DCC-80DF5E708126}"/>
              </a:ext>
            </a:extLst>
          </p:cNvPr>
          <p:cNvPicPr>
            <a:picLocks noChangeAspect="1"/>
          </p:cNvPicPr>
          <p:nvPr/>
        </p:nvPicPr>
        <p:blipFill>
          <a:blip r:embed="rId3"/>
          <a:stretch>
            <a:fillRect/>
          </a:stretch>
        </p:blipFill>
        <p:spPr>
          <a:xfrm>
            <a:off x="-14445" y="0"/>
            <a:ext cx="9158445" cy="6858000"/>
          </a:xfrm>
          <a:prstGeom prst="rect">
            <a:avLst/>
          </a:prstGeom>
        </p:spPr>
      </p:pic>
    </p:spTree>
    <p:extLst>
      <p:ext uri="{BB962C8B-B14F-4D97-AF65-F5344CB8AC3E}">
        <p14:creationId xmlns:p14="http://schemas.microsoft.com/office/powerpoint/2010/main" val="6868086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585E60-7BDC-82F5-B93E-7629AF81D5B3}"/>
              </a:ext>
            </a:extLst>
          </p:cNvPr>
          <p:cNvSpPr>
            <a:spLocks noGrp="1"/>
          </p:cNvSpPr>
          <p:nvPr>
            <p:ph idx="1"/>
          </p:nvPr>
        </p:nvSpPr>
        <p:spPr>
          <a:xfrm>
            <a:off x="95794" y="1384948"/>
            <a:ext cx="9048206" cy="4351338"/>
          </a:xfrm>
        </p:spPr>
        <p:txBody>
          <a:bodyPr/>
          <a:lstStyle/>
          <a:p>
            <a:pPr marL="457200" indent="-457200">
              <a:buFont typeface="Arial" panose="020B0604020202020204" pitchFamily="34" charset="0"/>
              <a:buChar char="•"/>
            </a:pPr>
            <a:r>
              <a:rPr lang="en-US" sz="2300"/>
              <a:t>Expand our support, relationships, and access to adequately and efficiently study Missouri's health care workforce to support state and local policymakers.</a:t>
            </a:r>
            <a:br>
              <a:rPr lang="en-US" sz="2300"/>
            </a:br>
            <a:endParaRPr lang="en-US" sz="2300"/>
          </a:p>
          <a:p>
            <a:pPr marL="457200" indent="-457200">
              <a:buFont typeface="Arial" panose="020B0604020202020204" pitchFamily="34" charset="0"/>
              <a:buChar char="•"/>
            </a:pPr>
            <a:r>
              <a:rPr lang="en-US" sz="2300"/>
              <a:t>Advocate for consistent, affordable access to licensure/credentialing data.</a:t>
            </a:r>
            <a:br>
              <a:rPr lang="en-US" sz="2300"/>
            </a:br>
            <a:endParaRPr lang="en-US" sz="2300"/>
          </a:p>
          <a:p>
            <a:pPr marL="457200" indent="-457200">
              <a:buFont typeface="Arial" panose="020B0604020202020204" pitchFamily="34" charset="0"/>
              <a:buChar char="•"/>
            </a:pPr>
            <a:r>
              <a:rPr lang="en-US" sz="2300"/>
              <a:t>Implement process for policymakers and researchers to utilize project data and resources.</a:t>
            </a:r>
            <a:br>
              <a:rPr lang="en-US" sz="2300"/>
            </a:br>
            <a:endParaRPr lang="en-US" sz="2300"/>
          </a:p>
          <a:p>
            <a:pPr marL="457200" indent="-457200">
              <a:buFont typeface="Arial" panose="020B0604020202020204" pitchFamily="34" charset="0"/>
              <a:buChar char="•"/>
            </a:pPr>
            <a:r>
              <a:rPr lang="en-US" sz="2300"/>
              <a:t>Participate and contribute to the workforce research community and literature.</a:t>
            </a:r>
          </a:p>
        </p:txBody>
      </p:sp>
      <p:sp>
        <p:nvSpPr>
          <p:cNvPr id="3" name="Text Placeholder 2">
            <a:extLst>
              <a:ext uri="{FF2B5EF4-FFF2-40B4-BE49-F238E27FC236}">
                <a16:creationId xmlns:a16="http://schemas.microsoft.com/office/drawing/2014/main" id="{BFC4F650-CBA9-A999-6A06-D4452B867259}"/>
              </a:ext>
            </a:extLst>
          </p:cNvPr>
          <p:cNvSpPr>
            <a:spLocks noGrp="1"/>
          </p:cNvSpPr>
          <p:nvPr>
            <p:ph type="body" sz="quarter" idx="13"/>
          </p:nvPr>
        </p:nvSpPr>
        <p:spPr>
          <a:xfrm>
            <a:off x="125179" y="432099"/>
            <a:ext cx="7590622" cy="480131"/>
          </a:xfrm>
        </p:spPr>
        <p:txBody>
          <a:bodyPr/>
          <a:lstStyle/>
          <a:p>
            <a:r>
              <a:rPr lang="en-US" b="1"/>
              <a:t>Next Steps - MHCWP</a:t>
            </a:r>
          </a:p>
        </p:txBody>
      </p:sp>
    </p:spTree>
    <p:extLst>
      <p:ext uri="{BB962C8B-B14F-4D97-AF65-F5344CB8AC3E}">
        <p14:creationId xmlns:p14="http://schemas.microsoft.com/office/powerpoint/2010/main" val="29684083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FB80E-FDAC-8955-DF30-A09C6F0B32E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5D5D19-A4C8-DD00-8737-DD28AD7436A7}"/>
              </a:ext>
            </a:extLst>
          </p:cNvPr>
          <p:cNvSpPr>
            <a:spLocks noGrp="1"/>
          </p:cNvSpPr>
          <p:nvPr>
            <p:ph idx="1"/>
          </p:nvPr>
        </p:nvSpPr>
        <p:spPr>
          <a:xfrm>
            <a:off x="373700" y="1304265"/>
            <a:ext cx="9048206" cy="5311687"/>
          </a:xfrm>
        </p:spPr>
        <p:txBody>
          <a:bodyPr/>
          <a:lstStyle/>
          <a:p>
            <a:r>
              <a:rPr lang="en-US" sz="1800" b="1"/>
              <a:t>Strategic Use of MHCWP’s Data Repository</a:t>
            </a:r>
          </a:p>
          <a:p>
            <a:pPr marL="342900" indent="-342900">
              <a:buFont typeface="Arial" panose="020B0604020202020204" pitchFamily="34" charset="0"/>
              <a:buChar char="•"/>
            </a:pPr>
            <a:r>
              <a:rPr lang="en-US" sz="1800"/>
              <a:t>Centralized warehouse of </a:t>
            </a:r>
            <a:r>
              <a:rPr lang="en-US" sz="1800" b="1"/>
              <a:t>accurate, timely, and reliable </a:t>
            </a:r>
            <a:r>
              <a:rPr lang="en-US" sz="1800"/>
              <a:t>workforce data</a:t>
            </a:r>
          </a:p>
          <a:p>
            <a:pPr marL="342900" indent="-342900">
              <a:buFont typeface="Arial" panose="020B0604020202020204" pitchFamily="34" charset="0"/>
              <a:buChar char="•"/>
            </a:pPr>
            <a:r>
              <a:rPr lang="en-US" sz="1800"/>
              <a:t>Supports </a:t>
            </a:r>
            <a:r>
              <a:rPr lang="en-US" sz="1800" b="1"/>
              <a:t>planning and assessment </a:t>
            </a:r>
            <a:r>
              <a:rPr lang="en-US" sz="1800"/>
              <a:t>of health professional needs</a:t>
            </a:r>
          </a:p>
          <a:p>
            <a:pPr marL="342900" indent="-342900">
              <a:buFont typeface="Arial" panose="020B0604020202020204" pitchFamily="34" charset="0"/>
              <a:buChar char="•"/>
            </a:pPr>
            <a:r>
              <a:rPr lang="en-US" sz="1800"/>
              <a:t>Enables evidence-based decisions using longitudinal and regional insights</a:t>
            </a:r>
          </a:p>
          <a:p>
            <a:endParaRPr lang="en-US" sz="1800"/>
          </a:p>
          <a:p>
            <a:r>
              <a:rPr lang="en-US" sz="1800" b="1"/>
              <a:t>Collaboration &amp; Partnerships for Actionable Insights</a:t>
            </a:r>
          </a:p>
          <a:p>
            <a:pPr marL="285750" indent="-285750">
              <a:buFont typeface="Arial" panose="020B0604020202020204" pitchFamily="34" charset="0"/>
              <a:buChar char="•"/>
            </a:pPr>
            <a:r>
              <a:rPr lang="en-US" sz="1800"/>
              <a:t>Co-develop use-inspired workforce questions with stakeholders</a:t>
            </a:r>
          </a:p>
          <a:p>
            <a:pPr marL="285750" indent="-285750">
              <a:buFont typeface="Arial" panose="020B0604020202020204" pitchFamily="34" charset="0"/>
              <a:buChar char="•"/>
            </a:pPr>
            <a:r>
              <a:rPr lang="en-US" sz="1800"/>
              <a:t>Link workforce characteristics to access, distribution, and population health</a:t>
            </a:r>
          </a:p>
          <a:p>
            <a:pPr marL="285750" indent="-285750">
              <a:buFont typeface="Arial" panose="020B0604020202020204" pitchFamily="34" charset="0"/>
              <a:buChar char="•"/>
            </a:pPr>
            <a:r>
              <a:rPr lang="en-US" sz="1800"/>
              <a:t>Strengthen CHP’s impact through strategic, cross-sector partnerships</a:t>
            </a:r>
          </a:p>
          <a:p>
            <a:pPr marL="285750" indent="-285750">
              <a:buFont typeface="Arial" panose="020B0604020202020204" pitchFamily="34" charset="0"/>
              <a:buChar char="•"/>
            </a:pPr>
            <a:endParaRPr lang="en-US" sz="1800"/>
          </a:p>
          <a:p>
            <a:r>
              <a:rPr lang="en-US" sz="1800" b="1"/>
              <a:t>Interactive Tools for Workforce &amp; Health Analysis</a:t>
            </a:r>
          </a:p>
          <a:p>
            <a:pPr marL="285750" indent="-285750">
              <a:buFont typeface="Arial" panose="020B0604020202020204" pitchFamily="34" charset="0"/>
              <a:buChar char="•"/>
            </a:pPr>
            <a:r>
              <a:rPr lang="en-US" sz="1800"/>
              <a:t>Access </a:t>
            </a:r>
            <a:r>
              <a:rPr lang="en-US" sz="1800" b="1"/>
              <a:t>dynamic dashboards and mapping tools</a:t>
            </a:r>
          </a:p>
          <a:p>
            <a:pPr marL="285750" indent="-285750">
              <a:buFont typeface="Arial" panose="020B0604020202020204" pitchFamily="34" charset="0"/>
              <a:buChar char="•"/>
            </a:pPr>
            <a:r>
              <a:rPr lang="en-US" sz="1800"/>
              <a:t>Customize views for </a:t>
            </a:r>
            <a:r>
              <a:rPr lang="en-US" sz="1800" b="1"/>
              <a:t>local, regional, and statewide planning</a:t>
            </a:r>
          </a:p>
          <a:p>
            <a:pPr marL="285750" indent="-285750">
              <a:buFont typeface="Arial" panose="020B0604020202020204" pitchFamily="34" charset="0"/>
              <a:buChar char="•"/>
            </a:pPr>
            <a:r>
              <a:rPr lang="en-US" sz="1800"/>
              <a:t>Empower users with </a:t>
            </a:r>
            <a:r>
              <a:rPr lang="en-US" sz="1800" b="1"/>
              <a:t>intuitive, decision-support interfaces</a:t>
            </a:r>
          </a:p>
        </p:txBody>
      </p:sp>
      <p:sp>
        <p:nvSpPr>
          <p:cNvPr id="3" name="Text Placeholder 2">
            <a:extLst>
              <a:ext uri="{FF2B5EF4-FFF2-40B4-BE49-F238E27FC236}">
                <a16:creationId xmlns:a16="http://schemas.microsoft.com/office/drawing/2014/main" id="{3FC9D292-502E-77F2-43CF-A1CFB04C7B48}"/>
              </a:ext>
            </a:extLst>
          </p:cNvPr>
          <p:cNvSpPr>
            <a:spLocks noGrp="1"/>
          </p:cNvSpPr>
          <p:nvPr>
            <p:ph type="body" sz="quarter" idx="13"/>
          </p:nvPr>
        </p:nvSpPr>
        <p:spPr>
          <a:xfrm>
            <a:off x="-125506" y="342451"/>
            <a:ext cx="7590622" cy="867930"/>
          </a:xfrm>
        </p:spPr>
        <p:txBody>
          <a:bodyPr/>
          <a:lstStyle/>
          <a:p>
            <a:pPr>
              <a:spcBef>
                <a:spcPts val="0"/>
              </a:spcBef>
            </a:pPr>
            <a:r>
              <a:rPr lang="en-US" b="1"/>
              <a:t>Key Takeaways </a:t>
            </a:r>
          </a:p>
          <a:p>
            <a:pPr>
              <a:spcBef>
                <a:spcPts val="0"/>
              </a:spcBef>
            </a:pPr>
            <a:r>
              <a:rPr lang="en-US" b="1"/>
              <a:t>Advancing Missouri’s Health Workforce Planning</a:t>
            </a:r>
          </a:p>
        </p:txBody>
      </p:sp>
    </p:spTree>
    <p:extLst>
      <p:ext uri="{BB962C8B-B14F-4D97-AF65-F5344CB8AC3E}">
        <p14:creationId xmlns:p14="http://schemas.microsoft.com/office/powerpoint/2010/main" val="25230761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3DF3A-664A-0C8E-2AE4-100222471F1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AEA297-FCBB-AA14-E928-4D466EE37812}"/>
              </a:ext>
            </a:extLst>
          </p:cNvPr>
          <p:cNvSpPr>
            <a:spLocks noGrp="1"/>
          </p:cNvSpPr>
          <p:nvPr>
            <p:ph idx="1"/>
          </p:nvPr>
        </p:nvSpPr>
        <p:spPr>
          <a:xfrm>
            <a:off x="593544" y="1173198"/>
            <a:ext cx="7444468" cy="5176807"/>
          </a:xfrm>
        </p:spPr>
        <p:txBody>
          <a:bodyPr lIns="91440" tIns="45720" rIns="91440" bIns="45720" anchor="t"/>
          <a:lstStyle/>
          <a:p>
            <a:pPr marL="342900" marR="0" lvl="1" indent="-342900" algn="l" defTabSz="914400" rtl="0" eaLnBrk="1" fontAlgn="auto" latinLnBrk="0" hangingPunct="1">
              <a:lnSpc>
                <a:spcPct val="100000"/>
              </a:lnSpc>
              <a:spcBef>
                <a:spcPts val="600"/>
              </a:spcBef>
              <a:spcAft>
                <a:spcPts val="600"/>
              </a:spcAft>
              <a:buClr>
                <a:srgbClr val="000000"/>
              </a:buClr>
              <a:buSzTx/>
              <a:buFont typeface="Wingdings" panose="05000000000000000000" pitchFamily="2" charset="2"/>
              <a:buChar char="q"/>
              <a:tabLst/>
              <a:defRPr/>
            </a:pPr>
            <a:endParaRPr lang="en-US" sz="2000"/>
          </a:p>
          <a:p>
            <a:pPr marL="342900" marR="0" lvl="1" indent="-342900" algn="l" defTabSz="914400" rtl="0" eaLnBrk="1" fontAlgn="auto" latinLnBrk="0" hangingPunct="1">
              <a:lnSpc>
                <a:spcPct val="100000"/>
              </a:lnSpc>
              <a:spcBef>
                <a:spcPts val="600"/>
              </a:spcBef>
              <a:spcAft>
                <a:spcPts val="600"/>
              </a:spcAft>
              <a:buClr>
                <a:srgbClr val="000000"/>
              </a:buClr>
              <a:buSzTx/>
              <a:buFont typeface="Wingdings" panose="05000000000000000000" pitchFamily="2" charset="2"/>
              <a:buChar char="q"/>
              <a:tabLst/>
              <a:defRPr/>
            </a:pPr>
            <a:r>
              <a:rPr lang="en-US" sz="2000"/>
              <a:t>Share our expertise/experience in our evidence-based work which can be used to enhance/frame your specific health care workforce data collection needs.</a:t>
            </a:r>
          </a:p>
          <a:p>
            <a:pPr marL="0" marR="0" lvl="1" indent="0" algn="l" defTabSz="914400" rtl="0" eaLnBrk="1" fontAlgn="auto" latinLnBrk="0" hangingPunct="1">
              <a:lnSpc>
                <a:spcPct val="100000"/>
              </a:lnSpc>
              <a:spcBef>
                <a:spcPts val="600"/>
              </a:spcBef>
              <a:spcAft>
                <a:spcPts val="600"/>
              </a:spcAft>
              <a:buClr>
                <a:srgbClr val="000000"/>
              </a:buClr>
              <a:buSzTx/>
              <a:buNone/>
              <a:tabLst/>
              <a:defRPr/>
            </a:pPr>
            <a:endParaRPr lang="en-US" sz="2000">
              <a:solidFill>
                <a:srgbClr val="000000"/>
              </a:solidFill>
              <a:ea typeface="Calibri" panose="020F0502020204030204" pitchFamily="34" charset="0"/>
              <a:cs typeface="Arial" panose="020B0604020202020204" pitchFamily="34" charset="0"/>
            </a:endParaRPr>
          </a:p>
          <a:p>
            <a:pPr marL="342900" marR="0" lvl="1" indent="-342900" algn="l" defTabSz="914400" rtl="0" eaLnBrk="1" fontAlgn="auto" latinLnBrk="0" hangingPunct="1">
              <a:lnSpc>
                <a:spcPct val="100000"/>
              </a:lnSpc>
              <a:spcBef>
                <a:spcPts val="600"/>
              </a:spcBef>
              <a:spcAft>
                <a:spcPts val="600"/>
              </a:spcAft>
              <a:buClr>
                <a:srgbClr val="000000"/>
              </a:buClr>
              <a:buSzTx/>
              <a:buFont typeface="Wingdings" panose="05000000000000000000" pitchFamily="2" charset="2"/>
              <a:buChar char="q"/>
              <a:tabLst/>
              <a:defRPr/>
            </a:pPr>
            <a:r>
              <a:rPr lang="en-US" sz="2000"/>
              <a:t>Adapt our methods/processes to meet data visualization/reporting needs.</a:t>
            </a:r>
          </a:p>
          <a:p>
            <a:pPr marL="342900" marR="0" lvl="1" indent="-342900" algn="l" defTabSz="914400" rtl="0" eaLnBrk="1" fontAlgn="auto" latinLnBrk="0" hangingPunct="1">
              <a:lnSpc>
                <a:spcPct val="100000"/>
              </a:lnSpc>
              <a:spcBef>
                <a:spcPts val="600"/>
              </a:spcBef>
              <a:spcAft>
                <a:spcPts val="600"/>
              </a:spcAft>
              <a:buClr>
                <a:srgbClr val="000000"/>
              </a:buClr>
              <a:buSzTx/>
              <a:buFont typeface="Wingdings" panose="05000000000000000000" pitchFamily="2" charset="2"/>
              <a:buChar char="q"/>
              <a:tabLst/>
              <a:defRPr/>
            </a:pPr>
            <a:endParaRPr lang="en-US" sz="2000"/>
          </a:p>
          <a:p>
            <a:pPr marL="800100" lvl="2" indent="-342900">
              <a:lnSpc>
                <a:spcPct val="100000"/>
              </a:lnSpc>
              <a:spcBef>
                <a:spcPts val="600"/>
              </a:spcBef>
              <a:spcAft>
                <a:spcPts val="600"/>
              </a:spcAft>
              <a:buClr>
                <a:srgbClr val="000000"/>
              </a:buClr>
              <a:buFont typeface="Wingdings" panose="05000000000000000000" pitchFamily="2" charset="2"/>
              <a:buChar char="ü"/>
              <a:defRPr/>
            </a:pPr>
            <a:r>
              <a:rPr lang="en-US" sz="2000"/>
              <a:t>Questions? – What can we do for you? </a:t>
            </a:r>
          </a:p>
          <a:p>
            <a:pPr marL="742950" lvl="1" indent="-285750">
              <a:lnSpc>
                <a:spcPct val="107000"/>
              </a:lnSpc>
              <a:buFont typeface="Wingdings" panose="05000000000000000000" pitchFamily="2" charset="2"/>
              <a:buChar char="§"/>
            </a:pPr>
            <a:endParaRPr lang="en-US" sz="2000"/>
          </a:p>
          <a:p>
            <a:pPr marL="342900" marR="0" lvl="1" indent="-342900" algn="l" defTabSz="914400" rtl="0" eaLnBrk="1" fontAlgn="auto" latinLnBrk="0" hangingPunct="1">
              <a:lnSpc>
                <a:spcPct val="100000"/>
              </a:lnSpc>
              <a:spcBef>
                <a:spcPts val="600"/>
              </a:spcBef>
              <a:spcAft>
                <a:spcPts val="600"/>
              </a:spcAft>
              <a:buClr>
                <a:srgbClr val="000000"/>
              </a:buClr>
              <a:buSzTx/>
              <a:buFont typeface="Wingdings" panose="05000000000000000000" pitchFamily="2" charset="2"/>
              <a:buChar char="§"/>
              <a:tabLst/>
              <a:defRPr/>
            </a:pPr>
            <a:endParaRPr lang="en-US" sz="2000"/>
          </a:p>
        </p:txBody>
      </p:sp>
      <p:sp>
        <p:nvSpPr>
          <p:cNvPr id="3" name="Text Placeholder 2">
            <a:extLst>
              <a:ext uri="{FF2B5EF4-FFF2-40B4-BE49-F238E27FC236}">
                <a16:creationId xmlns:a16="http://schemas.microsoft.com/office/drawing/2014/main" id="{AF9D1BAD-A4BD-1D40-87C8-5FCFE2939E02}"/>
              </a:ext>
            </a:extLst>
          </p:cNvPr>
          <p:cNvSpPr>
            <a:spLocks noGrp="1"/>
          </p:cNvSpPr>
          <p:nvPr>
            <p:ph type="body" sz="quarter" idx="13"/>
          </p:nvPr>
        </p:nvSpPr>
        <p:spPr>
          <a:xfrm>
            <a:off x="114300" y="507995"/>
            <a:ext cx="6629399" cy="480131"/>
          </a:xfrm>
        </p:spPr>
        <p:txBody>
          <a:bodyPr/>
          <a:lstStyle/>
          <a:p>
            <a:r>
              <a:rPr lang="en-US" sz="2800" b="1"/>
              <a:t>How Can We Help You?</a:t>
            </a:r>
          </a:p>
        </p:txBody>
      </p:sp>
      <p:pic>
        <p:nvPicPr>
          <p:cNvPr id="5" name="Picture 4">
            <a:extLst>
              <a:ext uri="{FF2B5EF4-FFF2-40B4-BE49-F238E27FC236}">
                <a16:creationId xmlns:a16="http://schemas.microsoft.com/office/drawing/2014/main" id="{5655804D-B979-DA2D-A587-EE8131353961}"/>
              </a:ext>
            </a:extLst>
          </p:cNvPr>
          <p:cNvPicPr>
            <a:picLocks noChangeAspect="1"/>
          </p:cNvPicPr>
          <p:nvPr/>
        </p:nvPicPr>
        <p:blipFill>
          <a:blip r:embed="rId4"/>
          <a:stretch>
            <a:fillRect/>
          </a:stretch>
        </p:blipFill>
        <p:spPr>
          <a:xfrm>
            <a:off x="0" y="5794974"/>
            <a:ext cx="2085975" cy="907403"/>
          </a:xfrm>
          <a:prstGeom prst="rect">
            <a:avLst/>
          </a:prstGeom>
        </p:spPr>
      </p:pic>
    </p:spTree>
    <p:custDataLst>
      <p:tags r:id="rId1"/>
    </p:custDataLst>
    <p:extLst>
      <p:ext uri="{BB962C8B-B14F-4D97-AF65-F5344CB8AC3E}">
        <p14:creationId xmlns:p14="http://schemas.microsoft.com/office/powerpoint/2010/main" val="587288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EB59F25-0EA6-A51E-693A-34FA30F6A8E4}"/>
            </a:ext>
          </a:extLst>
        </p:cNvPr>
        <p:cNvGrpSpPr/>
        <p:nvPr/>
      </p:nvGrpSpPr>
      <p:grpSpPr>
        <a:xfrm>
          <a:off x="0" y="0"/>
          <a:ext cx="0" cy="0"/>
          <a:chOff x="0" y="0"/>
          <a:chExt cx="0" cy="0"/>
        </a:xfrm>
      </p:grpSpPr>
      <p:pic>
        <p:nvPicPr>
          <p:cNvPr id="9" name="Picture Placeholder 8" descr="A person sitting in a chair&#10;&#10;AI-generated content may be incorrect.">
            <a:extLst>
              <a:ext uri="{FF2B5EF4-FFF2-40B4-BE49-F238E27FC236}">
                <a16:creationId xmlns:a16="http://schemas.microsoft.com/office/drawing/2014/main" id="{0FA39DDE-B42E-01FE-956F-3CAF28B5B7C8}"/>
              </a:ext>
            </a:extLst>
          </p:cNvPr>
          <p:cNvPicPr>
            <a:picLocks noGrp="1" noChangeAspect="1"/>
          </p:cNvPicPr>
          <p:nvPr>
            <p:ph type="pic" idx="1"/>
          </p:nvPr>
        </p:nvPicPr>
        <p:blipFill>
          <a:blip r:embed="rId2">
            <a:duotone>
              <a:prstClr val="black"/>
              <a:schemeClr val="tx2">
                <a:tint val="45000"/>
                <a:satMod val="400000"/>
              </a:schemeClr>
            </a:duotone>
            <a:alphaModFix amt="25000"/>
          </a:blip>
          <a:srcRect l="28890" r="20110" b="-1"/>
          <a:stretch>
            <a:fillRect/>
          </a:stretch>
        </p:blipFill>
        <p:spPr>
          <a:xfrm>
            <a:off x="0" y="10"/>
            <a:ext cx="9143980" cy="6857990"/>
          </a:xfrm>
          <a:prstGeom prst="rect">
            <a:avLst/>
          </a:prstGeom>
        </p:spPr>
      </p:pic>
      <p:sp>
        <p:nvSpPr>
          <p:cNvPr id="8" name="TextBox 7">
            <a:extLst>
              <a:ext uri="{FF2B5EF4-FFF2-40B4-BE49-F238E27FC236}">
                <a16:creationId xmlns:a16="http://schemas.microsoft.com/office/drawing/2014/main" id="{35DAF7D5-944B-01EC-1621-748182B9ED5F}"/>
              </a:ext>
            </a:extLst>
          </p:cNvPr>
          <p:cNvSpPr txBox="1"/>
          <p:nvPr/>
        </p:nvSpPr>
        <p:spPr>
          <a:xfrm>
            <a:off x="628650" y="365125"/>
            <a:ext cx="7886700" cy="132556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400" b="1" u="sng">
                <a:latin typeface="+mj-lt"/>
                <a:ea typeface="+mj-ea"/>
                <a:cs typeface="+mj-cs"/>
              </a:rPr>
              <a:t>Identify How We Can Help You</a:t>
            </a:r>
          </a:p>
        </p:txBody>
      </p:sp>
      <p:graphicFrame>
        <p:nvGraphicFramePr>
          <p:cNvPr id="3" name="Content Placeholder 1">
            <a:extLst>
              <a:ext uri="{FF2B5EF4-FFF2-40B4-BE49-F238E27FC236}">
                <a16:creationId xmlns:a16="http://schemas.microsoft.com/office/drawing/2014/main" id="{AB223E97-F46D-3EAD-5D69-A7034CE89497}"/>
              </a:ext>
            </a:extLst>
          </p:cNvPr>
          <p:cNvGraphicFramePr/>
          <p:nvPr>
            <p:extLst>
              <p:ext uri="{D42A27DB-BD31-4B8C-83A1-F6EECF244321}">
                <p14:modId xmlns:p14="http://schemas.microsoft.com/office/powerpoint/2010/main" val="48283202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5128644"/>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3F84B-4F67-430B-3128-D3EBAFB71E6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ED83E4C-4192-32A2-0D1A-F69BC7690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242" y="5882865"/>
            <a:ext cx="1256269" cy="591057"/>
          </a:xfrm>
          <a:prstGeom prst="rect">
            <a:avLst/>
          </a:prstGeom>
        </p:spPr>
      </p:pic>
      <p:sp>
        <p:nvSpPr>
          <p:cNvPr id="13" name="TextBox 12">
            <a:extLst>
              <a:ext uri="{FF2B5EF4-FFF2-40B4-BE49-F238E27FC236}">
                <a16:creationId xmlns:a16="http://schemas.microsoft.com/office/drawing/2014/main" id="{3408B4D3-02FD-EA12-9FDE-560D84A1937F}"/>
              </a:ext>
            </a:extLst>
          </p:cNvPr>
          <p:cNvSpPr txBox="1"/>
          <p:nvPr/>
        </p:nvSpPr>
        <p:spPr>
          <a:xfrm>
            <a:off x="0" y="1041339"/>
            <a:ext cx="8679631" cy="346249"/>
          </a:xfrm>
          <a:prstGeom prst="rect">
            <a:avLst/>
          </a:prstGeom>
          <a:noFill/>
        </p:spPr>
        <p:txBody>
          <a:bodyPr wrap="square" rtlCol="0">
            <a:spAutoFit/>
          </a:bodyPr>
          <a:lstStyle/>
          <a:p>
            <a:pPr defTabSz="685800">
              <a:defRPr/>
            </a:pPr>
            <a:r>
              <a:rPr lang="en-US" sz="1650" b="1">
                <a:solidFill>
                  <a:prstClr val="white"/>
                </a:solidFill>
                <a:latin typeface="Verdana" panose="020B0604030504040204" pitchFamily="34" charset="0"/>
                <a:ea typeface="Verdana" panose="020B0604030504040204" pitchFamily="34" charset="0"/>
                <a:cs typeface="Arial" panose="020B0604020202020204" pitchFamily="34" charset="0"/>
              </a:rPr>
              <a:t>MISSOURI HEALTH CARE WORKFORCE PROJECT WEBAPP</a:t>
            </a:r>
          </a:p>
        </p:txBody>
      </p:sp>
      <p:sp>
        <p:nvSpPr>
          <p:cNvPr id="7" name="Text Placeholder 2">
            <a:extLst>
              <a:ext uri="{FF2B5EF4-FFF2-40B4-BE49-F238E27FC236}">
                <a16:creationId xmlns:a16="http://schemas.microsoft.com/office/drawing/2014/main" id="{33F655F5-D616-6BBB-3BEF-089766F647A7}"/>
              </a:ext>
            </a:extLst>
          </p:cNvPr>
          <p:cNvSpPr txBox="1">
            <a:spLocks/>
          </p:cNvSpPr>
          <p:nvPr/>
        </p:nvSpPr>
        <p:spPr>
          <a:xfrm>
            <a:off x="0" y="215757"/>
            <a:ext cx="7358074" cy="9961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b="1">
                <a:solidFill>
                  <a:schemeClr val="bg1"/>
                </a:solidFill>
                <a:latin typeface="Calibri" panose="020F0502020204030204"/>
              </a:rPr>
              <a:t>Contact Us for Assistance </a:t>
            </a:r>
            <a:endParaRPr kumimoji="0" lang="en-US" sz="2800" b="1" i="0" strike="noStrike" kern="1200" cap="none" spc="0" normalizeH="0" baseline="0" noProof="0">
              <a:ln>
                <a:noFill/>
              </a:ln>
              <a:solidFill>
                <a:schemeClr val="bg1"/>
              </a:solidFill>
              <a:uLnTx/>
              <a:uFillTx/>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D988058-55BF-0142-2EF3-204DDA235504}"/>
              </a:ext>
            </a:extLst>
          </p:cNvPr>
          <p:cNvSpPr/>
          <p:nvPr/>
        </p:nvSpPr>
        <p:spPr>
          <a:xfrm>
            <a:off x="7600950" y="5676900"/>
            <a:ext cx="1543049"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740074A-9C59-5BFB-7DF9-7C361E17C4FA}"/>
              </a:ext>
            </a:extLst>
          </p:cNvPr>
          <p:cNvPicPr>
            <a:picLocks noChangeAspect="1"/>
          </p:cNvPicPr>
          <p:nvPr/>
        </p:nvPicPr>
        <p:blipFill>
          <a:blip r:embed="rId4"/>
          <a:stretch>
            <a:fillRect/>
          </a:stretch>
        </p:blipFill>
        <p:spPr>
          <a:xfrm>
            <a:off x="107577" y="1095414"/>
            <a:ext cx="8973670" cy="4954044"/>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35801DE3-0240-6795-5A43-1313F371A129}"/>
              </a:ext>
            </a:extLst>
          </p:cNvPr>
          <p:cNvPicPr>
            <a:picLocks noChangeAspect="1"/>
          </p:cNvPicPr>
          <p:nvPr/>
        </p:nvPicPr>
        <p:blipFill>
          <a:blip r:embed="rId5"/>
          <a:srcRect l="6779" r="5103" b="7155"/>
          <a:stretch/>
        </p:blipFill>
        <p:spPr>
          <a:xfrm>
            <a:off x="6610306" y="4068796"/>
            <a:ext cx="1490236" cy="1608383"/>
          </a:xfrm>
          <a:prstGeom prst="rect">
            <a:avLst/>
          </a:prstGeom>
        </p:spPr>
      </p:pic>
    </p:spTree>
    <p:extLst>
      <p:ext uri="{BB962C8B-B14F-4D97-AF65-F5344CB8AC3E}">
        <p14:creationId xmlns:p14="http://schemas.microsoft.com/office/powerpoint/2010/main" val="17112970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E968B-4193-2421-5EEC-F012C696EC83}"/>
              </a:ext>
            </a:extLst>
          </p:cNvPr>
          <p:cNvSpPr>
            <a:spLocks noGrp="1"/>
          </p:cNvSpPr>
          <p:nvPr>
            <p:ph type="title"/>
          </p:nvPr>
        </p:nvSpPr>
        <p:spPr>
          <a:xfrm>
            <a:off x="714675" y="513206"/>
            <a:ext cx="7543800" cy="1450757"/>
          </a:xfrm>
        </p:spPr>
        <p:txBody>
          <a:bodyPr>
            <a:normAutofit/>
          </a:bodyPr>
          <a:lstStyle/>
          <a:p>
            <a:pPr algn="ctr"/>
            <a:r>
              <a:rPr lang="en-US" sz="6000" b="1">
                <a:solidFill>
                  <a:schemeClr val="accent2">
                    <a:lumMod val="75000"/>
                  </a:schemeClr>
                </a:solidFill>
              </a:rPr>
              <a:t>Contact Us </a:t>
            </a:r>
          </a:p>
        </p:txBody>
      </p:sp>
      <p:sp>
        <p:nvSpPr>
          <p:cNvPr id="3" name="Text Placeholder 2">
            <a:extLst>
              <a:ext uri="{FF2B5EF4-FFF2-40B4-BE49-F238E27FC236}">
                <a16:creationId xmlns:a16="http://schemas.microsoft.com/office/drawing/2014/main" id="{64CDF71A-1CAD-EB6C-1F72-A0DE49136A66}"/>
              </a:ext>
            </a:extLst>
          </p:cNvPr>
          <p:cNvSpPr>
            <a:spLocks noGrp="1"/>
          </p:cNvSpPr>
          <p:nvPr>
            <p:ph type="body" idx="1"/>
          </p:nvPr>
        </p:nvSpPr>
        <p:spPr>
          <a:xfrm>
            <a:off x="583500" y="2200163"/>
            <a:ext cx="3749040" cy="736282"/>
          </a:xfrm>
        </p:spPr>
        <p:txBody>
          <a:bodyPr lIns="91440" tIns="45720" rIns="91440" bIns="45720" anchor="ctr">
            <a:normAutofit/>
          </a:bodyPr>
          <a:lstStyle/>
          <a:p>
            <a:endParaRPr lang="en-US" b="1" kern="0" dirty="0">
              <a:solidFill>
                <a:schemeClr val="accent2">
                  <a:lumMod val="50000"/>
                </a:schemeClr>
              </a:solidFill>
              <a:latin typeface="Aptos" panose="020B0004020202020204" pitchFamily="34" charset="0"/>
              <a:ea typeface="Calibri" panose="020F0502020204030204" pitchFamily="34" charset="0"/>
              <a:cs typeface="Calibri" panose="020F0502020204030204" pitchFamily="34" charset="0"/>
            </a:endParaRPr>
          </a:p>
          <a:p>
            <a:r>
              <a:rPr lang="en-US" sz="1900" b="1" kern="0" dirty="0">
                <a:solidFill>
                  <a:schemeClr val="accent2">
                    <a:lumMod val="50000"/>
                  </a:schemeClr>
                </a:solidFill>
                <a:latin typeface="Aptos"/>
                <a:ea typeface="Calibri"/>
                <a:cs typeface="Calibri"/>
              </a:rPr>
              <a:t>Kate Trout, PhD, MPH</a:t>
            </a:r>
            <a:endParaRPr lang="en-US" sz="1900" b="1" kern="100" dirty="0">
              <a:solidFill>
                <a:schemeClr val="accent2">
                  <a:lumMod val="50000"/>
                </a:schemeClr>
              </a:solidFill>
              <a:latin typeface="Aptos"/>
              <a:ea typeface="Calibri"/>
              <a:cs typeface="Calibri"/>
            </a:endParaRPr>
          </a:p>
          <a:p>
            <a:endParaRPr lang="en-US" dirty="0"/>
          </a:p>
        </p:txBody>
      </p:sp>
      <p:sp>
        <p:nvSpPr>
          <p:cNvPr id="4" name="Content Placeholder 3">
            <a:extLst>
              <a:ext uri="{FF2B5EF4-FFF2-40B4-BE49-F238E27FC236}">
                <a16:creationId xmlns:a16="http://schemas.microsoft.com/office/drawing/2014/main" id="{B3F04460-C0F1-BF2C-6D35-D09A5C76CFA5}"/>
              </a:ext>
            </a:extLst>
          </p:cNvPr>
          <p:cNvSpPr>
            <a:spLocks noGrp="1"/>
          </p:cNvSpPr>
          <p:nvPr>
            <p:ph sz="half" idx="2"/>
          </p:nvPr>
        </p:nvSpPr>
        <p:spPr>
          <a:xfrm>
            <a:off x="295835" y="2815695"/>
            <a:ext cx="4742329" cy="3378200"/>
          </a:xfrm>
        </p:spPr>
        <p:txBody>
          <a:bodyPr vert="horz" lIns="0" tIns="45720" rIns="0" bIns="45720" rtlCol="0" anchor="t">
            <a:normAutofit/>
          </a:bodyPr>
          <a:lstStyle/>
          <a:p>
            <a:pPr marL="0" indent="0">
              <a:spcBef>
                <a:spcPts val="0"/>
              </a:spcBef>
              <a:spcAft>
                <a:spcPts val="0"/>
              </a:spcAft>
              <a:buNone/>
            </a:pPr>
            <a:r>
              <a:rPr lang="en-US" sz="1600" i="1" kern="0" dirty="0">
                <a:latin typeface="Aptos" panose="020B0004020202020204" pitchFamily="34" charset="0"/>
                <a:ea typeface="Calibri" panose="020F0502020204030204" pitchFamily="34" charset="0"/>
                <a:cs typeface="Calibri" panose="020F0502020204030204" pitchFamily="34" charset="0"/>
              </a:rPr>
              <a:t>Associate Professor of Health Sciences</a:t>
            </a:r>
          </a:p>
          <a:p>
            <a:pPr marL="0" indent="0">
              <a:spcBef>
                <a:spcPts val="0"/>
              </a:spcBef>
              <a:spcAft>
                <a:spcPts val="0"/>
              </a:spcAft>
              <a:buNone/>
            </a:pPr>
            <a:r>
              <a:rPr lang="en-US" sz="1600" i="1" kern="0" dirty="0">
                <a:latin typeface="Aptos" panose="020B0004020202020204" pitchFamily="34" charset="0"/>
                <a:ea typeface="Calibri" panose="020F0502020204030204" pitchFamily="34" charset="0"/>
                <a:cs typeface="Calibri" panose="020F0502020204030204" pitchFamily="34" charset="0"/>
              </a:rPr>
              <a:t>Director, Center for Health Policy</a:t>
            </a:r>
          </a:p>
          <a:p>
            <a:pPr marL="0" indent="0">
              <a:spcBef>
                <a:spcPts val="0"/>
              </a:spcBef>
              <a:spcAft>
                <a:spcPts val="0"/>
              </a:spcAft>
              <a:buNone/>
            </a:pPr>
            <a:r>
              <a:rPr lang="en-US" sz="1600" i="1" kern="0" dirty="0">
                <a:latin typeface="Aptos" panose="020B0004020202020204" pitchFamily="34" charset="0"/>
                <a:ea typeface="Calibri" panose="020F0502020204030204" pitchFamily="34" charset="0"/>
                <a:cs typeface="Calibri" panose="020F0502020204030204" pitchFamily="34" charset="0"/>
              </a:rPr>
              <a:t>Director, National Food Security Innovation Hub</a:t>
            </a:r>
          </a:p>
          <a:p>
            <a:pPr marL="0" indent="0">
              <a:spcBef>
                <a:spcPts val="0"/>
              </a:spcBef>
              <a:spcAft>
                <a:spcPts val="0"/>
              </a:spcAft>
              <a:buNone/>
            </a:pPr>
            <a:r>
              <a:rPr lang="en-US" sz="1600" i="1" kern="0" dirty="0">
                <a:latin typeface="Aptos" panose="020B0004020202020204" pitchFamily="34" charset="0"/>
                <a:ea typeface="Calibri" panose="020F0502020204030204" pitchFamily="34" charset="0"/>
                <a:cs typeface="Calibri" panose="020F0502020204030204" pitchFamily="34" charset="0"/>
              </a:rPr>
              <a:t>Director, Center Convergence Science Innovation</a:t>
            </a:r>
          </a:p>
          <a:p>
            <a:pPr marL="0" indent="0">
              <a:spcBef>
                <a:spcPts val="0"/>
              </a:spcBef>
              <a:spcAft>
                <a:spcPts val="0"/>
              </a:spcAft>
              <a:buNone/>
            </a:pPr>
            <a:endParaRPr lang="en-US" sz="1600" b="1" kern="0" dirty="0">
              <a:latin typeface="Aptos"/>
              <a:ea typeface="Calibri"/>
              <a:cs typeface="Calibri"/>
            </a:endParaRPr>
          </a:p>
          <a:p>
            <a:pPr marL="0" indent="0">
              <a:spcBef>
                <a:spcPts val="0"/>
              </a:spcBef>
              <a:spcAft>
                <a:spcPts val="0"/>
              </a:spcAft>
              <a:buNone/>
            </a:pPr>
            <a:r>
              <a:rPr lang="en-US" sz="1600" b="1" kern="0" dirty="0">
                <a:latin typeface="Aptos"/>
                <a:ea typeface="Calibri"/>
                <a:cs typeface="Calibri"/>
              </a:rPr>
              <a:t>Office: </a:t>
            </a:r>
            <a:r>
              <a:rPr lang="en-US" sz="1600" i="1" kern="0" dirty="0">
                <a:latin typeface="Aptos" panose="020B0004020202020204" pitchFamily="34" charset="0"/>
                <a:ea typeface="Calibri" panose="020F0502020204030204" pitchFamily="34" charset="0"/>
                <a:cs typeface="Calibri" panose="020F0502020204030204" pitchFamily="34" charset="0"/>
              </a:rPr>
              <a:t>573-882-9435</a:t>
            </a:r>
            <a:r>
              <a:rPr lang="en-US" sz="1600" kern="0" dirty="0">
                <a:latin typeface="Aptos"/>
                <a:ea typeface="Calibri"/>
                <a:cs typeface="Calibri"/>
              </a:rPr>
              <a:t> </a:t>
            </a:r>
          </a:p>
          <a:p>
            <a:pPr marL="0" indent="0">
              <a:spcBef>
                <a:spcPts val="0"/>
              </a:spcBef>
              <a:spcAft>
                <a:spcPts val="0"/>
              </a:spcAft>
              <a:buNone/>
            </a:pPr>
            <a:r>
              <a:rPr lang="en-US" sz="1600" b="1" kern="0" dirty="0">
                <a:latin typeface="Aptos"/>
                <a:ea typeface="Calibri"/>
                <a:cs typeface="Calibri"/>
              </a:rPr>
              <a:t>Email: </a:t>
            </a:r>
            <a:r>
              <a:rPr lang="en-US" sz="1600" u="sng" kern="0" dirty="0" err="1">
                <a:latin typeface="Aptos"/>
                <a:ea typeface="Calibri"/>
                <a:cs typeface="Calibri"/>
                <a:hlinkClick r:id="rId3">
                  <a:extLst>
                    <a:ext uri="{A12FA001-AC4F-418D-AE19-62706E023703}">
                      <ahyp:hlinkClr xmlns:ahyp="http://schemas.microsoft.com/office/drawing/2018/hyperlinkcolor" val="tx"/>
                    </a:ext>
                  </a:extLst>
                </a:hlinkClick>
              </a:rPr>
              <a:t>kate.trout@health.missouri</a:t>
            </a:r>
            <a:r>
              <a:rPr lang="en-US" sz="1600" u="sng" kern="0" dirty="0">
                <a:latin typeface="Aptos"/>
                <a:ea typeface="Calibri"/>
                <a:cs typeface="Calibri"/>
              </a:rPr>
              <a:t>. </a:t>
            </a:r>
            <a:endParaRPr lang="en-US" u="sng" dirty="0"/>
          </a:p>
        </p:txBody>
      </p:sp>
      <p:sp>
        <p:nvSpPr>
          <p:cNvPr id="5" name="Text Placeholder 4">
            <a:extLst>
              <a:ext uri="{FF2B5EF4-FFF2-40B4-BE49-F238E27FC236}">
                <a16:creationId xmlns:a16="http://schemas.microsoft.com/office/drawing/2014/main" id="{A8EE337E-419E-6EDB-B16E-1A7E2CCC6368}"/>
              </a:ext>
            </a:extLst>
          </p:cNvPr>
          <p:cNvSpPr>
            <a:spLocks noGrp="1"/>
          </p:cNvSpPr>
          <p:nvPr>
            <p:ph type="body" sz="quarter" idx="3"/>
          </p:nvPr>
        </p:nvSpPr>
        <p:spPr>
          <a:xfrm>
            <a:off x="5012806" y="2195684"/>
            <a:ext cx="3703320" cy="736282"/>
          </a:xfrm>
        </p:spPr>
        <p:txBody>
          <a:bodyPr>
            <a:normAutofit/>
          </a:bodyPr>
          <a:lstStyle/>
          <a:p>
            <a:endParaRPr lang="en-US" b="1" kern="0">
              <a:solidFill>
                <a:schemeClr val="accent2">
                  <a:lumMod val="50000"/>
                </a:schemeClr>
              </a:solidFill>
              <a:latin typeface="Aptos" panose="020B0004020202020204" pitchFamily="34" charset="0"/>
              <a:ea typeface="Times New Roman" panose="02020603050405020304" pitchFamily="18" charset="0"/>
              <a:cs typeface="Calibri" panose="020F0502020204030204" pitchFamily="34" charset="0"/>
            </a:endParaRPr>
          </a:p>
          <a:p>
            <a:r>
              <a:rPr lang="en-US" sz="1900" b="1" kern="0">
                <a:solidFill>
                  <a:schemeClr val="accent2">
                    <a:lumMod val="50000"/>
                  </a:schemeClr>
                </a:solidFill>
                <a:latin typeface="Aptos"/>
                <a:ea typeface="Times New Roman" panose="02020603050405020304" pitchFamily="18" charset="0"/>
                <a:cs typeface="Calibri"/>
              </a:rPr>
              <a:t>Sara Smith, MS, LSSGB</a:t>
            </a:r>
            <a:r>
              <a:rPr lang="en-US" sz="1900" kern="0">
                <a:solidFill>
                  <a:schemeClr val="accent2">
                    <a:lumMod val="50000"/>
                  </a:schemeClr>
                </a:solidFill>
                <a:latin typeface="Aptos"/>
                <a:ea typeface="Times New Roman" panose="02020603050405020304" pitchFamily="18" charset="0"/>
                <a:cs typeface="Calibri"/>
              </a:rPr>
              <a:t>  </a:t>
            </a:r>
            <a:endParaRPr lang="en-US" sz="1900" kern="100">
              <a:solidFill>
                <a:schemeClr val="accent2">
                  <a:lumMod val="50000"/>
                </a:schemeClr>
              </a:solidFill>
              <a:latin typeface="Aptos"/>
              <a:ea typeface="Calibri" panose="020F0502020204030204" pitchFamily="34" charset="0"/>
              <a:cs typeface="Calibri"/>
            </a:endParaRPr>
          </a:p>
          <a:p>
            <a:endParaRPr lang="en-US"/>
          </a:p>
        </p:txBody>
      </p:sp>
      <p:sp>
        <p:nvSpPr>
          <p:cNvPr id="6" name="Content Placeholder 5">
            <a:extLst>
              <a:ext uri="{FF2B5EF4-FFF2-40B4-BE49-F238E27FC236}">
                <a16:creationId xmlns:a16="http://schemas.microsoft.com/office/drawing/2014/main" id="{E497AA5B-1982-D786-8BFF-C5A4CBA42D62}"/>
              </a:ext>
            </a:extLst>
          </p:cNvPr>
          <p:cNvSpPr>
            <a:spLocks noGrp="1"/>
          </p:cNvSpPr>
          <p:nvPr>
            <p:ph sz="quarter" idx="4"/>
          </p:nvPr>
        </p:nvSpPr>
        <p:spPr>
          <a:xfrm>
            <a:off x="5067491" y="2835623"/>
            <a:ext cx="3703320" cy="3378200"/>
          </a:xfrm>
        </p:spPr>
        <p:txBody>
          <a:bodyPr vert="horz" lIns="0" tIns="45720" rIns="0" bIns="45720" rtlCol="0" anchor="t">
            <a:normAutofit/>
          </a:bodyPr>
          <a:lstStyle/>
          <a:p>
            <a:pPr marL="0" indent="0">
              <a:spcBef>
                <a:spcPts val="0"/>
              </a:spcBef>
              <a:spcAft>
                <a:spcPts val="0"/>
              </a:spcAft>
              <a:buNone/>
            </a:pPr>
            <a:r>
              <a:rPr lang="en-US" sz="1600" i="1" kern="0">
                <a:latin typeface="Aptos"/>
                <a:ea typeface="Times New Roman" panose="02020603050405020304" pitchFamily="18" charset="0"/>
                <a:cs typeface="Calibri"/>
              </a:rPr>
              <a:t>MU Center for Health Policy Program Director, Missouri Health Care Workforce Project Director</a:t>
            </a:r>
            <a:endParaRPr lang="en-US" sz="1600" kern="0">
              <a:latin typeface="Aptos"/>
              <a:ea typeface="Times New Roman" panose="02020603050405020304" pitchFamily="18" charset="0"/>
              <a:cs typeface="Calibri"/>
            </a:endParaRPr>
          </a:p>
          <a:p>
            <a:pPr marL="0" indent="0">
              <a:spcBef>
                <a:spcPts val="0"/>
              </a:spcBef>
              <a:spcAft>
                <a:spcPts val="0"/>
              </a:spcAft>
              <a:buNone/>
            </a:pPr>
            <a:endParaRPr lang="en-US" sz="1600" kern="0">
              <a:latin typeface="Aptos" panose="020B000402020202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US" sz="1600" b="1" kern="0">
              <a:latin typeface="Aptos"/>
              <a:ea typeface="Times New Roman" panose="02020603050405020304" pitchFamily="18" charset="0"/>
              <a:cs typeface="Calibri"/>
            </a:endParaRPr>
          </a:p>
          <a:p>
            <a:pPr marL="0" indent="0">
              <a:spcBef>
                <a:spcPts val="0"/>
              </a:spcBef>
              <a:spcAft>
                <a:spcPts val="0"/>
              </a:spcAft>
              <a:buNone/>
            </a:pPr>
            <a:r>
              <a:rPr lang="en-US" sz="1600" b="1" kern="0">
                <a:latin typeface="Aptos"/>
                <a:ea typeface="Times New Roman" panose="02020603050405020304" pitchFamily="18" charset="0"/>
                <a:cs typeface="Calibri"/>
              </a:rPr>
              <a:t>Office: </a:t>
            </a:r>
            <a:r>
              <a:rPr lang="en-US" sz="1600" kern="0">
                <a:latin typeface="Aptos"/>
                <a:ea typeface="Times New Roman" panose="02020603050405020304" pitchFamily="18" charset="0"/>
                <a:cs typeface="Calibri"/>
              </a:rPr>
              <a:t>573.882.2300 </a:t>
            </a:r>
          </a:p>
          <a:p>
            <a:pPr marL="0" indent="0">
              <a:spcBef>
                <a:spcPts val="0"/>
              </a:spcBef>
              <a:spcAft>
                <a:spcPts val="0"/>
              </a:spcAft>
              <a:buNone/>
            </a:pPr>
            <a:r>
              <a:rPr lang="en-US" sz="1600" b="1" kern="0">
                <a:latin typeface="Aptos"/>
                <a:ea typeface="Times New Roman" panose="02020603050405020304" pitchFamily="18" charset="0"/>
                <a:cs typeface="Calibri"/>
              </a:rPr>
              <a:t>Email: </a:t>
            </a:r>
            <a:r>
              <a:rPr lang="en-US" sz="1600" u="sng" kern="0">
                <a:latin typeface="Aptos"/>
                <a:ea typeface="Times New Roman" panose="02020603050405020304" pitchFamily="18" charset="0"/>
                <a:cs typeface="Calibri"/>
                <a:hlinkClick r:id="rId4">
                  <a:extLst>
                    <a:ext uri="{A12FA001-AC4F-418D-AE19-62706E023703}">
                      <ahyp:hlinkClr xmlns:ahyp="http://schemas.microsoft.com/office/drawing/2018/hyperlinkcolor" val="tx"/>
                    </a:ext>
                  </a:extLst>
                </a:hlinkClick>
              </a:rPr>
              <a:t>sara.smith@health.missouri.edu</a:t>
            </a:r>
            <a:endParaRPr lang="en-US" sz="1600" u="sng" kern="100">
              <a:latin typeface="Aptos"/>
              <a:ea typeface="Calibri" panose="020F0502020204030204" pitchFamily="34" charset="0"/>
              <a:cs typeface="Calibri"/>
            </a:endParaRPr>
          </a:p>
          <a:p>
            <a:endParaRPr lang="en-US"/>
          </a:p>
        </p:txBody>
      </p:sp>
      <p:pic>
        <p:nvPicPr>
          <p:cNvPr id="8" name="Picture 7" descr="A group of blue speech bubbles with icons&#10;&#10;Description automatically generated">
            <a:extLst>
              <a:ext uri="{FF2B5EF4-FFF2-40B4-BE49-F238E27FC236}">
                <a16:creationId xmlns:a16="http://schemas.microsoft.com/office/drawing/2014/main" id="{8329D173-022A-2650-1773-0BBDC4F8B4D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784928" y="285987"/>
            <a:ext cx="2012977" cy="771847"/>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4A2F2674-9E9F-79F1-6496-1AA03325A5F8}"/>
              </a:ext>
            </a:extLst>
          </p:cNvPr>
          <p:cNvPicPr>
            <a:picLocks noChangeAspect="1"/>
          </p:cNvPicPr>
          <p:nvPr/>
        </p:nvPicPr>
        <p:blipFill>
          <a:blip r:embed="rId7"/>
          <a:srcRect l="6779" r="5103" b="7155"/>
          <a:stretch/>
        </p:blipFill>
        <p:spPr>
          <a:xfrm>
            <a:off x="3358130" y="4537511"/>
            <a:ext cx="2202342" cy="2320489"/>
          </a:xfrm>
          <a:prstGeom prst="rect">
            <a:avLst/>
          </a:prstGeom>
        </p:spPr>
      </p:pic>
      <p:sp>
        <p:nvSpPr>
          <p:cNvPr id="11" name="TextBox 10">
            <a:extLst>
              <a:ext uri="{FF2B5EF4-FFF2-40B4-BE49-F238E27FC236}">
                <a16:creationId xmlns:a16="http://schemas.microsoft.com/office/drawing/2014/main" id="{F8E5DE81-780C-F13C-7985-8F10219B4043}"/>
              </a:ext>
            </a:extLst>
          </p:cNvPr>
          <p:cNvSpPr txBox="1"/>
          <p:nvPr/>
        </p:nvSpPr>
        <p:spPr>
          <a:xfrm>
            <a:off x="587570" y="1630303"/>
            <a:ext cx="7653775" cy="584775"/>
          </a:xfrm>
          <a:prstGeom prst="rect">
            <a:avLst/>
          </a:prstGeom>
          <a:noFill/>
        </p:spPr>
        <p:txBody>
          <a:bodyPr wrap="square">
            <a:spAutoFit/>
          </a:bodyPr>
          <a:lstStyle/>
          <a:p>
            <a:pPr algn="ctr"/>
            <a:r>
              <a:rPr lang="en-US" sz="1600"/>
              <a:t>Department of Public Health, College of Health Sciences, MU Center for Health Policy, Office of Health Outreach, Policy &amp; Education (HOPE)</a:t>
            </a:r>
          </a:p>
        </p:txBody>
      </p:sp>
      <p:pic>
        <p:nvPicPr>
          <p:cNvPr id="10" name="Picture 9">
            <a:extLst>
              <a:ext uri="{FF2B5EF4-FFF2-40B4-BE49-F238E27FC236}">
                <a16:creationId xmlns:a16="http://schemas.microsoft.com/office/drawing/2014/main" id="{63E52AE0-8A71-C1C3-C8D1-B537332830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18" y="6437683"/>
            <a:ext cx="714375" cy="316438"/>
          </a:xfrm>
          <a:prstGeom prst="rect">
            <a:avLst/>
          </a:prstGeom>
        </p:spPr>
      </p:pic>
      <p:cxnSp>
        <p:nvCxnSpPr>
          <p:cNvPr id="12" name="Straight Connector 11">
            <a:extLst>
              <a:ext uri="{FF2B5EF4-FFF2-40B4-BE49-F238E27FC236}">
                <a16:creationId xmlns:a16="http://schemas.microsoft.com/office/drawing/2014/main" id="{683C06A5-399D-9FF9-F828-1073DC2CDD33}"/>
              </a:ext>
            </a:extLst>
          </p:cNvPr>
          <p:cNvCxnSpPr/>
          <p:nvPr/>
        </p:nvCxnSpPr>
        <p:spPr>
          <a:xfrm>
            <a:off x="4119327" y="631026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2F2A93B-A677-81CC-7BCE-91EE07AEAD49}"/>
              </a:ext>
            </a:extLst>
          </p:cNvPr>
          <p:cNvCxnSpPr>
            <a:cxnSpLocks/>
          </p:cNvCxnSpPr>
          <p:nvPr/>
        </p:nvCxnSpPr>
        <p:spPr>
          <a:xfrm>
            <a:off x="0" y="1506071"/>
            <a:ext cx="9144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EBBD6C60-AD37-A524-C0BA-8AF6D53C8622}"/>
              </a:ext>
            </a:extLst>
          </p:cNvPr>
          <p:cNvCxnSpPr>
            <a:cxnSpLocks/>
          </p:cNvCxnSpPr>
          <p:nvPr/>
        </p:nvCxnSpPr>
        <p:spPr>
          <a:xfrm>
            <a:off x="0" y="2232212"/>
            <a:ext cx="91440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66813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C4408E-6439-0C21-9DE7-96DF4A13FB54}"/>
              </a:ext>
            </a:extLst>
          </p:cNvPr>
          <p:cNvSpPr/>
          <p:nvPr/>
        </p:nvSpPr>
        <p:spPr>
          <a:xfrm>
            <a:off x="7245963" y="5574736"/>
            <a:ext cx="1838349" cy="10982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7E368FF8-56BA-0D1F-F866-2E460C43B4D1}"/>
              </a:ext>
            </a:extLst>
          </p:cNvPr>
          <p:cNvSpPr>
            <a:spLocks noGrp="1"/>
          </p:cNvSpPr>
          <p:nvPr>
            <p:ph idx="1"/>
          </p:nvPr>
        </p:nvSpPr>
        <p:spPr>
          <a:xfrm>
            <a:off x="147715" y="1163853"/>
            <a:ext cx="8845903" cy="5181600"/>
          </a:xfrm>
        </p:spPr>
        <p:txBody>
          <a:bodyPr lIns="91440" tIns="45720" rIns="91440" bIns="45720" anchor="t"/>
          <a:lstStyle/>
          <a:p>
            <a:pPr marL="457200" indent="-457200">
              <a:lnSpc>
                <a:spcPct val="107000"/>
              </a:lnSpc>
              <a:spcBef>
                <a:spcPts val="0"/>
              </a:spcBef>
            </a:pPr>
            <a:r>
              <a:rPr lang="en-US" sz="1400">
                <a:effectLst/>
                <a:ea typeface="Calibri"/>
                <a:cs typeface="Times New Roman"/>
              </a:rPr>
              <a:t>Armstrong, D., &amp; Moore, J. (2015). </a:t>
            </a:r>
            <a:r>
              <a:rPr lang="en-US" sz="1400" i="1">
                <a:effectLst/>
                <a:ea typeface="Calibri"/>
                <a:cs typeface="Times New Roman"/>
              </a:rPr>
              <a:t>The </a:t>
            </a:r>
            <a:r>
              <a:rPr lang="en-US" sz="1400" i="1">
                <a:ea typeface="Calibri"/>
                <a:cs typeface="Times New Roman"/>
              </a:rPr>
              <a:t>health</a:t>
            </a:r>
            <a:r>
              <a:rPr lang="en-US" sz="1400" i="1">
                <a:effectLst/>
                <a:ea typeface="Calibri"/>
                <a:cs typeface="Times New Roman"/>
              </a:rPr>
              <a:t> </a:t>
            </a:r>
            <a:r>
              <a:rPr lang="en-US" sz="1400" i="1">
                <a:ea typeface="Calibri"/>
                <a:cs typeface="Times New Roman"/>
              </a:rPr>
              <a:t>workforce</a:t>
            </a:r>
            <a:r>
              <a:rPr lang="en-US" sz="1400" i="1">
                <a:effectLst/>
                <a:ea typeface="Calibri"/>
                <a:cs typeface="Times New Roman"/>
              </a:rPr>
              <a:t> </a:t>
            </a:r>
            <a:r>
              <a:rPr lang="en-US" sz="1400" i="1">
                <a:ea typeface="Calibri"/>
                <a:cs typeface="Times New Roman"/>
              </a:rPr>
              <a:t>minimum</a:t>
            </a:r>
            <a:r>
              <a:rPr lang="en-US" sz="1400" i="1">
                <a:effectLst/>
                <a:ea typeface="Calibri"/>
                <a:cs typeface="Times New Roman"/>
              </a:rPr>
              <a:t> </a:t>
            </a:r>
            <a:r>
              <a:rPr lang="en-US" sz="1400" i="1">
                <a:ea typeface="Calibri"/>
                <a:cs typeface="Times New Roman"/>
              </a:rPr>
              <a:t>data</a:t>
            </a:r>
            <a:r>
              <a:rPr lang="en-US" sz="1400" i="1">
                <a:effectLst/>
                <a:ea typeface="Calibri"/>
                <a:cs typeface="Times New Roman"/>
              </a:rPr>
              <a:t> </a:t>
            </a:r>
            <a:r>
              <a:rPr lang="en-US" sz="1400" i="1">
                <a:ea typeface="Calibri"/>
                <a:cs typeface="Times New Roman"/>
              </a:rPr>
              <a:t>set</a:t>
            </a:r>
            <a:r>
              <a:rPr lang="en-US" sz="1400" i="1">
                <a:effectLst/>
                <a:ea typeface="Calibri"/>
                <a:cs typeface="Times New Roman"/>
              </a:rPr>
              <a:t> (MDS): What </a:t>
            </a:r>
            <a:r>
              <a:rPr lang="en-US" sz="1400" i="1">
                <a:ea typeface="Calibri"/>
                <a:cs typeface="Times New Roman"/>
              </a:rPr>
              <a:t>you</a:t>
            </a:r>
            <a:r>
              <a:rPr lang="en-US" sz="1400" i="1">
                <a:effectLst/>
                <a:ea typeface="Calibri"/>
                <a:cs typeface="Times New Roman"/>
              </a:rPr>
              <a:t> </a:t>
            </a:r>
            <a:r>
              <a:rPr lang="en-US" sz="1400" i="1">
                <a:ea typeface="Calibri"/>
                <a:cs typeface="Times New Roman"/>
              </a:rPr>
              <a:t>need</a:t>
            </a:r>
            <a:r>
              <a:rPr lang="en-US" sz="1400" i="1">
                <a:effectLst/>
                <a:ea typeface="Calibri"/>
                <a:cs typeface="Times New Roman"/>
              </a:rPr>
              <a:t> to </a:t>
            </a:r>
            <a:r>
              <a:rPr lang="en-US" sz="1400" i="1">
                <a:ea typeface="Calibri"/>
                <a:cs typeface="Times New Roman"/>
              </a:rPr>
              <a:t>know</a:t>
            </a:r>
            <a:r>
              <a:rPr lang="en-US" sz="1400">
                <a:ea typeface="Calibri"/>
                <a:cs typeface="Times New Roman"/>
              </a:rPr>
              <a:t>. Health</a:t>
            </a:r>
            <a:r>
              <a:rPr lang="en-US" sz="1400">
                <a:effectLst/>
                <a:ea typeface="Calibri"/>
                <a:cs typeface="Times New Roman"/>
              </a:rPr>
              <a:t> Workforce Technical Assistance Center</a:t>
            </a:r>
            <a:r>
              <a:rPr lang="en-US" sz="1400">
                <a:ea typeface="Calibri"/>
                <a:cs typeface="Times New Roman"/>
              </a:rPr>
              <a:t>. https://www.healthworkforceeta.org/</a:t>
            </a:r>
            <a:endParaRPr lang="en-US" sz="1400">
              <a:effectLst/>
              <a:ea typeface="Calibri"/>
              <a:cs typeface="Times New Roman"/>
            </a:endParaRPr>
          </a:p>
          <a:p>
            <a:pPr marL="457200" indent="-457200">
              <a:lnSpc>
                <a:spcPct val="107000"/>
              </a:lnSpc>
              <a:spcBef>
                <a:spcPts val="0"/>
              </a:spcBef>
            </a:pPr>
            <a:r>
              <a:rPr lang="en-US" sz="1400">
                <a:ea typeface="Calibri"/>
                <a:cs typeface="Times New Roman"/>
              </a:rPr>
              <a:t>  research-alerts/the-health-workforce-minimum-data-set-</a:t>
            </a:r>
            <a:r>
              <a:rPr lang="en-US" sz="1400" err="1">
                <a:ea typeface="Calibri"/>
                <a:cs typeface="Times New Roman"/>
              </a:rPr>
              <a:t>mds</a:t>
            </a:r>
            <a:r>
              <a:rPr lang="en-US" sz="1400">
                <a:ea typeface="Calibri"/>
                <a:cs typeface="Times New Roman"/>
              </a:rPr>
              <a:t>-what-you-need-to-know/. </a:t>
            </a:r>
          </a:p>
          <a:p>
            <a:pPr marL="457200" indent="-457200">
              <a:lnSpc>
                <a:spcPct val="107000"/>
              </a:lnSpc>
              <a:spcBef>
                <a:spcPts val="0"/>
              </a:spcBef>
            </a:pPr>
            <a:r>
              <a:rPr lang="en-US" sz="1400">
                <a:effectLst/>
                <a:ea typeface="Calibri"/>
                <a:cs typeface="Times New Roman"/>
              </a:rPr>
              <a:t>Beck, A. J., Singer, P. M., Buche, J., Manderscheid, R. W., &amp; </a:t>
            </a:r>
            <a:r>
              <a:rPr lang="en-US" sz="1400" err="1">
                <a:effectLst/>
                <a:ea typeface="Calibri"/>
                <a:cs typeface="Times New Roman"/>
              </a:rPr>
              <a:t>Buerhaus</a:t>
            </a:r>
            <a:r>
              <a:rPr lang="en-US" sz="1400">
                <a:effectLst/>
                <a:ea typeface="Calibri"/>
                <a:cs typeface="Times New Roman"/>
              </a:rPr>
              <a:t>, P. (2018). Improving data for behavioral health workforce planning: </a:t>
            </a:r>
            <a:r>
              <a:rPr lang="en-US" sz="1400">
                <a:ea typeface="Calibri"/>
                <a:cs typeface="Times New Roman"/>
              </a:rPr>
              <a:t>Development</a:t>
            </a:r>
            <a:r>
              <a:rPr lang="en-US" sz="1400">
                <a:effectLst/>
                <a:ea typeface="Calibri"/>
                <a:cs typeface="Times New Roman"/>
              </a:rPr>
              <a:t> of a minimum data set. </a:t>
            </a:r>
            <a:r>
              <a:rPr lang="en-US" sz="1400" i="1">
                <a:effectLst/>
                <a:ea typeface="Calibri"/>
                <a:cs typeface="Times New Roman"/>
              </a:rPr>
              <a:t>American </a:t>
            </a:r>
            <a:r>
              <a:rPr lang="en-US" sz="1400" i="1">
                <a:ea typeface="Calibri"/>
                <a:cs typeface="Times New Roman"/>
              </a:rPr>
              <a:t>Journal</a:t>
            </a:r>
            <a:r>
              <a:rPr lang="en-US" sz="1400" i="1">
                <a:effectLst/>
                <a:ea typeface="Calibri"/>
                <a:cs typeface="Times New Roman"/>
              </a:rPr>
              <a:t> of </a:t>
            </a:r>
            <a:r>
              <a:rPr lang="en-US" sz="1400" i="1">
                <a:ea typeface="Calibri"/>
                <a:cs typeface="Times New Roman"/>
              </a:rPr>
              <a:t>Preventive</a:t>
            </a:r>
            <a:r>
              <a:rPr lang="en-US" sz="1400" i="1">
                <a:effectLst/>
                <a:ea typeface="Calibri"/>
                <a:cs typeface="Times New Roman"/>
              </a:rPr>
              <a:t> </a:t>
            </a:r>
            <a:r>
              <a:rPr lang="en-US" sz="1400" i="1">
                <a:ea typeface="Calibri"/>
                <a:cs typeface="Times New Roman"/>
              </a:rPr>
              <a:t>Medicine</a:t>
            </a:r>
            <a:r>
              <a:rPr lang="en-US" sz="1400">
                <a:effectLst/>
                <a:ea typeface="Calibri"/>
                <a:cs typeface="Times New Roman"/>
              </a:rPr>
              <a:t>, </a:t>
            </a:r>
            <a:r>
              <a:rPr lang="en-US" sz="1400" i="1">
                <a:effectLst/>
                <a:ea typeface="Calibri"/>
                <a:cs typeface="Times New Roman"/>
              </a:rPr>
              <a:t>54</a:t>
            </a:r>
            <a:r>
              <a:rPr lang="en-US" sz="1400">
                <a:effectLst/>
                <a:ea typeface="Calibri"/>
                <a:cs typeface="Times New Roman"/>
              </a:rPr>
              <a:t>(6), S192-S198. </a:t>
            </a:r>
            <a:r>
              <a:rPr lang="en-US" sz="1400">
                <a:ea typeface="Calibri"/>
                <a:cs typeface="Times New Roman"/>
              </a:rPr>
              <a:t>DOI: 10.1016/j.amepre.2018.01.035. </a:t>
            </a:r>
          </a:p>
          <a:p>
            <a:pPr marL="457200" indent="-457200">
              <a:lnSpc>
                <a:spcPct val="115000"/>
              </a:lnSpc>
              <a:spcBef>
                <a:spcPts val="0"/>
              </a:spcBef>
            </a:pPr>
            <a:r>
              <a:rPr lang="en-US" sz="1400">
                <a:effectLst/>
                <a:ea typeface="Calibri"/>
                <a:cs typeface="Times New Roman"/>
              </a:rPr>
              <a:t>CDC</a:t>
            </a:r>
            <a:r>
              <a:rPr lang="en-US" sz="1400">
                <a:ea typeface="Calibri"/>
                <a:cs typeface="Times New Roman"/>
              </a:rPr>
              <a:t>.</a:t>
            </a:r>
            <a:r>
              <a:rPr lang="en-US" sz="1400">
                <a:effectLst/>
                <a:ea typeface="Calibri"/>
                <a:cs typeface="Times New Roman"/>
              </a:rPr>
              <a:t> (2024). </a:t>
            </a:r>
            <a:r>
              <a:rPr lang="en-US" sz="1400" i="1">
                <a:effectLst/>
                <a:ea typeface="Calibri"/>
                <a:cs typeface="Times New Roman"/>
              </a:rPr>
              <a:t>Public </a:t>
            </a:r>
            <a:r>
              <a:rPr lang="en-US" sz="1400" i="1">
                <a:ea typeface="Calibri"/>
                <a:cs typeface="Times New Roman"/>
              </a:rPr>
              <a:t>health</a:t>
            </a:r>
            <a:r>
              <a:rPr lang="en-US" sz="1400" i="1">
                <a:effectLst/>
                <a:ea typeface="Calibri"/>
                <a:cs typeface="Times New Roman"/>
              </a:rPr>
              <a:t> </a:t>
            </a:r>
            <a:r>
              <a:rPr lang="en-US" sz="1400" i="1">
                <a:ea typeface="Calibri"/>
                <a:cs typeface="Times New Roman"/>
              </a:rPr>
              <a:t>workforce</a:t>
            </a:r>
            <a:r>
              <a:rPr lang="en-US" sz="1400" i="1">
                <a:effectLst/>
                <a:ea typeface="Calibri"/>
                <a:cs typeface="Times New Roman"/>
              </a:rPr>
              <a:t> </a:t>
            </a:r>
            <a:r>
              <a:rPr lang="en-US" sz="1400" i="1">
                <a:ea typeface="Calibri"/>
                <a:cs typeface="Times New Roman"/>
              </a:rPr>
              <a:t>development</a:t>
            </a:r>
            <a:r>
              <a:rPr lang="en-US" sz="1400" i="1">
                <a:effectLst/>
                <a:ea typeface="Calibri"/>
                <a:cs typeface="Times New Roman"/>
              </a:rPr>
              <a:t>. About </a:t>
            </a:r>
            <a:r>
              <a:rPr lang="en-US" sz="1400" i="1">
                <a:ea typeface="Calibri"/>
                <a:cs typeface="Times New Roman"/>
              </a:rPr>
              <a:t>public</a:t>
            </a:r>
            <a:r>
              <a:rPr lang="en-US" sz="1400" i="1">
                <a:effectLst/>
                <a:ea typeface="Calibri"/>
                <a:cs typeface="Times New Roman"/>
              </a:rPr>
              <a:t> </a:t>
            </a:r>
            <a:r>
              <a:rPr lang="en-US" sz="1400" i="1">
                <a:ea typeface="Calibri"/>
                <a:cs typeface="Times New Roman"/>
              </a:rPr>
              <a:t>health</a:t>
            </a:r>
            <a:r>
              <a:rPr lang="en-US" sz="1400" i="1">
                <a:effectLst/>
                <a:ea typeface="Calibri"/>
                <a:cs typeface="Times New Roman"/>
              </a:rPr>
              <a:t> </a:t>
            </a:r>
            <a:r>
              <a:rPr lang="en-US" sz="1400" i="1">
                <a:ea typeface="Calibri"/>
                <a:cs typeface="Times New Roman"/>
              </a:rPr>
              <a:t>workforce</a:t>
            </a:r>
            <a:r>
              <a:rPr lang="en-US" sz="1400" i="1">
                <a:effectLst/>
                <a:ea typeface="Calibri"/>
                <a:cs typeface="Times New Roman"/>
              </a:rPr>
              <a:t> </a:t>
            </a:r>
            <a:r>
              <a:rPr lang="en-US" sz="1400" i="1">
                <a:ea typeface="Calibri"/>
                <a:cs typeface="Times New Roman"/>
              </a:rPr>
              <a:t>development</a:t>
            </a:r>
            <a:r>
              <a:rPr lang="en-US" sz="1400">
                <a:effectLst/>
                <a:ea typeface="Calibri"/>
                <a:cs typeface="Times New Roman"/>
              </a:rPr>
              <a:t>.</a:t>
            </a:r>
            <a:r>
              <a:rPr lang="en-US" sz="1400">
                <a:ea typeface="Calibri"/>
                <a:cs typeface="Times New Roman"/>
              </a:rPr>
              <a:t> </a:t>
            </a:r>
            <a:r>
              <a:rPr lang="en-US" sz="1400">
                <a:effectLst/>
                <a:ea typeface="Calibri"/>
                <a:cs typeface="Times New Roman"/>
              </a:rPr>
              <a:t>Centers for Disease Control and Prevention</a:t>
            </a:r>
            <a:r>
              <a:rPr lang="en-US" sz="1400">
                <a:ea typeface="Calibri"/>
                <a:cs typeface="Times New Roman"/>
              </a:rPr>
              <a:t>. </a:t>
            </a:r>
            <a:r>
              <a:rPr lang="en-US" sz="1400">
                <a:effectLst/>
                <a:ea typeface="Calibri"/>
                <a:cs typeface="Times New Roman"/>
              </a:rPr>
              <a:t>https://www.cdc.gov/workforce/php/about/index.html</a:t>
            </a:r>
            <a:r>
              <a:rPr lang="en-US" sz="1400">
                <a:ea typeface="Calibri"/>
                <a:cs typeface="Times New Roman"/>
              </a:rPr>
              <a:t>. </a:t>
            </a:r>
            <a:endParaRPr lang="en-US" sz="1400">
              <a:ea typeface="Calibri"/>
              <a:cs typeface="Calibri"/>
            </a:endParaRPr>
          </a:p>
          <a:p>
            <a:pPr>
              <a:lnSpc>
                <a:spcPct val="114999"/>
              </a:lnSpc>
              <a:spcBef>
                <a:spcPts val="0"/>
              </a:spcBef>
            </a:pPr>
            <a:r>
              <a:rPr lang="en-US" sz="1400">
                <a:ea typeface="Calibri"/>
                <a:cs typeface="Times New Roman"/>
              </a:rPr>
              <a:t>CDC Foundation. (2023). </a:t>
            </a:r>
            <a:r>
              <a:rPr lang="en-US" sz="1400" i="1">
                <a:ea typeface="Calibri"/>
                <a:cs typeface="Times New Roman"/>
              </a:rPr>
              <a:t>What is public health?</a:t>
            </a:r>
            <a:r>
              <a:rPr lang="en-US" sz="1400">
                <a:ea typeface="Calibri"/>
                <a:cs typeface="Times New Roman"/>
              </a:rPr>
              <a:t> Centers for Disease Control and Prevention.     </a:t>
            </a:r>
            <a:endParaRPr lang="en-US" sz="1400">
              <a:ea typeface="Calibri"/>
              <a:cs typeface="Calibri"/>
            </a:endParaRPr>
          </a:p>
          <a:p>
            <a:pPr>
              <a:lnSpc>
                <a:spcPct val="114999"/>
              </a:lnSpc>
              <a:spcBef>
                <a:spcPts val="0"/>
              </a:spcBef>
            </a:pPr>
            <a:r>
              <a:rPr lang="en-US" sz="1400">
                <a:ea typeface="Calibri"/>
                <a:cs typeface="Times New Roman"/>
              </a:rPr>
              <a:t>  https://www.cdcfoundation.org/what-public-health. </a:t>
            </a:r>
            <a:endParaRPr lang="en-US" sz="1400">
              <a:ea typeface="Calibri"/>
              <a:cs typeface="Calibri"/>
            </a:endParaRPr>
          </a:p>
          <a:p>
            <a:pPr marL="457200" indent="-457200">
              <a:lnSpc>
                <a:spcPct val="107000"/>
              </a:lnSpc>
              <a:spcBef>
                <a:spcPts val="0"/>
              </a:spcBef>
            </a:pPr>
            <a:r>
              <a:rPr lang="en-US" sz="1400">
                <a:effectLst/>
                <a:ea typeface="Calibri"/>
                <a:cs typeface="Times New Roman"/>
              </a:rPr>
              <a:t>Crawford, C. A. G., Summerfelt, W. T., Roy, K., Chen, Z. A., Meltzer, D. O., &amp; Thacker, S. B. (2009). Perspectives on public health workforce research. </a:t>
            </a:r>
            <a:r>
              <a:rPr lang="en-US" sz="1400" i="1">
                <a:effectLst/>
                <a:ea typeface="Calibri"/>
                <a:cs typeface="Times New Roman"/>
              </a:rPr>
              <a:t>Journal of Public Health Management and Practice</a:t>
            </a:r>
            <a:r>
              <a:rPr lang="en-US" sz="1400">
                <a:effectLst/>
                <a:ea typeface="Calibri"/>
                <a:cs typeface="Times New Roman"/>
              </a:rPr>
              <a:t>, </a:t>
            </a:r>
            <a:r>
              <a:rPr lang="en-US" sz="1400" i="1">
                <a:effectLst/>
                <a:ea typeface="Calibri"/>
                <a:cs typeface="Times New Roman"/>
              </a:rPr>
              <a:t>15</a:t>
            </a:r>
            <a:r>
              <a:rPr lang="en-US" sz="1400">
                <a:effectLst/>
                <a:ea typeface="Calibri"/>
                <a:cs typeface="Times New Roman"/>
              </a:rPr>
              <a:t>(6), S5-S15. </a:t>
            </a:r>
            <a:r>
              <a:rPr lang="en-US" sz="1400">
                <a:ea typeface="Calibri"/>
                <a:cs typeface="Times New Roman"/>
              </a:rPr>
              <a:t>DOI: 10.1097/PHH.0b013e3181bdff7d. </a:t>
            </a:r>
            <a:endParaRPr lang="en-US" sz="1400">
              <a:effectLst/>
              <a:ea typeface="Calibri"/>
              <a:cs typeface="Times New Roman"/>
            </a:endParaRPr>
          </a:p>
          <a:p>
            <a:pPr marL="457200" indent="-457200">
              <a:lnSpc>
                <a:spcPct val="107000"/>
              </a:lnSpc>
              <a:spcBef>
                <a:spcPts val="0"/>
              </a:spcBef>
            </a:pPr>
            <a:r>
              <a:rPr lang="en-US" sz="1400">
                <a:solidFill>
                  <a:prstClr val="black"/>
                </a:solidFill>
                <a:ea typeface="Calibri"/>
                <a:cs typeface="Times New Roman"/>
              </a:rPr>
              <a:t>Gaul, K., &amp; Armstrong, D. (2016). </a:t>
            </a:r>
            <a:r>
              <a:rPr lang="en-US" sz="1400" i="1">
                <a:solidFill>
                  <a:prstClr val="black"/>
                </a:solidFill>
                <a:ea typeface="Calibri"/>
                <a:cs typeface="Times New Roman"/>
              </a:rPr>
              <a:t>Health workforce data collection FAQs</a:t>
            </a:r>
            <a:r>
              <a:rPr lang="en-US" sz="1400">
                <a:solidFill>
                  <a:prstClr val="black"/>
                </a:solidFill>
                <a:ea typeface="Calibri"/>
                <a:cs typeface="Times New Roman"/>
              </a:rPr>
              <a:t>. Health Workforce Technical </a:t>
            </a:r>
          </a:p>
          <a:p>
            <a:pPr marL="457200" indent="-457200">
              <a:lnSpc>
                <a:spcPct val="107000"/>
              </a:lnSpc>
              <a:spcBef>
                <a:spcPts val="0"/>
              </a:spcBef>
            </a:pPr>
            <a:r>
              <a:rPr lang="en-US" sz="1400">
                <a:solidFill>
                  <a:prstClr val="black"/>
                </a:solidFill>
                <a:ea typeface="Calibri"/>
                <a:cs typeface="Times New Roman"/>
              </a:rPr>
              <a:t>  Assistance Center. https://www.chwsny.org/wp-content/uploads/2016/09/Health-Workforce-</a:t>
            </a:r>
          </a:p>
          <a:p>
            <a:pPr marL="457200" indent="-457200">
              <a:lnSpc>
                <a:spcPct val="107000"/>
              </a:lnSpc>
              <a:spcBef>
                <a:spcPts val="0"/>
              </a:spcBef>
            </a:pPr>
            <a:r>
              <a:rPr lang="en-US" sz="1400">
                <a:solidFill>
                  <a:prstClr val="black"/>
                </a:solidFill>
                <a:ea typeface="Calibri"/>
                <a:cs typeface="Times New Roman"/>
              </a:rPr>
              <a:t>  FAQs.pdf. </a:t>
            </a:r>
          </a:p>
          <a:p>
            <a:pPr>
              <a:lnSpc>
                <a:spcPct val="114999"/>
              </a:lnSpc>
              <a:spcBef>
                <a:spcPts val="0"/>
              </a:spcBef>
            </a:pPr>
            <a:r>
              <a:rPr lang="en-US" sz="1400">
                <a:solidFill>
                  <a:prstClr val="black"/>
                </a:solidFill>
                <a:ea typeface="+mn-lt"/>
                <a:cs typeface="Calibri"/>
              </a:rPr>
              <a:t>Gaul, K., Ricketts, T., &amp; Moore, J. (2016). </a:t>
            </a:r>
            <a:r>
              <a:rPr lang="en-US" sz="1400" i="1">
                <a:solidFill>
                  <a:prstClr val="black"/>
                </a:solidFill>
                <a:ea typeface="+mn-lt"/>
                <a:cs typeface="Calibri"/>
              </a:rPr>
              <a:t>Beyond the minimum data set (MDS): What additional data do</a:t>
            </a:r>
            <a:endParaRPr lang="en-US" sz="1400">
              <a:solidFill>
                <a:prstClr val="black"/>
              </a:solidFill>
              <a:ea typeface="+mn-lt"/>
              <a:cs typeface="Calibri"/>
            </a:endParaRPr>
          </a:p>
          <a:p>
            <a:pPr>
              <a:lnSpc>
                <a:spcPct val="114999"/>
              </a:lnSpc>
              <a:spcBef>
                <a:spcPts val="0"/>
              </a:spcBef>
            </a:pPr>
            <a:r>
              <a:rPr lang="en-US" sz="1400" i="1">
                <a:solidFill>
                  <a:prstClr val="black"/>
                </a:solidFill>
                <a:ea typeface="+mn-lt"/>
                <a:cs typeface="Calibri"/>
              </a:rPr>
              <a:t>  states collect on health workforce supply?</a:t>
            </a:r>
            <a:r>
              <a:rPr lang="en-US" sz="1400">
                <a:solidFill>
                  <a:prstClr val="black"/>
                </a:solidFill>
                <a:ea typeface="+mn-lt"/>
                <a:cs typeface="Calibri"/>
              </a:rPr>
              <a:t> Health Workforce Technical Assistance Center. </a:t>
            </a:r>
          </a:p>
          <a:p>
            <a:pPr>
              <a:lnSpc>
                <a:spcPct val="114999"/>
              </a:lnSpc>
              <a:spcBef>
                <a:spcPts val="0"/>
              </a:spcBef>
            </a:pPr>
            <a:r>
              <a:rPr lang="en-US" sz="1400">
                <a:solidFill>
                  <a:prstClr val="black"/>
                </a:solidFill>
                <a:ea typeface="+mn-lt"/>
                <a:cs typeface="Calibri"/>
              </a:rPr>
              <a:t>  https://www.healthworkforceeta.org/wp-content/uploads/2023/07/HWTAC_TA-to-States_Brief_</a:t>
            </a:r>
          </a:p>
          <a:p>
            <a:pPr>
              <a:lnSpc>
                <a:spcPct val="114999"/>
              </a:lnSpc>
              <a:spcBef>
                <a:spcPts val="0"/>
              </a:spcBef>
            </a:pPr>
            <a:r>
              <a:rPr lang="en-US" sz="1400">
                <a:solidFill>
                  <a:prstClr val="black"/>
                </a:solidFill>
                <a:ea typeface="+mn-lt"/>
                <a:cs typeface="Calibri"/>
              </a:rPr>
              <a:t>  2016.pdf. </a:t>
            </a:r>
          </a:p>
          <a:p>
            <a:pPr>
              <a:lnSpc>
                <a:spcPct val="114999"/>
              </a:lnSpc>
              <a:spcBef>
                <a:spcPts val="0"/>
              </a:spcBef>
            </a:pPr>
            <a:r>
              <a:rPr lang="en-US" sz="1400">
                <a:solidFill>
                  <a:prstClr val="black"/>
                </a:solidFill>
                <a:ea typeface="+mn-lt"/>
                <a:cs typeface="Calibri"/>
              </a:rPr>
              <a:t>Hanson, Melanie. (2025). </a:t>
            </a:r>
            <a:r>
              <a:rPr lang="en-US" sz="1400" i="1"/>
              <a:t>Student Loan Debt by State. </a:t>
            </a:r>
            <a:r>
              <a:rPr lang="en-US" sz="1400"/>
              <a:t>Education Data Initiative. https://educationdata.org/student-loan-debt-by-state.</a:t>
            </a:r>
            <a:endParaRPr lang="en-US" sz="1400" i="1"/>
          </a:p>
          <a:p>
            <a:pPr>
              <a:lnSpc>
                <a:spcPct val="114999"/>
              </a:lnSpc>
              <a:spcBef>
                <a:spcPts val="0"/>
              </a:spcBef>
            </a:pPr>
            <a:endParaRPr lang="en-US" sz="1400">
              <a:solidFill>
                <a:prstClr val="black"/>
              </a:solidFill>
              <a:ea typeface="+mn-lt"/>
              <a:cs typeface="Calibri"/>
            </a:endParaRPr>
          </a:p>
          <a:p>
            <a:pPr marL="457200" indent="-457200">
              <a:lnSpc>
                <a:spcPct val="107000"/>
              </a:lnSpc>
              <a:spcBef>
                <a:spcPts val="0"/>
              </a:spcBef>
            </a:pPr>
            <a:endParaRPr lang="en-US" sz="1400">
              <a:solidFill>
                <a:prstClr val="black"/>
              </a:solidFill>
              <a:ea typeface="Calibri"/>
              <a:cs typeface="Calibri"/>
            </a:endParaRPr>
          </a:p>
          <a:p>
            <a:pPr marL="457200" indent="-457200">
              <a:lnSpc>
                <a:spcPct val="107000"/>
              </a:lnSpc>
              <a:spcBef>
                <a:spcPts val="0"/>
              </a:spcBef>
            </a:pPr>
            <a:endParaRPr lang="en-US" sz="1400">
              <a:ea typeface="Calibri" panose="020F0502020204030204"/>
              <a:cs typeface="Calibri" panose="020F0502020204030204"/>
            </a:endParaRPr>
          </a:p>
          <a:p>
            <a:pPr marL="457200" indent="-457200">
              <a:lnSpc>
                <a:spcPct val="107000"/>
              </a:lnSpc>
              <a:spcBef>
                <a:spcPts val="0"/>
              </a:spcBef>
            </a:pPr>
            <a:endParaRPr lang="en-US" sz="1400">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BC0FB170-1B1A-3182-F6D5-B01832EA233D}"/>
              </a:ext>
            </a:extLst>
          </p:cNvPr>
          <p:cNvSpPr>
            <a:spLocks noGrp="1"/>
          </p:cNvSpPr>
          <p:nvPr>
            <p:ph type="body" sz="quarter" idx="13"/>
          </p:nvPr>
        </p:nvSpPr>
        <p:spPr>
          <a:xfrm>
            <a:off x="0" y="548640"/>
            <a:ext cx="7003473" cy="480131"/>
          </a:xfrm>
        </p:spPr>
        <p:txBody>
          <a:bodyPr wrap="square" lIns="91440" tIns="45720" rIns="91440" bIns="45720" anchor="t">
            <a:spAutoFit/>
          </a:bodyPr>
          <a:lstStyle/>
          <a:p>
            <a:r>
              <a:rPr lang="en-US" b="1">
                <a:effectLst>
                  <a:outerShdw blurRad="38100" dist="38100" dir="2700000" algn="tl">
                    <a:srgbClr val="000000">
                      <a:alpha val="43137"/>
                    </a:srgbClr>
                  </a:outerShdw>
                </a:effectLst>
                <a:ea typeface="Calibri"/>
                <a:cs typeface="Calibri"/>
              </a:rPr>
              <a:t>References</a:t>
            </a:r>
          </a:p>
        </p:txBody>
      </p:sp>
    </p:spTree>
    <p:custDataLst>
      <p:tags r:id="rId1"/>
    </p:custDataLst>
    <p:extLst>
      <p:ext uri="{BB962C8B-B14F-4D97-AF65-F5344CB8AC3E}">
        <p14:creationId xmlns:p14="http://schemas.microsoft.com/office/powerpoint/2010/main" val="3141438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368FF8-56BA-0D1F-F866-2E460C43B4D1}"/>
              </a:ext>
            </a:extLst>
          </p:cNvPr>
          <p:cNvSpPr>
            <a:spLocks noGrp="1"/>
          </p:cNvSpPr>
          <p:nvPr>
            <p:ph idx="1"/>
          </p:nvPr>
        </p:nvSpPr>
        <p:spPr>
          <a:xfrm>
            <a:off x="147715" y="1119030"/>
            <a:ext cx="8845903" cy="5181600"/>
          </a:xfrm>
        </p:spPr>
        <p:txBody>
          <a:bodyPr lIns="91440" tIns="45720" rIns="91440" bIns="45720" anchor="t"/>
          <a:lstStyle/>
          <a:p>
            <a:pPr>
              <a:lnSpc>
                <a:spcPct val="114999"/>
              </a:lnSpc>
              <a:spcBef>
                <a:spcPts val="0"/>
              </a:spcBef>
            </a:pPr>
            <a:r>
              <a:rPr lang="en-US" sz="1400"/>
              <a:t>Health in Rural Missouri Biennial Report (2022). </a:t>
            </a:r>
            <a:r>
              <a:rPr lang="en-US" sz="1400" i="1"/>
              <a:t>Office of Rural Health and Primary Care</a:t>
            </a:r>
            <a:r>
              <a:rPr lang="en-US" sz="1400"/>
              <a:t>. Retrieved from 	https://health.mo.gov/living/families/ruralhealth/pdf/biennial2022.pdf</a:t>
            </a:r>
            <a:endParaRPr kumimoji="0" lang="en-US" sz="1400" b="0" i="0" u="none" strike="noStrike" kern="1200" cap="none" spc="0" normalizeH="0" baseline="0" noProof="0">
              <a:ln>
                <a:noFill/>
              </a:ln>
              <a:solidFill>
                <a:prstClr val="black"/>
              </a:solidFill>
              <a:effectLst/>
              <a:uLnTx/>
              <a:uFillTx/>
              <a:ea typeface="Calibri"/>
              <a:cs typeface="Times New Roman"/>
            </a:endParaRPr>
          </a:p>
          <a:p>
            <a:pPr>
              <a:lnSpc>
                <a:spcPct val="115000"/>
              </a:lnSpc>
              <a:spcBef>
                <a:spcPts val="0"/>
              </a:spcBef>
              <a:defRPr/>
            </a:pPr>
            <a:r>
              <a:rPr kumimoji="0" lang="en-US" sz="1400" b="0" i="0" u="none" strike="noStrike" kern="1200" cap="none" spc="0" normalizeH="0" baseline="0" noProof="0">
                <a:ln>
                  <a:noFill/>
                </a:ln>
                <a:solidFill>
                  <a:prstClr val="black"/>
                </a:solidFill>
                <a:effectLst/>
                <a:uLnTx/>
                <a:uFillTx/>
                <a:ea typeface="Calibri"/>
                <a:cs typeface="Times New Roman"/>
              </a:rPr>
              <a:t>Health Resources &amp; Services Administration (HRSA). (2023). </a:t>
            </a:r>
            <a:r>
              <a:rPr kumimoji="0" lang="en-US" sz="1400" b="0" i="1" u="none" strike="noStrike" kern="1200" cap="none" spc="0" normalizeH="0" baseline="0" noProof="0">
                <a:ln>
                  <a:noFill/>
                </a:ln>
                <a:solidFill>
                  <a:prstClr val="black"/>
                </a:solidFill>
                <a:effectLst/>
                <a:uLnTx/>
                <a:uFillTx/>
                <a:ea typeface="Calibri"/>
                <a:cs typeface="Times New Roman"/>
              </a:rPr>
              <a:t>Explore health workforce data</a:t>
            </a:r>
            <a:endParaRPr lang="en-US" sz="1400" b="0" i="0" u="none" strike="noStrike" kern="1200" cap="none" spc="0" normalizeH="0" baseline="0" noProof="0">
              <a:ln>
                <a:noFill/>
              </a:ln>
              <a:solidFill>
                <a:prstClr val="black"/>
              </a:solidFill>
              <a:effectLst/>
              <a:uLnTx/>
              <a:uFillTx/>
              <a:ea typeface="Calibri"/>
              <a:cs typeface="Times New Roman"/>
            </a:endParaRPr>
          </a:p>
          <a:p>
            <a:pPr marL="0" marR="0" lvl="0" indent="45720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a:ln>
                  <a:noFill/>
                </a:ln>
                <a:solidFill>
                  <a:prstClr val="black"/>
                </a:solidFill>
                <a:effectLst/>
                <a:uLnTx/>
                <a:uFillTx/>
                <a:ea typeface="Calibri"/>
                <a:cs typeface="Times New Roman"/>
              </a:rPr>
              <a:t>poli</a:t>
            </a:r>
            <a:r>
              <a:rPr kumimoji="0" lang="en-US" sz="1400" b="0" i="1" u="none" strike="noStrike" kern="1200" cap="none" spc="0" normalizeH="0" baseline="0" noProof="0">
                <a:ln>
                  <a:noFill/>
                </a:ln>
                <a:effectLst/>
                <a:uLnTx/>
                <a:uFillTx/>
                <a:ea typeface="Calibri"/>
                <a:cs typeface="Times New Roman"/>
              </a:rPr>
              <a:t>cy</a:t>
            </a:r>
            <a:r>
              <a:rPr kumimoji="0" lang="en-US" sz="1400" b="0" i="0" u="none" strike="noStrike" kern="1200" cap="none" spc="0" normalizeH="0" baseline="0" noProof="0">
                <a:ln>
                  <a:noFill/>
                </a:ln>
                <a:effectLst/>
                <a:uLnTx/>
                <a:uFillTx/>
                <a:ea typeface="Calibri"/>
                <a:cs typeface="Times New Roman"/>
              </a:rPr>
              <a:t>. </a:t>
            </a:r>
            <a:r>
              <a:rPr kumimoji="0" lang="en-US" sz="1400" b="0" i="0" strike="noStrike" kern="1200" cap="none" spc="0" normalizeH="0" baseline="0" noProof="0">
                <a:ln>
                  <a:noFill/>
                </a:ln>
                <a:effectLst/>
                <a:uLnTx/>
                <a:uFillTx/>
                <a:ea typeface="Times New Roman" panose="02020603050405020304" pitchFamily="18" charset="0"/>
                <a:cs typeface="Times New Roman"/>
              </a:rPr>
              <a:t>https://bhw.hrsa.gov/data-research/explore-health-workforce-data-policy#:~:text=</a:t>
            </a:r>
            <a:endParaRPr lang="en-US" sz="1400" b="0" i="0" strike="noStrike" kern="1200" cap="none" spc="0" normalizeH="0" baseline="0" noProof="0">
              <a:ln>
                <a:noFill/>
              </a:ln>
              <a:effectLst/>
              <a:uLnTx/>
              <a:uFillTx/>
              <a:ea typeface="Times New Roman" panose="02020603050405020304" pitchFamily="18" charset="0"/>
              <a:cs typeface="Times New Roman"/>
            </a:endParaRPr>
          </a:p>
          <a:p>
            <a:pPr marL="0" marR="0" lvl="0" indent="45720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US" sz="1400">
                <a:ea typeface="Calibri"/>
                <a:cs typeface="Times New Roman"/>
              </a:rPr>
              <a:t>minimum</a:t>
            </a:r>
            <a:r>
              <a:rPr kumimoji="0" lang="en-US" sz="1400" b="0" i="0" strike="noStrike" kern="1200" cap="none" spc="0" normalizeH="0" baseline="0" noProof="0">
                <a:ln>
                  <a:noFill/>
                </a:ln>
                <a:effectLst/>
                <a:uLnTx/>
                <a:uFillTx/>
                <a:ea typeface="Calibri"/>
                <a:cs typeface="Times New Roman"/>
              </a:rPr>
              <a:t>%20Data%20Sets,practice%20characteristics%20of%20health%20</a:t>
            </a:r>
            <a:endParaRPr lang="en-US" sz="1400" b="0" i="0" strike="noStrike" kern="1200" cap="none" spc="0" normalizeH="0" baseline="0" noProof="0">
              <a:ln>
                <a:noFill/>
              </a:ln>
              <a:effectLst/>
              <a:uLnTx/>
              <a:uFillTx/>
              <a:ea typeface="Calibri"/>
              <a:cs typeface="Times New Roman"/>
            </a:endParaRPr>
          </a:p>
          <a:p>
            <a:pPr indent="457200">
              <a:lnSpc>
                <a:spcPct val="115000"/>
              </a:lnSpc>
              <a:spcBef>
                <a:spcPts val="0"/>
              </a:spcBef>
              <a:defRPr/>
            </a:pPr>
            <a:r>
              <a:rPr lang="en-US" sz="1400">
                <a:ea typeface="Calibri"/>
                <a:cs typeface="Times New Roman"/>
              </a:rPr>
              <a:t>professionals. </a:t>
            </a:r>
            <a:endParaRPr lang="en-US" sz="1400">
              <a:effectLst/>
              <a:ea typeface="Calibri"/>
              <a:cs typeface="Times New Roman"/>
            </a:endParaRPr>
          </a:p>
          <a:p>
            <a:pPr>
              <a:lnSpc>
                <a:spcPct val="115000"/>
              </a:lnSpc>
              <a:spcBef>
                <a:spcPts val="0"/>
              </a:spcBef>
            </a:pPr>
            <a:r>
              <a:rPr lang="en-US" sz="1400">
                <a:effectLst/>
                <a:ea typeface="Calibri"/>
                <a:cs typeface="Times New Roman"/>
              </a:rPr>
              <a:t>Lee, L.M., &amp; </a:t>
            </a:r>
            <a:r>
              <a:rPr lang="en-US" sz="1400" err="1">
                <a:effectLst/>
                <a:ea typeface="Calibri"/>
                <a:cs typeface="Times New Roman"/>
              </a:rPr>
              <a:t>Zarowsky</a:t>
            </a:r>
            <a:r>
              <a:rPr lang="en-US" sz="1400">
                <a:effectLst/>
                <a:ea typeface="Calibri"/>
                <a:cs typeface="Times New Roman"/>
              </a:rPr>
              <a:t>, C. (2015). Foundational values for public health. </a:t>
            </a:r>
            <a:r>
              <a:rPr lang="en-US" sz="1400" i="1">
                <a:effectLst/>
                <a:ea typeface="Calibri"/>
                <a:cs typeface="Times New Roman"/>
              </a:rPr>
              <a:t>Public Health</a:t>
            </a:r>
            <a:r>
              <a:rPr lang="en-US" sz="1400" i="1">
                <a:ea typeface="Calibri"/>
                <a:cs typeface="Times New Roman"/>
              </a:rPr>
              <a:t> Reviews,</a:t>
            </a:r>
            <a:r>
              <a:rPr lang="en-US" sz="1400">
                <a:ea typeface="Calibri"/>
                <a:cs typeface="Times New Roman"/>
              </a:rPr>
              <a:t> </a:t>
            </a:r>
            <a:r>
              <a:rPr lang="en-US" sz="1400" i="1">
                <a:ea typeface="Calibri"/>
                <a:cs typeface="Times New Roman"/>
              </a:rPr>
              <a:t>36</a:t>
            </a:r>
            <a:r>
              <a:rPr lang="en-US" sz="1400">
                <a:ea typeface="Calibri"/>
                <a:cs typeface="Times New Roman"/>
              </a:rPr>
              <a:t>(2),</a:t>
            </a:r>
            <a:endParaRPr lang="en-US" sz="1400">
              <a:effectLst/>
              <a:ea typeface="Calibri"/>
              <a:cs typeface="Times New Roman"/>
            </a:endParaRPr>
          </a:p>
          <a:p>
            <a:pPr indent="457200">
              <a:lnSpc>
                <a:spcPct val="115000"/>
              </a:lnSpc>
              <a:spcBef>
                <a:spcPts val="0"/>
              </a:spcBef>
            </a:pPr>
            <a:r>
              <a:rPr lang="en-US" sz="1400">
                <a:ea typeface="Calibri"/>
                <a:cs typeface="Times New Roman"/>
              </a:rPr>
              <a:t>1-9</a:t>
            </a:r>
            <a:r>
              <a:rPr lang="en-US" sz="1400">
                <a:effectLst/>
                <a:ea typeface="Calibri"/>
                <a:cs typeface="Times New Roman"/>
              </a:rPr>
              <a:t>. </a:t>
            </a:r>
            <a:r>
              <a:rPr lang="en-US" sz="1400">
                <a:ea typeface="Calibri"/>
                <a:cs typeface="Times New Roman"/>
              </a:rPr>
              <a:t>DOI: 10.1186/s40985-015-0004-1. </a:t>
            </a:r>
            <a:endParaRPr lang="en-US" sz="1400">
              <a:effectLst/>
              <a:ea typeface="Calibri"/>
              <a:cs typeface="Times New Roman"/>
            </a:endParaRPr>
          </a:p>
          <a:p>
            <a:pPr marL="457200" indent="-457200">
              <a:lnSpc>
                <a:spcPct val="115000"/>
              </a:lnSpc>
              <a:spcBef>
                <a:spcPts val="0"/>
              </a:spcBef>
            </a:pPr>
            <a:r>
              <a:rPr lang="en-US" sz="1400">
                <a:effectLst/>
                <a:ea typeface="Calibri"/>
                <a:cs typeface="Times New Roman"/>
              </a:rPr>
              <a:t>National Governors Association. (2022). </a:t>
            </a:r>
            <a:r>
              <a:rPr lang="en-US" sz="1400" i="1">
                <a:effectLst/>
                <a:ea typeface="Calibri"/>
                <a:cs typeface="Times New Roman"/>
              </a:rPr>
              <a:t>Next </a:t>
            </a:r>
            <a:r>
              <a:rPr lang="en-US" sz="1400" i="1">
                <a:ea typeface="Calibri"/>
                <a:cs typeface="Times New Roman"/>
              </a:rPr>
              <a:t>generation</a:t>
            </a:r>
            <a:r>
              <a:rPr lang="en-US" sz="1400" i="1">
                <a:effectLst/>
                <a:ea typeface="Calibri"/>
                <a:cs typeface="Times New Roman"/>
              </a:rPr>
              <a:t> of the </a:t>
            </a:r>
            <a:r>
              <a:rPr lang="en-US" sz="1400" i="1">
                <a:ea typeface="Calibri"/>
                <a:cs typeface="Times New Roman"/>
              </a:rPr>
              <a:t>healthcare</a:t>
            </a:r>
            <a:r>
              <a:rPr lang="en-US" sz="1400" i="1">
                <a:effectLst/>
                <a:ea typeface="Calibri"/>
                <a:cs typeface="Times New Roman"/>
              </a:rPr>
              <a:t> </a:t>
            </a:r>
            <a:r>
              <a:rPr lang="en-US" sz="1400" i="1">
                <a:ea typeface="Calibri"/>
                <a:cs typeface="Times New Roman"/>
              </a:rPr>
              <a:t>workforce</a:t>
            </a:r>
            <a:r>
              <a:rPr lang="en-US" sz="1400" i="1">
                <a:effectLst/>
                <a:ea typeface="Calibri"/>
                <a:cs typeface="Times New Roman"/>
              </a:rPr>
              <a:t> </a:t>
            </a:r>
            <a:r>
              <a:rPr lang="en-US" sz="1400" i="1">
                <a:ea typeface="Calibri"/>
                <a:cs typeface="Times New Roman"/>
              </a:rPr>
              <a:t>project</a:t>
            </a:r>
            <a:r>
              <a:rPr lang="en-US" sz="1400" i="1">
                <a:effectLst/>
                <a:ea typeface="Calibri"/>
                <a:cs typeface="Times New Roman"/>
              </a:rPr>
              <a:t>.</a:t>
            </a:r>
            <a:r>
              <a:rPr lang="en-US" sz="1400">
                <a:effectLst/>
                <a:ea typeface="Calibri"/>
                <a:cs typeface="Times New Roman"/>
              </a:rPr>
              <a:t> National Governors </a:t>
            </a:r>
            <a:r>
              <a:rPr lang="en-US" sz="1400">
                <a:ea typeface="Calibri"/>
                <a:cs typeface="Times New Roman"/>
              </a:rPr>
              <a:t>Association. https://www.nga.org/projects/next-generation-of-the-healthcare-</a:t>
            </a:r>
          </a:p>
          <a:p>
            <a:pPr marL="457200" indent="-457200">
              <a:lnSpc>
                <a:spcPct val="114999"/>
              </a:lnSpc>
              <a:spcBef>
                <a:spcPts val="0"/>
              </a:spcBef>
            </a:pPr>
            <a:r>
              <a:rPr lang="en-US" sz="1400">
                <a:ea typeface="Calibri"/>
                <a:cs typeface="Times New Roman"/>
              </a:rPr>
              <a:t>   Workforce-learning-collaborative/. </a:t>
            </a:r>
          </a:p>
          <a:p>
            <a:pPr marL="457200" indent="-457200">
              <a:lnSpc>
                <a:spcPct val="107000"/>
              </a:lnSpc>
              <a:spcBef>
                <a:spcPts val="0"/>
              </a:spcBef>
            </a:pPr>
            <a:r>
              <a:rPr lang="en-US" sz="1400">
                <a:effectLst/>
                <a:ea typeface="Calibri"/>
                <a:cs typeface="Times New Roman"/>
              </a:rPr>
              <a:t>Szabo, S., Nove, A., Matthews, Z., Bajracharya, A., Dhillon, I., Singh, D. R., </a:t>
            </a:r>
            <a:r>
              <a:rPr lang="en-US" sz="1400" err="1">
                <a:ea typeface="Calibri"/>
                <a:cs typeface="Times New Roman"/>
              </a:rPr>
              <a:t>Saares</a:t>
            </a:r>
            <a:r>
              <a:rPr lang="en-US" sz="1400">
                <a:ea typeface="Calibri"/>
                <a:cs typeface="Times New Roman"/>
              </a:rPr>
              <a:t>, A., &amp;</a:t>
            </a:r>
            <a:r>
              <a:rPr lang="en-US" sz="1400">
                <a:effectLst/>
                <a:ea typeface="Calibri"/>
                <a:cs typeface="Times New Roman"/>
              </a:rPr>
              <a:t> Campbell, J. (2020). Health workforce demography: </a:t>
            </a:r>
            <a:r>
              <a:rPr lang="en-US" sz="1400">
                <a:ea typeface="Calibri"/>
                <a:cs typeface="Times New Roman"/>
              </a:rPr>
              <a:t>A </a:t>
            </a:r>
            <a:r>
              <a:rPr lang="en-US" sz="1400">
                <a:effectLst/>
                <a:ea typeface="Calibri"/>
                <a:cs typeface="Times New Roman"/>
              </a:rPr>
              <a:t>framework to improve understanding of the health workforce and support achievement of the </a:t>
            </a:r>
            <a:r>
              <a:rPr lang="en-US" sz="1400">
                <a:ea typeface="Calibri"/>
                <a:cs typeface="Times New Roman"/>
              </a:rPr>
              <a:t>sustainable development</a:t>
            </a:r>
            <a:r>
              <a:rPr lang="en-US" sz="1400">
                <a:effectLst/>
                <a:ea typeface="Calibri"/>
                <a:cs typeface="Times New Roman"/>
              </a:rPr>
              <a:t> </a:t>
            </a:r>
            <a:r>
              <a:rPr lang="en-US" sz="1400">
                <a:ea typeface="Calibri"/>
                <a:cs typeface="Times New Roman"/>
              </a:rPr>
              <a:t>goals</a:t>
            </a:r>
            <a:r>
              <a:rPr lang="en-US" sz="1400">
                <a:effectLst/>
                <a:ea typeface="Calibri"/>
                <a:cs typeface="Times New Roman"/>
              </a:rPr>
              <a:t>. </a:t>
            </a:r>
            <a:r>
              <a:rPr lang="en-US" sz="1400" i="1">
                <a:effectLst/>
                <a:ea typeface="Calibri"/>
                <a:cs typeface="Times New Roman"/>
              </a:rPr>
              <a:t>Human </a:t>
            </a:r>
            <a:r>
              <a:rPr lang="en-US" sz="1400" i="1">
                <a:ea typeface="Calibri"/>
                <a:cs typeface="Times New Roman"/>
              </a:rPr>
              <a:t>Resources</a:t>
            </a:r>
            <a:r>
              <a:rPr lang="en-US" sz="1400" i="1">
                <a:effectLst/>
                <a:ea typeface="Calibri"/>
                <a:cs typeface="Times New Roman"/>
              </a:rPr>
              <a:t> for </a:t>
            </a:r>
            <a:r>
              <a:rPr lang="en-US" sz="1400" i="1">
                <a:ea typeface="Calibri"/>
                <a:cs typeface="Times New Roman"/>
              </a:rPr>
              <a:t>Health</a:t>
            </a:r>
            <a:r>
              <a:rPr lang="en-US" sz="1400">
                <a:effectLst/>
                <a:ea typeface="Calibri"/>
                <a:cs typeface="Times New Roman"/>
              </a:rPr>
              <a:t>, </a:t>
            </a:r>
            <a:r>
              <a:rPr lang="en-US" sz="1400" i="1">
                <a:effectLst/>
                <a:ea typeface="Calibri"/>
                <a:cs typeface="Times New Roman"/>
              </a:rPr>
              <a:t>18</a:t>
            </a:r>
            <a:r>
              <a:rPr lang="en-US" sz="1400">
                <a:effectLst/>
                <a:ea typeface="Calibri"/>
                <a:cs typeface="Times New Roman"/>
              </a:rPr>
              <a:t>(1), </a:t>
            </a:r>
            <a:r>
              <a:rPr lang="en-US" sz="1400">
                <a:ea typeface="Calibri"/>
                <a:cs typeface="Times New Roman"/>
              </a:rPr>
              <a:t>7</a:t>
            </a:r>
            <a:r>
              <a:rPr lang="en-US" sz="1400">
                <a:effectLst/>
                <a:ea typeface="Calibri"/>
                <a:cs typeface="Times New Roman"/>
              </a:rPr>
              <a:t>. </a:t>
            </a:r>
            <a:r>
              <a:rPr lang="en-US" sz="1400">
                <a:ea typeface="Calibri"/>
                <a:cs typeface="Times New Roman"/>
              </a:rPr>
              <a:t>DOI: 10.1186/s12960-020-0445-6. </a:t>
            </a:r>
          </a:p>
          <a:p>
            <a:pPr marL="457200" indent="-457200">
              <a:lnSpc>
                <a:spcPct val="107000"/>
              </a:lnSpc>
              <a:spcBef>
                <a:spcPts val="0"/>
              </a:spcBef>
            </a:pPr>
            <a:r>
              <a:rPr lang="en-US" sz="1400">
                <a:effectLst/>
                <a:cs typeface="Arial" panose="020B0604020202020204" pitchFamily="34" charset="0"/>
              </a:rPr>
              <a:t>National Sources: </a:t>
            </a:r>
            <a:r>
              <a:rPr lang="en-US" sz="1400" i="1" err="1">
                <a:cs typeface="Arial" panose="020B0604020202020204" pitchFamily="34" charset="0"/>
              </a:rPr>
              <a:t>i</a:t>
            </a:r>
            <a:r>
              <a:rPr lang="en-US" sz="1400">
                <a:effectLst/>
                <a:cs typeface="Arial" panose="020B0604020202020204" pitchFamily="34" charset="0"/>
              </a:rPr>
              <a:t>-National Council of State Boards of Nursing (2022); </a:t>
            </a:r>
            <a:r>
              <a:rPr lang="en-US" sz="1400" i="1">
                <a:effectLst/>
                <a:cs typeface="Arial" panose="020B0604020202020204" pitchFamily="34" charset="0"/>
              </a:rPr>
              <a:t>ii</a:t>
            </a:r>
            <a:r>
              <a:rPr lang="en-US" sz="1400">
                <a:cs typeface="Arial" panose="020B0604020202020204" pitchFamily="34" charset="0"/>
              </a:rPr>
              <a:t>-</a:t>
            </a:r>
            <a:r>
              <a:rPr lang="en-US" sz="1400">
                <a:effectLst/>
                <a:cs typeface="Arial" panose="020B0604020202020204" pitchFamily="34" charset="0"/>
              </a:rPr>
              <a:t>U.S. Bureau of Labor Statistics. Occupational employment and wages</a:t>
            </a:r>
            <a:r>
              <a:rPr lang="en-US" sz="1400">
                <a:cs typeface="Arial" panose="020B0604020202020204" pitchFamily="34" charset="0"/>
              </a:rPr>
              <a:t>; </a:t>
            </a:r>
            <a:r>
              <a:rPr lang="en-US" sz="1400" i="1">
                <a:effectLst/>
                <a:cs typeface="Arial" panose="020B0604020202020204" pitchFamily="34" charset="0"/>
              </a:rPr>
              <a:t>iii</a:t>
            </a:r>
            <a:r>
              <a:rPr lang="en-US" sz="1400">
                <a:cs typeface="Arial" panose="020B0604020202020204" pitchFamily="34" charset="0"/>
              </a:rPr>
              <a:t>-</a:t>
            </a:r>
            <a:r>
              <a:rPr lang="en-US" sz="1400">
                <a:effectLst/>
                <a:cs typeface="Arial" panose="020B0604020202020204" pitchFamily="34" charset="0"/>
              </a:rPr>
              <a:t>National Association of Nurse Clinical Specialists</a:t>
            </a:r>
            <a:r>
              <a:rPr lang="en-US" sz="1400">
                <a:cs typeface="Arial" panose="020B0604020202020204" pitchFamily="34" charset="0"/>
              </a:rPr>
              <a:t> </a:t>
            </a:r>
            <a:r>
              <a:rPr lang="en-US" sz="1400">
                <a:effectLst/>
                <a:cs typeface="Arial" panose="020B0604020202020204" pitchFamily="34" charset="0"/>
              </a:rPr>
              <a:t>(2020); </a:t>
            </a:r>
            <a:r>
              <a:rPr lang="en-US" sz="1400" i="1">
                <a:solidFill>
                  <a:srgbClr val="000000"/>
                </a:solidFill>
                <a:cs typeface="Arial" panose="020B0604020202020204" pitchFamily="34" charset="0"/>
              </a:rPr>
              <a:t>iv</a:t>
            </a:r>
            <a:r>
              <a:rPr lang="en-US" sz="1400">
                <a:solidFill>
                  <a:srgbClr val="000000"/>
                </a:solidFill>
                <a:cs typeface="Arial" panose="020B0604020202020204" pitchFamily="34" charset="0"/>
              </a:rPr>
              <a:t>-</a:t>
            </a:r>
            <a:r>
              <a:rPr lang="en-US" sz="1400" b="0" i="0">
                <a:solidFill>
                  <a:srgbClr val="000000"/>
                </a:solidFill>
                <a:effectLst/>
                <a:cs typeface="Arial" panose="020B0604020202020204" pitchFamily="34" charset="0"/>
              </a:rPr>
              <a:t>Association of American Medical Colleges. (2024). </a:t>
            </a:r>
          </a:p>
          <a:p>
            <a:pPr marL="457200" indent="-457200">
              <a:lnSpc>
                <a:spcPct val="107000"/>
              </a:lnSpc>
              <a:spcBef>
                <a:spcPts val="0"/>
              </a:spcBef>
            </a:pPr>
            <a:r>
              <a:rPr lang="en-US" sz="1400"/>
              <a:t>U.S. Bureau of Labor Statistics. (2023). Occupational Outlook Handbook: Licensed Practical and Licensed Vocational Nurses. </a:t>
            </a:r>
            <a:r>
              <a:rPr lang="en-US" sz="1400">
                <a:hlinkClick r:id="rId4"/>
              </a:rPr>
              <a:t>https://www.bls.gov/ooh/healthcare/licensed-practical-and-licensed-vocational-nurses.htm</a:t>
            </a:r>
            <a:endParaRPr lang="en-US" sz="1400"/>
          </a:p>
          <a:p>
            <a:pPr marL="457200" indent="-457200">
              <a:lnSpc>
                <a:spcPct val="107000"/>
              </a:lnSpc>
              <a:spcBef>
                <a:spcPts val="0"/>
              </a:spcBef>
            </a:pPr>
            <a:endParaRPr lang="en-US" sz="1200"/>
          </a:p>
          <a:p>
            <a:pPr marL="457200" indent="-457200">
              <a:lnSpc>
                <a:spcPct val="107000"/>
              </a:lnSpc>
              <a:spcBef>
                <a:spcPts val="0"/>
              </a:spcBef>
            </a:pPr>
            <a:endParaRPr lang="en-US" sz="1600">
              <a:effectLst/>
              <a:cs typeface="Arial" panose="020B0604020202020204" pitchFamily="34" charset="0"/>
            </a:endParaRPr>
          </a:p>
          <a:p>
            <a:pPr marL="457200" indent="-457200">
              <a:lnSpc>
                <a:spcPct val="107000"/>
              </a:lnSpc>
              <a:spcBef>
                <a:spcPts val="0"/>
              </a:spcBef>
            </a:pPr>
            <a:endParaRPr lang="en-US" sz="1600" u="sng">
              <a:effectLst/>
              <a:ea typeface="Calibri"/>
              <a:cs typeface="Times New Roman"/>
            </a:endParaRPr>
          </a:p>
        </p:txBody>
      </p:sp>
      <p:sp>
        <p:nvSpPr>
          <p:cNvPr id="3" name="Text Placeholder 2">
            <a:extLst>
              <a:ext uri="{FF2B5EF4-FFF2-40B4-BE49-F238E27FC236}">
                <a16:creationId xmlns:a16="http://schemas.microsoft.com/office/drawing/2014/main" id="{BC0FB170-1B1A-3182-F6D5-B01832EA233D}"/>
              </a:ext>
            </a:extLst>
          </p:cNvPr>
          <p:cNvSpPr>
            <a:spLocks noGrp="1"/>
          </p:cNvSpPr>
          <p:nvPr>
            <p:ph type="body" sz="quarter" idx="13"/>
          </p:nvPr>
        </p:nvSpPr>
        <p:spPr>
          <a:xfrm>
            <a:off x="0" y="548640"/>
            <a:ext cx="7003473" cy="480131"/>
          </a:xfrm>
        </p:spPr>
        <p:txBody>
          <a:bodyPr wrap="square" lIns="91440" tIns="45720" rIns="91440" bIns="45720" anchor="t">
            <a:spAutoFit/>
          </a:bodyPr>
          <a:lstStyle/>
          <a:p>
            <a:r>
              <a:rPr lang="en-US" b="1">
                <a:effectLst>
                  <a:outerShdw blurRad="38100" dist="38100" dir="2700000" algn="tl">
                    <a:srgbClr val="000000">
                      <a:alpha val="43137"/>
                    </a:srgbClr>
                  </a:outerShdw>
                </a:effectLst>
                <a:ea typeface="Calibri"/>
                <a:cs typeface="Calibri"/>
              </a:rPr>
              <a:t>References</a:t>
            </a:r>
          </a:p>
        </p:txBody>
      </p:sp>
      <p:sp>
        <p:nvSpPr>
          <p:cNvPr id="6" name="Rectangle 5">
            <a:extLst>
              <a:ext uri="{FF2B5EF4-FFF2-40B4-BE49-F238E27FC236}">
                <a16:creationId xmlns:a16="http://schemas.microsoft.com/office/drawing/2014/main" id="{DA1FBBA7-5430-F84C-FC7B-4B531EA6C88E}"/>
              </a:ext>
            </a:extLst>
          </p:cNvPr>
          <p:cNvSpPr/>
          <p:nvPr/>
        </p:nvSpPr>
        <p:spPr>
          <a:xfrm>
            <a:off x="7245963" y="5738970"/>
            <a:ext cx="1838349" cy="93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434933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EB1F7F-2A78-314F-A247-3FC7122CF605}"/>
              </a:ext>
            </a:extLst>
          </p:cNvPr>
          <p:cNvSpPr>
            <a:spLocks noGrp="1"/>
          </p:cNvSpPr>
          <p:nvPr>
            <p:ph idx="1"/>
          </p:nvPr>
        </p:nvSpPr>
        <p:spPr>
          <a:xfrm>
            <a:off x="391887" y="1124369"/>
            <a:ext cx="7898004" cy="5592954"/>
          </a:xfrm>
        </p:spPr>
        <p:txBody>
          <a:bodyPr/>
          <a:lstStyle/>
          <a:p>
            <a:pPr marL="457200" indent="-457200">
              <a:buFont typeface="+mj-lt"/>
              <a:buAutoNum type="arabicPeriod"/>
            </a:pPr>
            <a:r>
              <a:rPr lang="en-US" sz="1800" u="sng">
                <a:cs typeface="Arial" panose="020B0604020202020204" pitchFamily="34" charset="0"/>
              </a:rPr>
              <a:t>Investing in Health Care Workforce Development -</a:t>
            </a:r>
            <a:r>
              <a:rPr lang="en-US" sz="1800">
                <a:cs typeface="Arial" panose="020B0604020202020204" pitchFamily="34" charset="0"/>
              </a:rPr>
              <a:t> </a:t>
            </a:r>
          </a:p>
          <a:p>
            <a:pPr marL="1028700" lvl="1" indent="-342900">
              <a:buFont typeface="Wingdings" panose="05000000000000000000" pitchFamily="2" charset="2"/>
              <a:buChar char="§"/>
            </a:pPr>
            <a:r>
              <a:rPr lang="en-US" sz="1800">
                <a:cs typeface="Arial" panose="020B0604020202020204" pitchFamily="34" charset="0"/>
              </a:rPr>
              <a:t>Health Resources and Services Administration (HRSA), other federal and state agencies, participated in workforce development establishing best-practices in collecting, gathering, and analyzing workforce data. </a:t>
            </a:r>
          </a:p>
          <a:p>
            <a:pPr lvl="1" indent="0">
              <a:buNone/>
            </a:pPr>
            <a:endParaRPr lang="en-US" sz="1050">
              <a:cs typeface="Arial" panose="020B0604020202020204" pitchFamily="34" charset="0"/>
            </a:endParaRPr>
          </a:p>
          <a:p>
            <a:pPr marL="1028700" lvl="1" indent="-342900">
              <a:spcBef>
                <a:spcPts val="0"/>
              </a:spcBef>
              <a:buFont typeface="Wingdings" panose="05000000000000000000" pitchFamily="2" charset="2"/>
              <a:buChar char="§"/>
            </a:pPr>
            <a:r>
              <a:rPr lang="en-US" sz="1800">
                <a:cs typeface="Arial" panose="020B0604020202020204" pitchFamily="34" charset="0"/>
              </a:rPr>
              <a:t>HRSA supports the Health Care Workforce Technical Assistance Center (HWTAC) in building Health Care Workforce Minimum Data Set (MDS) Model, including TA on data collection methods (data sources &amp; integral partnerships) and legislative requirements (impacts-benefits &amp; risks). </a:t>
            </a:r>
          </a:p>
          <a:p>
            <a:pPr lvl="1" indent="0">
              <a:spcBef>
                <a:spcPts val="0"/>
              </a:spcBef>
              <a:buNone/>
            </a:pPr>
            <a:endParaRPr lang="en-US" sz="1100">
              <a:cs typeface="Arial" panose="020B0604020202020204" pitchFamily="34" charset="0"/>
            </a:endParaRPr>
          </a:p>
          <a:p>
            <a:pPr marL="457200" indent="-457200">
              <a:spcBef>
                <a:spcPts val="0"/>
              </a:spcBef>
              <a:buFont typeface="+mj-lt"/>
              <a:buAutoNum type="arabicPeriod"/>
            </a:pPr>
            <a:r>
              <a:rPr lang="en-US" sz="1800" u="sng">
                <a:cs typeface="Arial" panose="020B0604020202020204" pitchFamily="34" charset="0"/>
              </a:rPr>
              <a:t>HWTAC/HRSA provide guidance to states on best practices –</a:t>
            </a:r>
            <a:r>
              <a:rPr lang="en-US" sz="1800">
                <a:cs typeface="Arial" panose="020B0604020202020204" pitchFamily="34" charset="0"/>
              </a:rPr>
              <a:t> </a:t>
            </a:r>
          </a:p>
          <a:p>
            <a:pPr marL="1143000" lvl="1" indent="-457200">
              <a:buFont typeface="Wingdings" panose="05000000000000000000" pitchFamily="2" charset="2"/>
              <a:buChar char="§"/>
            </a:pPr>
            <a:r>
              <a:rPr lang="en-US" sz="1800">
                <a:cs typeface="Arial" panose="020B0604020202020204" pitchFamily="34" charset="0"/>
              </a:rPr>
              <a:t>Sources of data and how states can collaborate to build workforce data analysis and reporting. </a:t>
            </a:r>
          </a:p>
          <a:p>
            <a:pPr lvl="1" indent="0">
              <a:buNone/>
            </a:pPr>
            <a:endParaRPr lang="en-US" sz="1100">
              <a:cs typeface="Arial" panose="020B0604020202020204" pitchFamily="34" charset="0"/>
            </a:endParaRPr>
          </a:p>
          <a:p>
            <a:pPr marL="457200" indent="-457200">
              <a:buFont typeface="+mj-lt"/>
              <a:buAutoNum type="arabicPeriod"/>
            </a:pPr>
            <a:r>
              <a:rPr lang="en-US" sz="1800" u="sng">
                <a:cs typeface="Arial" panose="020B0604020202020204" pitchFamily="34" charset="0"/>
              </a:rPr>
              <a:t>MHCWP Created Missouri MDS Model -  </a:t>
            </a:r>
          </a:p>
          <a:p>
            <a:pPr marL="1143000" lvl="1" indent="-457200">
              <a:buFont typeface="Wingdings" panose="05000000000000000000" pitchFamily="2" charset="2"/>
              <a:buChar char="§"/>
            </a:pPr>
            <a:r>
              <a:rPr lang="en-US" sz="1800">
                <a:cs typeface="Arial" panose="020B0604020202020204" pitchFamily="34" charset="0"/>
              </a:rPr>
              <a:t>MHCWP developed and modeled the Missouri MDS Model after HRSA’s model (MDSs to collect, how to collect, who to partner). </a:t>
            </a:r>
          </a:p>
          <a:p>
            <a:pPr marL="457200" indent="-457200">
              <a:buFont typeface="+mj-lt"/>
              <a:buAutoNum type="arabicPeriod"/>
            </a:pPr>
            <a:r>
              <a:rPr lang="en-US" sz="1800" u="sng">
                <a:cs typeface="Arial" panose="020B0604020202020204" pitchFamily="34" charset="0"/>
              </a:rPr>
              <a:t>Support from Other Agencies </a:t>
            </a:r>
            <a:r>
              <a:rPr lang="en-US" sz="1800">
                <a:cs typeface="Arial" panose="020B0604020202020204" pitchFamily="34" charset="0"/>
              </a:rPr>
              <a:t>– </a:t>
            </a:r>
          </a:p>
          <a:p>
            <a:pPr marL="1143000" lvl="1" indent="-457200">
              <a:buFont typeface="Wingdings" panose="05000000000000000000" pitchFamily="2" charset="2"/>
              <a:buChar char="§"/>
            </a:pPr>
            <a:r>
              <a:rPr lang="en-US" sz="1800">
                <a:cs typeface="Arial" panose="020B0604020202020204" pitchFamily="34" charset="0"/>
              </a:rPr>
              <a:t>MHCWP collaborated w/partners gaining support from other agencies, such as the National Governor’s Association.</a:t>
            </a:r>
          </a:p>
          <a:p>
            <a:r>
              <a:rPr lang="en-US" sz="2400">
                <a:cs typeface="Arial" panose="020B0604020202020204" pitchFamily="34" charset="0"/>
              </a:rPr>
              <a:t>  </a:t>
            </a:r>
          </a:p>
          <a:p>
            <a:pPr marL="342900" indent="-342900">
              <a:buFont typeface="Arial" panose="020B0604020202020204" pitchFamily="34" charset="0"/>
              <a:buChar char="•"/>
            </a:pPr>
            <a:endParaRPr lang="en-US" sz="2400">
              <a:cs typeface="Arial" panose="020B0604020202020204" pitchFamily="34" charset="0"/>
            </a:endParaRPr>
          </a:p>
          <a:p>
            <a:endParaRPr lang="en-US" sz="2400">
              <a:cs typeface="Arial" panose="020B0604020202020204" pitchFamily="34" charset="0"/>
            </a:endParaRPr>
          </a:p>
          <a:p>
            <a:endParaRPr lang="en-US" sz="2400">
              <a:latin typeface="Calibri Light" panose="020F0302020204030204"/>
              <a:cs typeface="Arial" panose="020B0604020202020204" pitchFamily="34" charset="0"/>
            </a:endParaRPr>
          </a:p>
          <a:p>
            <a:endParaRPr lang="en-US"/>
          </a:p>
        </p:txBody>
      </p:sp>
      <p:sp>
        <p:nvSpPr>
          <p:cNvPr id="3" name="Text Placeholder 2">
            <a:extLst>
              <a:ext uri="{FF2B5EF4-FFF2-40B4-BE49-F238E27FC236}">
                <a16:creationId xmlns:a16="http://schemas.microsoft.com/office/drawing/2014/main" id="{CD79AC24-928C-03A6-B7C4-84421EE89392}"/>
              </a:ext>
            </a:extLst>
          </p:cNvPr>
          <p:cNvSpPr>
            <a:spLocks noGrp="1"/>
          </p:cNvSpPr>
          <p:nvPr>
            <p:ph type="body" sz="quarter" idx="13"/>
          </p:nvPr>
        </p:nvSpPr>
        <p:spPr>
          <a:xfrm>
            <a:off x="0" y="548640"/>
            <a:ext cx="7447175" cy="480131"/>
          </a:xfrm>
        </p:spPr>
        <p:txBody>
          <a:bodyPr/>
          <a:lstStyle/>
          <a:p>
            <a:r>
              <a:rPr kumimoji="0" lang="en-US" b="1" i="0" strike="noStrike" kern="1200" cap="none" spc="-38" normalizeH="0" baseline="0" noProof="0">
                <a:ln>
                  <a:noFill/>
                </a:ln>
                <a:uLnTx/>
                <a:uFillTx/>
                <a:ea typeface="+mj-ea"/>
                <a:cs typeface="Arial" panose="020B0604020202020204" pitchFamily="34" charset="0"/>
              </a:rPr>
              <a:t>Model and Development </a:t>
            </a:r>
            <a:endParaRPr lang="en-US">
              <a:cs typeface="Arial" panose="020B0604020202020204" pitchFamily="34" charset="0"/>
            </a:endParaRPr>
          </a:p>
        </p:txBody>
      </p:sp>
    </p:spTree>
    <p:extLst>
      <p:ext uri="{BB962C8B-B14F-4D97-AF65-F5344CB8AC3E}">
        <p14:creationId xmlns:p14="http://schemas.microsoft.com/office/powerpoint/2010/main" val="23495214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8217B-1DEA-ED57-2A3B-FD61D9DE5CC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957AA2-079D-0F79-0289-C6EBEF33FE96}"/>
              </a:ext>
            </a:extLst>
          </p:cNvPr>
          <p:cNvSpPr>
            <a:spLocks noGrp="1"/>
          </p:cNvSpPr>
          <p:nvPr>
            <p:ph idx="1"/>
          </p:nvPr>
        </p:nvSpPr>
        <p:spPr>
          <a:xfrm>
            <a:off x="3957157" y="1621765"/>
            <a:ext cx="5124090" cy="4345448"/>
          </a:xfrm>
        </p:spPr>
        <p:txBody>
          <a:bodyPr/>
          <a:lstStyle/>
          <a:p>
            <a:r>
              <a:rPr lang="en-US" sz="2400">
                <a:cs typeface="Arial" panose="020B0604020202020204" pitchFamily="34" charset="0"/>
              </a:rPr>
              <a:t>HWTAC provides technical assistance to federal, local and regional entities, states, boards, associations, and organizations engaging in workforce planning and on the collection, analysis, and reporting of health workforce data. </a:t>
            </a:r>
          </a:p>
          <a:p>
            <a:endParaRPr lang="en-US" sz="2400">
              <a:latin typeface="Calibri Light" panose="020F0302020204030204"/>
              <a:cs typeface="Arial" panose="020B0604020202020204" pitchFamily="34" charset="0"/>
            </a:endParaRPr>
          </a:p>
          <a:p>
            <a:endParaRPr lang="en-US"/>
          </a:p>
        </p:txBody>
      </p:sp>
      <p:sp>
        <p:nvSpPr>
          <p:cNvPr id="3" name="Text Placeholder 2">
            <a:extLst>
              <a:ext uri="{FF2B5EF4-FFF2-40B4-BE49-F238E27FC236}">
                <a16:creationId xmlns:a16="http://schemas.microsoft.com/office/drawing/2014/main" id="{2F145B16-65FA-528F-3522-019400DFEE2D}"/>
              </a:ext>
            </a:extLst>
          </p:cNvPr>
          <p:cNvSpPr>
            <a:spLocks noGrp="1"/>
          </p:cNvSpPr>
          <p:nvPr>
            <p:ph type="body" sz="quarter" idx="13"/>
          </p:nvPr>
        </p:nvSpPr>
        <p:spPr>
          <a:xfrm>
            <a:off x="-71718" y="387275"/>
            <a:ext cx="7664824" cy="867930"/>
          </a:xfrm>
        </p:spPr>
        <p:txBody>
          <a:bodyPr/>
          <a:lstStyle/>
          <a:p>
            <a:pPr>
              <a:spcBef>
                <a:spcPts val="0"/>
              </a:spcBef>
            </a:pPr>
            <a:r>
              <a:rPr kumimoji="0" lang="en-US" b="1" i="0" strike="noStrike" kern="1200" cap="none" spc="-38"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Health Workforce Technical Assistance Center </a:t>
            </a:r>
          </a:p>
          <a:p>
            <a:pPr>
              <a:spcBef>
                <a:spcPts val="0"/>
              </a:spcBef>
            </a:pPr>
            <a:r>
              <a:rPr kumimoji="0" lang="en-US" b="1" i="0" strike="noStrike" kern="1200" cap="none" spc="-38"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(HWTAC)</a:t>
            </a: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04E6671-C5D9-F52D-5807-C8149D9D7D85}"/>
              </a:ext>
            </a:extLst>
          </p:cNvPr>
          <p:cNvPicPr>
            <a:picLocks noChangeAspect="1"/>
          </p:cNvPicPr>
          <p:nvPr/>
        </p:nvPicPr>
        <p:blipFill>
          <a:blip r:embed="rId3"/>
          <a:stretch>
            <a:fillRect/>
          </a:stretch>
        </p:blipFill>
        <p:spPr>
          <a:xfrm>
            <a:off x="4746597" y="4090606"/>
            <a:ext cx="2621756" cy="907256"/>
          </a:xfrm>
          <a:prstGeom prst="rect">
            <a:avLst/>
          </a:prstGeom>
        </p:spPr>
      </p:pic>
      <p:pic>
        <p:nvPicPr>
          <p:cNvPr id="5" name="Picture 4">
            <a:extLst>
              <a:ext uri="{FF2B5EF4-FFF2-40B4-BE49-F238E27FC236}">
                <a16:creationId xmlns:a16="http://schemas.microsoft.com/office/drawing/2014/main" id="{C752B1A1-0E5D-BC76-5BEB-B29EBF6A0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 y="5962131"/>
            <a:ext cx="1567772" cy="694457"/>
          </a:xfrm>
          <a:prstGeom prst="rect">
            <a:avLst/>
          </a:prstGeom>
        </p:spPr>
      </p:pic>
      <p:pic>
        <p:nvPicPr>
          <p:cNvPr id="8" name="Picture 7" descr="A hand holding a heart&#10;&#10;Description automatically generated">
            <a:extLst>
              <a:ext uri="{FF2B5EF4-FFF2-40B4-BE49-F238E27FC236}">
                <a16:creationId xmlns:a16="http://schemas.microsoft.com/office/drawing/2014/main" id="{75DD162B-2245-157E-A81E-D4E3E4B199C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35047" y="1466427"/>
            <a:ext cx="3782022" cy="3381846"/>
          </a:xfrm>
          <a:prstGeom prst="rect">
            <a:avLst/>
          </a:prstGeom>
        </p:spPr>
      </p:pic>
      <p:sp>
        <p:nvSpPr>
          <p:cNvPr id="10" name="TextBox 9">
            <a:extLst>
              <a:ext uri="{FF2B5EF4-FFF2-40B4-BE49-F238E27FC236}">
                <a16:creationId xmlns:a16="http://schemas.microsoft.com/office/drawing/2014/main" id="{092BBC83-E15C-577B-B23D-A76056DCD74A}"/>
              </a:ext>
            </a:extLst>
          </p:cNvPr>
          <p:cNvSpPr txBox="1"/>
          <p:nvPr/>
        </p:nvSpPr>
        <p:spPr>
          <a:xfrm>
            <a:off x="1652919" y="5974532"/>
            <a:ext cx="5550138" cy="480131"/>
          </a:xfrm>
          <a:prstGeom prst="rect">
            <a:avLst/>
          </a:prstGeom>
          <a:noFill/>
        </p:spPr>
        <p:txBody>
          <a:bodyPr wrap="square">
            <a:spAutoFit/>
          </a:bodyPr>
          <a:lstStyle/>
          <a:p>
            <a:pPr marL="0" marR="0" lvl="1" indent="0" algn="ctr" defTabSz="685800" rtl="0" eaLnBrk="1" fontAlgn="auto" latinLnBrk="0" hangingPunct="1">
              <a:lnSpc>
                <a:spcPct val="90000"/>
              </a:lnSpc>
              <a:spcBef>
                <a:spcPts val="150"/>
              </a:spcBef>
              <a:spcAft>
                <a:spcPts val="300"/>
              </a:spcAft>
              <a:buClr>
                <a:srgbClr val="000000"/>
              </a:buClr>
              <a:buSzTx/>
              <a:buFont typeface="Calibri" pitchFamily="34" charset="0"/>
              <a:buNone/>
              <a:tabLst/>
              <a:defRPr/>
            </a:pPr>
            <a:r>
              <a:rPr kumimoji="0" lang="en-US" sz="2800" b="1" i="0" u="none" strike="noStrike" kern="1200" cap="none" spc="0" normalizeH="0" baseline="0" noProof="0">
                <a:ln>
                  <a:noFill/>
                </a:ln>
                <a:solidFill>
                  <a:srgbClr val="2A5D8C"/>
                </a:solidFill>
                <a:effectLst/>
                <a:uLnTx/>
                <a:uFillTx/>
                <a:latin typeface="Calibri Light" panose="020F0302020204030204"/>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https://www.healthworkforceta.org/</a:t>
            </a:r>
            <a:r>
              <a:rPr kumimoji="0" lang="en-US" sz="2800" b="1" i="0" u="none" strike="noStrike" kern="1200" cap="none" spc="0" normalizeH="0" baseline="0" noProof="0">
                <a:ln>
                  <a:noFill/>
                </a:ln>
                <a:solidFill>
                  <a:srgbClr val="2A5D8C"/>
                </a:solidFill>
                <a:effectLst/>
                <a:uLnTx/>
                <a:uFillTx/>
                <a:latin typeface="Calibri Light" panose="020F0302020204030204"/>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9082411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EB1F7F-2A78-314F-A247-3FC7122CF605}"/>
              </a:ext>
            </a:extLst>
          </p:cNvPr>
          <p:cNvSpPr>
            <a:spLocks noGrp="1"/>
          </p:cNvSpPr>
          <p:nvPr>
            <p:ph idx="1"/>
          </p:nvPr>
        </p:nvSpPr>
        <p:spPr/>
        <p:txBody>
          <a:bodyPr/>
          <a:lstStyle/>
          <a:p>
            <a:endParaRPr lang="en-US" sz="2800">
              <a:latin typeface="Calibri Light" panose="020F0302020204030204"/>
              <a:cs typeface="Arial" panose="020B0604020202020204" pitchFamily="34" charset="0"/>
            </a:endParaRPr>
          </a:p>
          <a:p>
            <a:endParaRPr lang="en-US"/>
          </a:p>
        </p:txBody>
      </p:sp>
      <p:sp>
        <p:nvSpPr>
          <p:cNvPr id="3" name="Text Placeholder 2">
            <a:extLst>
              <a:ext uri="{FF2B5EF4-FFF2-40B4-BE49-F238E27FC236}">
                <a16:creationId xmlns:a16="http://schemas.microsoft.com/office/drawing/2014/main" id="{CD79AC24-928C-03A6-B7C4-84421EE89392}"/>
              </a:ext>
            </a:extLst>
          </p:cNvPr>
          <p:cNvSpPr>
            <a:spLocks noGrp="1"/>
          </p:cNvSpPr>
          <p:nvPr>
            <p:ph type="body" sz="quarter" idx="13"/>
          </p:nvPr>
        </p:nvSpPr>
        <p:spPr>
          <a:xfrm>
            <a:off x="0" y="548640"/>
            <a:ext cx="7447175" cy="480131"/>
          </a:xfrm>
        </p:spPr>
        <p:txBody>
          <a:bodyPr/>
          <a:lstStyle/>
          <a:p>
            <a:r>
              <a:rPr kumimoji="0" lang="en-US" b="1" i="0" strike="noStrike" kern="1200" cap="none" spc="-38" normalizeH="0" baseline="0" noProof="0">
                <a:ln>
                  <a:noFill/>
                </a:ln>
                <a:uLnTx/>
                <a:uFillTx/>
                <a:latin typeface="Calibri" panose="020F0502020204030204" pitchFamily="34" charset="0"/>
                <a:ea typeface="Calibri" panose="020F0502020204030204" pitchFamily="34" charset="0"/>
                <a:cs typeface="Calibri" panose="020F0502020204030204" pitchFamily="34" charset="0"/>
              </a:rPr>
              <a:t>National Governor’s Association (NGA)</a:t>
            </a: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BD68591-2813-C48B-3699-3EA1880DF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006724"/>
            <a:ext cx="1567772" cy="694457"/>
          </a:xfrm>
          <a:prstGeom prst="rect">
            <a:avLst/>
          </a:prstGeom>
        </p:spPr>
      </p:pic>
      <p:pic>
        <p:nvPicPr>
          <p:cNvPr id="6" name="Picture 5">
            <a:extLst>
              <a:ext uri="{FF2B5EF4-FFF2-40B4-BE49-F238E27FC236}">
                <a16:creationId xmlns:a16="http://schemas.microsoft.com/office/drawing/2014/main" id="{1195897E-5E91-8CD3-8628-A0E0E2756121}"/>
              </a:ext>
            </a:extLst>
          </p:cNvPr>
          <p:cNvPicPr>
            <a:picLocks noChangeAspect="1"/>
          </p:cNvPicPr>
          <p:nvPr/>
        </p:nvPicPr>
        <p:blipFill>
          <a:blip r:embed="rId4"/>
          <a:stretch>
            <a:fillRect/>
          </a:stretch>
        </p:blipFill>
        <p:spPr>
          <a:xfrm>
            <a:off x="0" y="1093694"/>
            <a:ext cx="4057375" cy="4903694"/>
          </a:xfrm>
          <a:prstGeom prst="rect">
            <a:avLst/>
          </a:prstGeom>
        </p:spPr>
      </p:pic>
      <p:sp>
        <p:nvSpPr>
          <p:cNvPr id="7" name="Content Placeholder 2">
            <a:extLst>
              <a:ext uri="{FF2B5EF4-FFF2-40B4-BE49-F238E27FC236}">
                <a16:creationId xmlns:a16="http://schemas.microsoft.com/office/drawing/2014/main" id="{C2DCB9B0-C7E4-E3BC-A51C-013541505093}"/>
              </a:ext>
            </a:extLst>
          </p:cNvPr>
          <p:cNvSpPr txBox="1">
            <a:spLocks/>
          </p:cNvSpPr>
          <p:nvPr/>
        </p:nvSpPr>
        <p:spPr>
          <a:xfrm>
            <a:off x="4137772" y="1333314"/>
            <a:ext cx="4802981" cy="27527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500"/>
              </a:spcBef>
              <a:spcAft>
                <a:spcPts val="0"/>
              </a:spcAft>
              <a:buClr>
                <a:srgbClr val="000000"/>
              </a:buClr>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The National Governors Association Center for Best Practices is working with States in a new learning collaborative on strategies to grow and retain the next generation of the healthcare workforce.</a:t>
            </a:r>
          </a:p>
          <a:p>
            <a:pPr marL="0" marR="0" lvl="1" indent="0" algn="l" defTabSz="914400" rtl="0" eaLnBrk="1" fontAlgn="auto" latinLnBrk="0" hangingPunct="1">
              <a:lnSpc>
                <a:spcPct val="90000"/>
              </a:lnSpc>
              <a:spcBef>
                <a:spcPts val="500"/>
              </a:spcBef>
              <a:spcAft>
                <a:spcPts val="0"/>
              </a:spcAft>
              <a:buClr>
                <a:srgbClr val="000000"/>
              </a:buClr>
              <a:buSzTx/>
              <a:buFont typeface="Arial" panose="020B0604020202020204" pitchFamily="34" charset="0"/>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hlinkClick r:id="rId5">
                <a:extLst>
                  <a:ext uri="{A12FA001-AC4F-418D-AE19-62706E023703}">
                    <ahyp:hlinkClr xmlns:ahyp="http://schemas.microsoft.com/office/drawing/2018/hyperlinkcolor" val="tx"/>
                  </a:ext>
                </a:extLst>
              </a:hlinkClick>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D894BF8-66D4-C162-86CA-27523564A33E}"/>
              </a:ext>
            </a:extLst>
          </p:cNvPr>
          <p:cNvPicPr>
            <a:picLocks noChangeAspect="1"/>
          </p:cNvPicPr>
          <p:nvPr/>
        </p:nvPicPr>
        <p:blipFill>
          <a:blip r:embed="rId6"/>
          <a:stretch>
            <a:fillRect/>
          </a:stretch>
        </p:blipFill>
        <p:spPr>
          <a:xfrm>
            <a:off x="4598894" y="3941672"/>
            <a:ext cx="3426039" cy="1046276"/>
          </a:xfrm>
          <a:prstGeom prst="rect">
            <a:avLst/>
          </a:prstGeom>
        </p:spPr>
      </p:pic>
      <p:sp>
        <p:nvSpPr>
          <p:cNvPr id="10" name="TextBox 9">
            <a:extLst>
              <a:ext uri="{FF2B5EF4-FFF2-40B4-BE49-F238E27FC236}">
                <a16:creationId xmlns:a16="http://schemas.microsoft.com/office/drawing/2014/main" id="{6BED73C6-2940-39FC-5793-65268C0CB2D3}"/>
              </a:ext>
            </a:extLst>
          </p:cNvPr>
          <p:cNvSpPr txBox="1"/>
          <p:nvPr/>
        </p:nvSpPr>
        <p:spPr>
          <a:xfrm>
            <a:off x="1813895" y="6032612"/>
            <a:ext cx="5384764"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hlinkClick r:id="rId7"/>
              </a:rPr>
              <a:t>Next Generation of the Healthcare Workforce Project - National Governors Association (nga.org)</a:t>
            </a: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40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9BA4854-A7D3-6B8E-187B-200664FA4087}"/>
              </a:ext>
            </a:extLst>
          </p:cNvPr>
          <p:cNvSpPr>
            <a:spLocks noGrp="1"/>
          </p:cNvSpPr>
          <p:nvPr>
            <p:ph type="body" sz="quarter" idx="13"/>
          </p:nvPr>
        </p:nvSpPr>
        <p:spPr>
          <a:xfrm>
            <a:off x="0" y="548640"/>
            <a:ext cx="7003473" cy="996170"/>
          </a:xfrm>
        </p:spPr>
        <p:txBody>
          <a:bodyPr/>
          <a:lstStyle/>
          <a:p>
            <a:r>
              <a:rPr lang="en-US" b="1" spc="-50"/>
              <a:t>Data Collection/Analysis &amp; Policy Engagement</a:t>
            </a:r>
          </a:p>
          <a:p>
            <a:endParaRPr lang="en-US"/>
          </a:p>
        </p:txBody>
      </p:sp>
      <p:graphicFrame>
        <p:nvGraphicFramePr>
          <p:cNvPr id="5" name="Content Placeholder 1">
            <a:extLst>
              <a:ext uri="{FF2B5EF4-FFF2-40B4-BE49-F238E27FC236}">
                <a16:creationId xmlns:a16="http://schemas.microsoft.com/office/drawing/2014/main" id="{6071644A-2ACB-678A-165F-D285F9A8CE86}"/>
              </a:ext>
            </a:extLst>
          </p:cNvPr>
          <p:cNvGraphicFramePr>
            <a:graphicFrameLocks noGrp="1"/>
          </p:cNvGraphicFramePr>
          <p:nvPr>
            <p:ph idx="1"/>
            <p:extLst>
              <p:ext uri="{D42A27DB-BD31-4B8C-83A1-F6EECF244321}">
                <p14:modId xmlns:p14="http://schemas.microsoft.com/office/powerpoint/2010/main" val="3983154455"/>
              </p:ext>
            </p:extLst>
          </p:nvPr>
        </p:nvGraphicFramePr>
        <p:xfrm>
          <a:off x="134474" y="1210236"/>
          <a:ext cx="8937808" cy="54057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016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2E3113-5C6C-E823-4FCD-C19DA5868037}"/>
              </a:ext>
            </a:extLst>
          </p:cNvPr>
          <p:cNvSpPr>
            <a:spLocks noGrp="1"/>
          </p:cNvSpPr>
          <p:nvPr>
            <p:ph type="body" sz="quarter" idx="13"/>
          </p:nvPr>
        </p:nvSpPr>
        <p:spPr>
          <a:xfrm>
            <a:off x="0" y="360381"/>
            <a:ext cx="7003473" cy="867930"/>
          </a:xfrm>
        </p:spPr>
        <p:txBody>
          <a:bodyPr/>
          <a:lstStyle/>
          <a:p>
            <a:r>
              <a:rPr lang="en-US" b="1"/>
              <a:t>Missouri Health Care Workforce Analysis </a:t>
            </a:r>
            <a:br>
              <a:rPr lang="en-US" b="1"/>
            </a:br>
            <a:r>
              <a:rPr lang="en-US" b="1"/>
              <a:t>Current Projects</a:t>
            </a:r>
            <a:endParaRPr lang="en-US"/>
          </a:p>
        </p:txBody>
      </p:sp>
      <p:sp>
        <p:nvSpPr>
          <p:cNvPr id="5" name="Content Placeholder 4">
            <a:extLst>
              <a:ext uri="{FF2B5EF4-FFF2-40B4-BE49-F238E27FC236}">
                <a16:creationId xmlns:a16="http://schemas.microsoft.com/office/drawing/2014/main" id="{C9AF7234-4C37-A02C-96B7-303B040300F1}"/>
              </a:ext>
            </a:extLst>
          </p:cNvPr>
          <p:cNvSpPr txBox="1">
            <a:spLocks/>
          </p:cNvSpPr>
          <p:nvPr/>
        </p:nvSpPr>
        <p:spPr>
          <a:xfrm>
            <a:off x="573741" y="2420471"/>
            <a:ext cx="3896835" cy="37265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Public Health Professional Workforce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Dental Workforce: </a:t>
            </a: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(Dentist, Dental Hygienist, </a:t>
            </a: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Dental Assistant)</a:t>
            </a: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Nursing Workforce: </a:t>
            </a: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(LPN, RN, APRN, DNP)</a:t>
            </a: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Physician Workforce: </a:t>
            </a: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(MD/DO/all specialties)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Text Placeholder 3">
            <a:extLst>
              <a:ext uri="{FF2B5EF4-FFF2-40B4-BE49-F238E27FC236}">
                <a16:creationId xmlns:a16="http://schemas.microsoft.com/office/drawing/2014/main" id="{6CDF386C-3E3E-C46C-B36A-FAA5FE70A5F5}"/>
              </a:ext>
            </a:extLst>
          </p:cNvPr>
          <p:cNvSpPr txBox="1">
            <a:spLocks/>
          </p:cNvSpPr>
          <p:nvPr/>
        </p:nvSpPr>
        <p:spPr>
          <a:xfrm>
            <a:off x="4731512" y="2111756"/>
            <a:ext cx="3873484" cy="373046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marR="0" lvl="1" indent="-171450" algn="l" defTabSz="6858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0"/>
              </a:spcBef>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Maternal Child Health &amp; Obstetrics Workforce: </a:t>
            </a:r>
          </a:p>
          <a:p>
            <a:pPr marL="0" marR="0" lvl="0" indent="0" algn="l" defTabSz="685800" rtl="0" eaLnBrk="1" fontAlgn="auto" latinLnBrk="0" hangingPunct="1">
              <a:lnSpc>
                <a:spcPct val="90000"/>
              </a:lnSpc>
              <a:spcBef>
                <a:spcPts val="0"/>
              </a:spcBef>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(pregnancy support providers) </a:t>
            </a:r>
          </a:p>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School Health Services Workforce</a:t>
            </a:r>
          </a:p>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a:ln>
                <a:noFill/>
              </a:ln>
              <a:solidFill>
                <a:sysClr val="windowText" lastClr="000000"/>
              </a:solidFill>
              <a:effectLst/>
              <a:uLnTx/>
              <a:uFillTx/>
              <a:latin typeface="Calibri" panose="020F0502020204030204"/>
              <a:ea typeface="Calibri"/>
              <a:cs typeface="Calibri"/>
            </a:endParaRPr>
          </a:p>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Long-Term Care Workforce</a:t>
            </a:r>
          </a:p>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Trauma Centers</a:t>
            </a:r>
          </a:p>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endParaRPr lang="en-US" sz="1200">
              <a:solidFill>
                <a:sysClr val="windowText" lastClr="000000"/>
              </a:solidFill>
              <a:latin typeface="Calibri" panose="020F0502020204030204"/>
            </a:endParaRPr>
          </a:p>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Population Health </a:t>
            </a:r>
            <a:endParaRPr kumimoji="0" lang="en-US" sz="2000" b="0" i="0" u="none" strike="noStrike" kern="1200" cap="none" spc="0" normalizeH="0" baseline="0" noProof="0">
              <a:ln>
                <a:noFill/>
              </a:ln>
              <a:solidFill>
                <a:sysClr val="windowText" lastClr="000000"/>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26759211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Custom 3">
      <a:dk1>
        <a:srgbClr val="000000"/>
      </a:dk1>
      <a:lt1>
        <a:sysClr val="window" lastClr="FFFFFF"/>
      </a:lt1>
      <a:dk2>
        <a:srgbClr val="637052"/>
      </a:dk2>
      <a:lt2>
        <a:srgbClr val="CCDDEA"/>
      </a:lt2>
      <a:accent1>
        <a:srgbClr val="000000"/>
      </a:accent1>
      <a:accent2>
        <a:srgbClr val="F9B835"/>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00e3a15-daf1-4bcb-803a-5624d989d852">
      <UserInfo>
        <DisplayName>Greever-Rice, Tracy</DisplayName>
        <AccountId>17</AccountId>
        <AccountType/>
      </UserInfo>
      <UserInfo>
        <DisplayName>Quinn, Kathleen J.</DisplayName>
        <AccountId>18</AccountId>
        <AccountType/>
      </UserInfo>
      <UserInfo>
        <DisplayName>Lucht, Jill</DisplayName>
        <AccountId>11</AccountId>
        <AccountType/>
      </UserInfo>
    </SharedWithUsers>
    <TaxCatchAll xmlns="800e3a15-daf1-4bcb-803a-5624d989d852" xsi:nil="true"/>
    <lcf76f155ced4ddcb4097134ff3c332f xmlns="fd5d1435-5c51-4a71-ba24-952f2f7947e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D1EFE1304D3B74FA3338179CA2A6F9E" ma:contentTypeVersion="18" ma:contentTypeDescription="Create a new document." ma:contentTypeScope="" ma:versionID="a845ac44f26cf7005c7cc94db622abdc">
  <xsd:schema xmlns:xsd="http://www.w3.org/2001/XMLSchema" xmlns:xs="http://www.w3.org/2001/XMLSchema" xmlns:p="http://schemas.microsoft.com/office/2006/metadata/properties" xmlns:ns2="fd5d1435-5c51-4a71-ba24-952f2f7947ef" xmlns:ns3="800e3a15-daf1-4bcb-803a-5624d989d852" targetNamespace="http://schemas.microsoft.com/office/2006/metadata/properties" ma:root="true" ma:fieldsID="36ff7df0ef896701ffd26963ea47ba87" ns2:_="" ns3:_="">
    <xsd:import namespace="fd5d1435-5c51-4a71-ba24-952f2f7947ef"/>
    <xsd:import namespace="800e3a15-daf1-4bcb-803a-5624d989d8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5d1435-5c51-4a71-ba24-952f2f7947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e20e570-3a27-4eff-9ea0-d3488a33fbf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00e3a15-daf1-4bcb-803a-5624d989d85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7abe0c1-ed50-41c7-b389-4f93ed8be684}" ma:internalName="TaxCatchAll" ma:showField="CatchAllData" ma:web="800e3a15-daf1-4bcb-803a-5624d989d8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63EE7A-300C-4CC9-8D67-1B4059EC5335}">
  <ds:schemaRefs>
    <ds:schemaRef ds:uri="http://schemas.microsoft.com/sharepoint/v3/contenttype/forms"/>
  </ds:schemaRefs>
</ds:datastoreItem>
</file>

<file path=customXml/itemProps2.xml><?xml version="1.0" encoding="utf-8"?>
<ds:datastoreItem xmlns:ds="http://schemas.openxmlformats.org/officeDocument/2006/customXml" ds:itemID="{FF1297B3-609B-4CCF-AEA0-B7BBE8D15CE9}">
  <ds:schemaRefs>
    <ds:schemaRef ds:uri="800e3a15-daf1-4bcb-803a-5624d989d852"/>
    <ds:schemaRef ds:uri="fd5d1435-5c51-4a71-ba24-952f2f7947e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DB9AD01-40E9-4BA1-9731-A0801A60A3E0}">
  <ds:schemaRefs>
    <ds:schemaRef ds:uri="800e3a15-daf1-4bcb-803a-5624d989d852"/>
    <ds:schemaRef ds:uri="fd5d1435-5c51-4a71-ba24-952f2f7947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7</TotalTime>
  <Words>5976</Words>
  <Application>Microsoft Office PowerPoint</Application>
  <PresentationFormat>On-screen Show (4:3)</PresentationFormat>
  <Paragraphs>764</Paragraphs>
  <Slides>76</Slides>
  <Notes>62</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76</vt:i4>
      </vt:variant>
    </vt:vector>
  </HeadingPairs>
  <TitlesOfParts>
    <vt:vector size="94" baseType="lpstr">
      <vt:lpstr>MS Gothic</vt:lpstr>
      <vt:lpstr>MS Mincho</vt:lpstr>
      <vt:lpstr>Aptos</vt:lpstr>
      <vt:lpstr>Arial</vt:lpstr>
      <vt:lpstr>Avenir Next LT Pro</vt:lpstr>
      <vt:lpstr>Calibri</vt:lpstr>
      <vt:lpstr>Calibri Light</vt:lpstr>
      <vt:lpstr>Cambria</vt:lpstr>
      <vt:lpstr>Century Gothic</vt:lpstr>
      <vt:lpstr>Century Schoolbook</vt:lpstr>
      <vt:lpstr>Symbol</vt:lpstr>
      <vt:lpstr>Times New Roman</vt:lpstr>
      <vt:lpstr>Verdana</vt:lpstr>
      <vt:lpstr>Wingdings</vt:lpstr>
      <vt:lpstr>Office Theme</vt:lpstr>
      <vt:lpstr>Retrospect</vt:lpstr>
      <vt:lpstr>1_Office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 Workforce Trends </vt:lpstr>
      <vt:lpstr>PowerPoint Presentation</vt:lpstr>
      <vt:lpstr>   Inform Dental Health Policy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Us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Magdaleno Aaron Gutierrez</dc:creator>
  <cp:lastModifiedBy>Smith, Sara R.</cp:lastModifiedBy>
  <cp:revision>2</cp:revision>
  <cp:lastPrinted>2025-09-17T19:38:26Z</cp:lastPrinted>
  <dcterms:created xsi:type="dcterms:W3CDTF">2020-03-13T15:38:03Z</dcterms:created>
  <dcterms:modified xsi:type="dcterms:W3CDTF">2025-10-08T21:04:39Z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0x0101001D1EFE1304D3B74FA3338179CA2A6F9E</vt:lpwstr>
  </property>
  <property fmtid="{D5CDD505-2E9C-101B-9397-08002B2CF9AE}" pid="3" name="ArticulateGUID">
    <vt:lpwstr>63955B9E-B055-4D33-B490-E2738D8799E9</vt:lpwstr>
  </property>
  <property fmtid="{D5CDD505-2E9C-101B-9397-08002B2CF9AE}" pid="4" name="ArticulatePath">
    <vt:lpwstr>https://mailmissouri.sharepoint.com/sites/HealthCareWorkforceProject-Ogrp/Shared Documents/General/Presentations and Special Requests/NHO Conference-KC-May 2022/NHOPresentation_Draft1</vt:lpwstr>
  </property>
  <property fmtid="{D5CDD505-2E9C-101B-9397-08002B2CF9AE}" pid="5" name="MediaServiceImageTags">
    <vt:lpwstr/>
  </property>
</Properties>
</file>