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E52215-56F1-4F13-A366-CBFCB2F8C1B7}" v="2" dt="2023-02-07T18:38:34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hyperlink" Target="https://www.census.gov/programs-surveys/community-resilience-estimates.html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census.gov/programs-surveys/community-resilience-estimates.html" TargetMode="External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AEDBA-0FE4-4C19-8F6E-28CE7E12854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14BF3A-EC6B-4A6C-880D-493E83C36C99}">
      <dgm:prSet/>
      <dgm:spPr/>
      <dgm:t>
        <a:bodyPr/>
        <a:lstStyle/>
        <a:p>
          <a:r>
            <a:rPr lang="en-US"/>
            <a:t>Population</a:t>
          </a:r>
        </a:p>
      </dgm:t>
    </dgm:pt>
    <dgm:pt modelId="{1F1475D6-AFDB-4E5C-A992-2F55A8944541}" type="parTrans" cxnId="{1B58EACE-8248-4EE9-AE49-4C89A16BFC46}">
      <dgm:prSet/>
      <dgm:spPr/>
      <dgm:t>
        <a:bodyPr/>
        <a:lstStyle/>
        <a:p>
          <a:endParaRPr lang="en-US"/>
        </a:p>
      </dgm:t>
    </dgm:pt>
    <dgm:pt modelId="{B839FB73-58C1-43BD-B9D6-F1D64B44D341}" type="sibTrans" cxnId="{1B58EACE-8248-4EE9-AE49-4C89A16BFC46}">
      <dgm:prSet/>
      <dgm:spPr/>
      <dgm:t>
        <a:bodyPr/>
        <a:lstStyle/>
        <a:p>
          <a:endParaRPr lang="en-US"/>
        </a:p>
      </dgm:t>
    </dgm:pt>
    <dgm:pt modelId="{8FC68D2E-1AAD-4DCA-A587-BE11AFFA9769}">
      <dgm:prSet/>
      <dgm:spPr/>
      <dgm:t>
        <a:bodyPr/>
        <a:lstStyle/>
        <a:p>
          <a:r>
            <a:rPr lang="en-US"/>
            <a:t>Base funding amounts</a:t>
          </a:r>
        </a:p>
      </dgm:t>
    </dgm:pt>
    <dgm:pt modelId="{E742997B-A1BE-4CB6-8C0D-18AD168367C9}" type="parTrans" cxnId="{A4505F24-64CA-474E-A8EF-7F773459915F}">
      <dgm:prSet/>
      <dgm:spPr/>
      <dgm:t>
        <a:bodyPr/>
        <a:lstStyle/>
        <a:p>
          <a:endParaRPr lang="en-US"/>
        </a:p>
      </dgm:t>
    </dgm:pt>
    <dgm:pt modelId="{D3D87B51-47CB-46DA-B494-84E53B388905}" type="sibTrans" cxnId="{A4505F24-64CA-474E-A8EF-7F773459915F}">
      <dgm:prSet/>
      <dgm:spPr/>
      <dgm:t>
        <a:bodyPr/>
        <a:lstStyle/>
        <a:p>
          <a:endParaRPr lang="en-US"/>
        </a:p>
      </dgm:t>
    </dgm:pt>
    <dgm:pt modelId="{E3AD9DBD-E95D-4C3D-9515-15404211ADCE}">
      <dgm:prSet/>
      <dgm:spPr/>
      <dgm:t>
        <a:bodyPr/>
        <a:lstStyle/>
        <a:p>
          <a:r>
            <a:rPr lang="en-US" dirty="0"/>
            <a:t>Special populations of concern</a:t>
          </a:r>
        </a:p>
      </dgm:t>
    </dgm:pt>
    <dgm:pt modelId="{DAC23263-5814-41AA-AA54-2194453F2F5F}" type="parTrans" cxnId="{A8542735-DF32-401F-BE01-5BB1E870BFE5}">
      <dgm:prSet/>
      <dgm:spPr/>
      <dgm:t>
        <a:bodyPr/>
        <a:lstStyle/>
        <a:p>
          <a:endParaRPr lang="en-US"/>
        </a:p>
      </dgm:t>
    </dgm:pt>
    <dgm:pt modelId="{9CFAC411-5E7A-4756-B4E0-7B0D9DAA5159}" type="sibTrans" cxnId="{A8542735-DF32-401F-BE01-5BB1E870BFE5}">
      <dgm:prSet/>
      <dgm:spPr/>
      <dgm:t>
        <a:bodyPr/>
        <a:lstStyle/>
        <a:p>
          <a:endParaRPr lang="en-US"/>
        </a:p>
      </dgm:t>
    </dgm:pt>
    <dgm:pt modelId="{C4DE8248-333D-4A11-AE5B-38B74050119D}">
      <dgm:prSet/>
      <dgm:spPr/>
      <dgm:t>
        <a:bodyPr/>
        <a:lstStyle/>
        <a:p>
          <a:r>
            <a:rPr lang="en-US"/>
            <a:t>Poverty</a:t>
          </a:r>
        </a:p>
      </dgm:t>
    </dgm:pt>
    <dgm:pt modelId="{1DC2598F-B8B1-4DDB-9822-4FEBC88C10D9}" type="parTrans" cxnId="{0E3980A9-CCE3-4B34-9228-51E979AF4A36}">
      <dgm:prSet/>
      <dgm:spPr/>
      <dgm:t>
        <a:bodyPr/>
        <a:lstStyle/>
        <a:p>
          <a:endParaRPr lang="en-US"/>
        </a:p>
      </dgm:t>
    </dgm:pt>
    <dgm:pt modelId="{B8AF83F6-A0A6-4175-B503-1163B82C60EB}" type="sibTrans" cxnId="{0E3980A9-CCE3-4B34-9228-51E979AF4A36}">
      <dgm:prSet/>
      <dgm:spPr/>
      <dgm:t>
        <a:bodyPr/>
        <a:lstStyle/>
        <a:p>
          <a:endParaRPr lang="en-US"/>
        </a:p>
      </dgm:t>
    </dgm:pt>
    <dgm:pt modelId="{1AEB9C16-8A37-4E87-92BF-E8B8708D003F}">
      <dgm:prSet/>
      <dgm:spPr/>
      <dgm:t>
        <a:bodyPr/>
        <a:lstStyle/>
        <a:p>
          <a:r>
            <a:rPr lang="en-US"/>
            <a:t>Social determinants of health</a:t>
          </a:r>
        </a:p>
      </dgm:t>
    </dgm:pt>
    <dgm:pt modelId="{A5A39325-80F1-4128-8207-830AD645023F}" type="parTrans" cxnId="{56B86B01-2A1E-4734-A24C-B1832F8AD84D}">
      <dgm:prSet/>
      <dgm:spPr/>
      <dgm:t>
        <a:bodyPr/>
        <a:lstStyle/>
        <a:p>
          <a:endParaRPr lang="en-US"/>
        </a:p>
      </dgm:t>
    </dgm:pt>
    <dgm:pt modelId="{02647C6A-ABE0-4738-9A93-6848904A9F7D}" type="sibTrans" cxnId="{56B86B01-2A1E-4734-A24C-B1832F8AD84D}">
      <dgm:prSet/>
      <dgm:spPr/>
      <dgm:t>
        <a:bodyPr/>
        <a:lstStyle/>
        <a:p>
          <a:endParaRPr lang="en-US"/>
        </a:p>
      </dgm:t>
    </dgm:pt>
    <dgm:pt modelId="{1F632F44-2959-49AB-9B7C-9BBD9E3072C6}">
      <dgm:prSet/>
      <dgm:spPr/>
      <dgm:t>
        <a:bodyPr/>
        <a:lstStyle/>
        <a:p>
          <a:r>
            <a:rPr lang="en-US"/>
            <a:t>Local contributions</a:t>
          </a:r>
        </a:p>
      </dgm:t>
    </dgm:pt>
    <dgm:pt modelId="{6642B82A-71D3-4E5B-B47A-1DE4297C3812}" type="parTrans" cxnId="{F88B84EC-56C3-4210-8867-9C2C94C3FB19}">
      <dgm:prSet/>
      <dgm:spPr/>
      <dgm:t>
        <a:bodyPr/>
        <a:lstStyle/>
        <a:p>
          <a:endParaRPr lang="en-US"/>
        </a:p>
      </dgm:t>
    </dgm:pt>
    <dgm:pt modelId="{979AA1BE-A077-4FB7-B2CA-59C60A43260E}" type="sibTrans" cxnId="{F88B84EC-56C3-4210-8867-9C2C94C3FB19}">
      <dgm:prSet/>
      <dgm:spPr/>
      <dgm:t>
        <a:bodyPr/>
        <a:lstStyle/>
        <a:p>
          <a:endParaRPr lang="en-US"/>
        </a:p>
      </dgm:t>
    </dgm:pt>
    <dgm:pt modelId="{C0E5D616-B210-45DD-A1C2-F5C0FD9ED575}" type="pres">
      <dgm:prSet presAssocID="{BFEAEDBA-0FE4-4C19-8F6E-28CE7E128547}" presName="linear" presStyleCnt="0">
        <dgm:presLayoutVars>
          <dgm:animLvl val="lvl"/>
          <dgm:resizeHandles val="exact"/>
        </dgm:presLayoutVars>
      </dgm:prSet>
      <dgm:spPr/>
    </dgm:pt>
    <dgm:pt modelId="{B5550BA0-4F5D-4967-A22A-D1A27104871D}" type="pres">
      <dgm:prSet presAssocID="{BA14BF3A-EC6B-4A6C-880D-493E83C36C9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65CE02C-92F1-4126-B307-BB110C78DE47}" type="pres">
      <dgm:prSet presAssocID="{B839FB73-58C1-43BD-B9D6-F1D64B44D341}" presName="spacer" presStyleCnt="0"/>
      <dgm:spPr/>
    </dgm:pt>
    <dgm:pt modelId="{FD569DB5-288A-48C8-8307-9782FB3B4ABA}" type="pres">
      <dgm:prSet presAssocID="{8FC68D2E-1AAD-4DCA-A587-BE11AFFA976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CC2CB81-8E17-4342-8BD7-98E6B73622BA}" type="pres">
      <dgm:prSet presAssocID="{D3D87B51-47CB-46DA-B494-84E53B388905}" presName="spacer" presStyleCnt="0"/>
      <dgm:spPr/>
    </dgm:pt>
    <dgm:pt modelId="{3D334D63-698E-46D6-AFAD-C69AA29C8FBE}" type="pres">
      <dgm:prSet presAssocID="{E3AD9DBD-E95D-4C3D-9515-15404211ADC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81F5890-89A2-4B1B-8B72-FFE06CFE3BE8}" type="pres">
      <dgm:prSet presAssocID="{9CFAC411-5E7A-4756-B4E0-7B0D9DAA5159}" presName="spacer" presStyleCnt="0"/>
      <dgm:spPr/>
    </dgm:pt>
    <dgm:pt modelId="{FE0D4157-303F-4CFF-B258-746DADD24C4A}" type="pres">
      <dgm:prSet presAssocID="{C4DE8248-333D-4A11-AE5B-38B74050119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8D060DE-7D06-43F0-8300-329C8CD00DBB}" type="pres">
      <dgm:prSet presAssocID="{B8AF83F6-A0A6-4175-B503-1163B82C60EB}" presName="spacer" presStyleCnt="0"/>
      <dgm:spPr/>
    </dgm:pt>
    <dgm:pt modelId="{64A1B58F-9713-484B-8138-E55415F68221}" type="pres">
      <dgm:prSet presAssocID="{1AEB9C16-8A37-4E87-92BF-E8B8708D003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2F4316D-A3D6-4DB3-A997-BC551C2073BC}" type="pres">
      <dgm:prSet presAssocID="{02647C6A-ABE0-4738-9A93-6848904A9F7D}" presName="spacer" presStyleCnt="0"/>
      <dgm:spPr/>
    </dgm:pt>
    <dgm:pt modelId="{E1E18719-A800-4DFE-BAE7-6EE85D8D43A1}" type="pres">
      <dgm:prSet presAssocID="{1F632F44-2959-49AB-9B7C-9BBD9E3072C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6B86B01-2A1E-4734-A24C-B1832F8AD84D}" srcId="{BFEAEDBA-0FE4-4C19-8F6E-28CE7E128547}" destId="{1AEB9C16-8A37-4E87-92BF-E8B8708D003F}" srcOrd="4" destOrd="0" parTransId="{A5A39325-80F1-4128-8207-830AD645023F}" sibTransId="{02647C6A-ABE0-4738-9A93-6848904A9F7D}"/>
    <dgm:cxn modelId="{C4377801-96BB-4349-9073-0FCD8EA0166A}" type="presOf" srcId="{E3AD9DBD-E95D-4C3D-9515-15404211ADCE}" destId="{3D334D63-698E-46D6-AFAD-C69AA29C8FBE}" srcOrd="0" destOrd="0" presId="urn:microsoft.com/office/officeart/2005/8/layout/vList2"/>
    <dgm:cxn modelId="{A4505F24-64CA-474E-A8EF-7F773459915F}" srcId="{BFEAEDBA-0FE4-4C19-8F6E-28CE7E128547}" destId="{8FC68D2E-1AAD-4DCA-A587-BE11AFFA9769}" srcOrd="1" destOrd="0" parTransId="{E742997B-A1BE-4CB6-8C0D-18AD168367C9}" sibTransId="{D3D87B51-47CB-46DA-B494-84E53B388905}"/>
    <dgm:cxn modelId="{A8542735-DF32-401F-BE01-5BB1E870BFE5}" srcId="{BFEAEDBA-0FE4-4C19-8F6E-28CE7E128547}" destId="{E3AD9DBD-E95D-4C3D-9515-15404211ADCE}" srcOrd="2" destOrd="0" parTransId="{DAC23263-5814-41AA-AA54-2194453F2F5F}" sibTransId="{9CFAC411-5E7A-4756-B4E0-7B0D9DAA5159}"/>
    <dgm:cxn modelId="{4DA5003A-8ECF-4959-9571-9C819ABB041E}" type="presOf" srcId="{BA14BF3A-EC6B-4A6C-880D-493E83C36C99}" destId="{B5550BA0-4F5D-4967-A22A-D1A27104871D}" srcOrd="0" destOrd="0" presId="urn:microsoft.com/office/officeart/2005/8/layout/vList2"/>
    <dgm:cxn modelId="{6F83E840-8912-45F8-904E-AFFF29119D37}" type="presOf" srcId="{1F632F44-2959-49AB-9B7C-9BBD9E3072C6}" destId="{E1E18719-A800-4DFE-BAE7-6EE85D8D43A1}" srcOrd="0" destOrd="0" presId="urn:microsoft.com/office/officeart/2005/8/layout/vList2"/>
    <dgm:cxn modelId="{4423D957-7C65-49F1-B17E-0213C7DE2D4F}" type="presOf" srcId="{BFEAEDBA-0FE4-4C19-8F6E-28CE7E128547}" destId="{C0E5D616-B210-45DD-A1C2-F5C0FD9ED575}" srcOrd="0" destOrd="0" presId="urn:microsoft.com/office/officeart/2005/8/layout/vList2"/>
    <dgm:cxn modelId="{0E3980A9-CCE3-4B34-9228-51E979AF4A36}" srcId="{BFEAEDBA-0FE4-4C19-8F6E-28CE7E128547}" destId="{C4DE8248-333D-4A11-AE5B-38B74050119D}" srcOrd="3" destOrd="0" parTransId="{1DC2598F-B8B1-4DDB-9822-4FEBC88C10D9}" sibTransId="{B8AF83F6-A0A6-4175-B503-1163B82C60EB}"/>
    <dgm:cxn modelId="{5AFB68B5-645A-403C-96BD-CDB03236B9B5}" type="presOf" srcId="{8FC68D2E-1AAD-4DCA-A587-BE11AFFA9769}" destId="{FD569DB5-288A-48C8-8307-9782FB3B4ABA}" srcOrd="0" destOrd="0" presId="urn:microsoft.com/office/officeart/2005/8/layout/vList2"/>
    <dgm:cxn modelId="{1B58EACE-8248-4EE9-AE49-4C89A16BFC46}" srcId="{BFEAEDBA-0FE4-4C19-8F6E-28CE7E128547}" destId="{BA14BF3A-EC6B-4A6C-880D-493E83C36C99}" srcOrd="0" destOrd="0" parTransId="{1F1475D6-AFDB-4E5C-A992-2F55A8944541}" sibTransId="{B839FB73-58C1-43BD-B9D6-F1D64B44D341}"/>
    <dgm:cxn modelId="{390DC6CF-4D55-4A9D-9374-97AB36CC90EB}" type="presOf" srcId="{C4DE8248-333D-4A11-AE5B-38B74050119D}" destId="{FE0D4157-303F-4CFF-B258-746DADD24C4A}" srcOrd="0" destOrd="0" presId="urn:microsoft.com/office/officeart/2005/8/layout/vList2"/>
    <dgm:cxn modelId="{E59C03DD-F38C-4A40-9F2F-0DACE15FF235}" type="presOf" srcId="{1AEB9C16-8A37-4E87-92BF-E8B8708D003F}" destId="{64A1B58F-9713-484B-8138-E55415F68221}" srcOrd="0" destOrd="0" presId="urn:microsoft.com/office/officeart/2005/8/layout/vList2"/>
    <dgm:cxn modelId="{F88B84EC-56C3-4210-8867-9C2C94C3FB19}" srcId="{BFEAEDBA-0FE4-4C19-8F6E-28CE7E128547}" destId="{1F632F44-2959-49AB-9B7C-9BBD9E3072C6}" srcOrd="5" destOrd="0" parTransId="{6642B82A-71D3-4E5B-B47A-1DE4297C3812}" sibTransId="{979AA1BE-A077-4FB7-B2CA-59C60A43260E}"/>
    <dgm:cxn modelId="{1E41B9E7-3483-4F0A-944C-4050FEF11194}" type="presParOf" srcId="{C0E5D616-B210-45DD-A1C2-F5C0FD9ED575}" destId="{B5550BA0-4F5D-4967-A22A-D1A27104871D}" srcOrd="0" destOrd="0" presId="urn:microsoft.com/office/officeart/2005/8/layout/vList2"/>
    <dgm:cxn modelId="{4CE3688E-A294-4921-ADD6-1DC2C8CD30DA}" type="presParOf" srcId="{C0E5D616-B210-45DD-A1C2-F5C0FD9ED575}" destId="{265CE02C-92F1-4126-B307-BB110C78DE47}" srcOrd="1" destOrd="0" presId="urn:microsoft.com/office/officeart/2005/8/layout/vList2"/>
    <dgm:cxn modelId="{457D9309-5529-4BBF-8A9A-4FD7E4E6C1CD}" type="presParOf" srcId="{C0E5D616-B210-45DD-A1C2-F5C0FD9ED575}" destId="{FD569DB5-288A-48C8-8307-9782FB3B4ABA}" srcOrd="2" destOrd="0" presId="urn:microsoft.com/office/officeart/2005/8/layout/vList2"/>
    <dgm:cxn modelId="{3D9E7F7B-0D65-4A30-9EF5-9DA1F542B02D}" type="presParOf" srcId="{C0E5D616-B210-45DD-A1C2-F5C0FD9ED575}" destId="{FCC2CB81-8E17-4342-8BD7-98E6B73622BA}" srcOrd="3" destOrd="0" presId="urn:microsoft.com/office/officeart/2005/8/layout/vList2"/>
    <dgm:cxn modelId="{E2AFF69A-EDFD-4785-B001-26ECD8B16C22}" type="presParOf" srcId="{C0E5D616-B210-45DD-A1C2-F5C0FD9ED575}" destId="{3D334D63-698E-46D6-AFAD-C69AA29C8FBE}" srcOrd="4" destOrd="0" presId="urn:microsoft.com/office/officeart/2005/8/layout/vList2"/>
    <dgm:cxn modelId="{95F397F8-1857-492F-8875-5E8CCC4964CF}" type="presParOf" srcId="{C0E5D616-B210-45DD-A1C2-F5C0FD9ED575}" destId="{581F5890-89A2-4B1B-8B72-FFE06CFE3BE8}" srcOrd="5" destOrd="0" presId="urn:microsoft.com/office/officeart/2005/8/layout/vList2"/>
    <dgm:cxn modelId="{B593AE62-FDF0-444C-B07A-BA6012ABB0BF}" type="presParOf" srcId="{C0E5D616-B210-45DD-A1C2-F5C0FD9ED575}" destId="{FE0D4157-303F-4CFF-B258-746DADD24C4A}" srcOrd="6" destOrd="0" presId="urn:microsoft.com/office/officeart/2005/8/layout/vList2"/>
    <dgm:cxn modelId="{E67FEA64-591A-4250-A496-5192E1324E47}" type="presParOf" srcId="{C0E5D616-B210-45DD-A1C2-F5C0FD9ED575}" destId="{A8D060DE-7D06-43F0-8300-329C8CD00DBB}" srcOrd="7" destOrd="0" presId="urn:microsoft.com/office/officeart/2005/8/layout/vList2"/>
    <dgm:cxn modelId="{86AEC5F6-106C-48C2-9837-FDFB195EE2E9}" type="presParOf" srcId="{C0E5D616-B210-45DD-A1C2-F5C0FD9ED575}" destId="{64A1B58F-9713-484B-8138-E55415F68221}" srcOrd="8" destOrd="0" presId="urn:microsoft.com/office/officeart/2005/8/layout/vList2"/>
    <dgm:cxn modelId="{44AFD5EF-FA47-46C1-B40F-4C0DC07E0501}" type="presParOf" srcId="{C0E5D616-B210-45DD-A1C2-F5C0FD9ED575}" destId="{62F4316D-A3D6-4DB3-A997-BC551C2073BC}" srcOrd="9" destOrd="0" presId="urn:microsoft.com/office/officeart/2005/8/layout/vList2"/>
    <dgm:cxn modelId="{344F30AA-4352-4499-B6F9-6803494AC87A}" type="presParOf" srcId="{C0E5D616-B210-45DD-A1C2-F5C0FD9ED575}" destId="{E1E18719-A800-4DFE-BAE7-6EE85D8D43A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43D80-3C96-4786-BB47-1C567E410829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538B4DF7-D145-4F81-A02F-09E095FA6BBD}">
      <dgm:prSet/>
      <dgm:spPr/>
      <dgm:t>
        <a:bodyPr/>
        <a:lstStyle/>
        <a:p>
          <a:pPr>
            <a:defRPr b="1"/>
          </a:pPr>
          <a:r>
            <a:rPr lang="en-US"/>
            <a:t>Base funding amount- 1/114</a:t>
          </a:r>
          <a:r>
            <a:rPr lang="en-US" baseline="30000"/>
            <a:t>th</a:t>
          </a:r>
          <a:r>
            <a:rPr lang="en-US"/>
            <a:t> share of total funding for LPHAs (KC received individual funding)</a:t>
          </a:r>
        </a:p>
      </dgm:t>
    </dgm:pt>
    <dgm:pt modelId="{FB7B28EF-A40A-4D6D-A0BD-F2B47E971AF2}" type="parTrans" cxnId="{52DF12C5-5875-4E81-AF96-4E9C63F2F965}">
      <dgm:prSet/>
      <dgm:spPr/>
      <dgm:t>
        <a:bodyPr/>
        <a:lstStyle/>
        <a:p>
          <a:endParaRPr lang="en-US"/>
        </a:p>
      </dgm:t>
    </dgm:pt>
    <dgm:pt modelId="{33699EBD-6A02-4FBD-8FD6-2CEF4D72933D}" type="sibTrans" cxnId="{52DF12C5-5875-4E81-AF96-4E9C63F2F965}">
      <dgm:prSet/>
      <dgm:spPr/>
      <dgm:t>
        <a:bodyPr/>
        <a:lstStyle/>
        <a:p>
          <a:endParaRPr lang="en-US"/>
        </a:p>
      </dgm:t>
    </dgm:pt>
    <dgm:pt modelId="{B0B263B2-86FE-4A09-A7D9-12EF2D15F81A}">
      <dgm:prSet/>
      <dgm:spPr/>
      <dgm:t>
        <a:bodyPr/>
        <a:lstStyle/>
        <a:p>
          <a:r>
            <a:rPr lang="en-US"/>
            <a:t>Specifically balances rural needs</a:t>
          </a:r>
        </a:p>
      </dgm:t>
    </dgm:pt>
    <dgm:pt modelId="{B2B79CEE-4F17-4461-B014-82D54FDA32BD}" type="parTrans" cxnId="{EE94E6E8-C7EB-424C-B506-C3F119647B6A}">
      <dgm:prSet/>
      <dgm:spPr/>
      <dgm:t>
        <a:bodyPr/>
        <a:lstStyle/>
        <a:p>
          <a:endParaRPr lang="en-US"/>
        </a:p>
      </dgm:t>
    </dgm:pt>
    <dgm:pt modelId="{7193CFAF-BA9E-459C-996D-5C9A4B4A3C1E}" type="sibTrans" cxnId="{EE94E6E8-C7EB-424C-B506-C3F119647B6A}">
      <dgm:prSet/>
      <dgm:spPr/>
      <dgm:t>
        <a:bodyPr/>
        <a:lstStyle/>
        <a:p>
          <a:endParaRPr lang="en-US"/>
        </a:p>
      </dgm:t>
    </dgm:pt>
    <dgm:pt modelId="{8D606C58-825B-47E9-9110-57922CE44F70}">
      <dgm:prSet/>
      <dgm:spPr/>
      <dgm:t>
        <a:bodyPr/>
        <a:lstStyle/>
        <a:p>
          <a:pPr>
            <a:defRPr b="1"/>
          </a:pPr>
          <a:r>
            <a:rPr lang="en-US"/>
            <a:t>Per capita population adjustment</a:t>
          </a:r>
        </a:p>
      </dgm:t>
    </dgm:pt>
    <dgm:pt modelId="{EBFC9FE1-8492-4E58-A1AF-6677199DB5C6}" type="parTrans" cxnId="{36DFB2EF-29AA-405A-9476-7C7D657110EE}">
      <dgm:prSet/>
      <dgm:spPr/>
      <dgm:t>
        <a:bodyPr/>
        <a:lstStyle/>
        <a:p>
          <a:endParaRPr lang="en-US"/>
        </a:p>
      </dgm:t>
    </dgm:pt>
    <dgm:pt modelId="{E782BBCD-A3CF-45DF-9EEE-34B2F60B1A5E}" type="sibTrans" cxnId="{36DFB2EF-29AA-405A-9476-7C7D657110EE}">
      <dgm:prSet/>
      <dgm:spPr/>
      <dgm:t>
        <a:bodyPr/>
        <a:lstStyle/>
        <a:p>
          <a:endParaRPr lang="en-US"/>
        </a:p>
      </dgm:t>
    </dgm:pt>
    <dgm:pt modelId="{2C650B32-D39B-4A3D-B7DB-29452BD89193}">
      <dgm:prSet/>
      <dgm:spPr/>
      <dgm:t>
        <a:bodyPr/>
        <a:lstStyle/>
        <a:p>
          <a:r>
            <a:rPr lang="en-US"/>
            <a:t>Specifically balances urban needs</a:t>
          </a:r>
        </a:p>
      </dgm:t>
    </dgm:pt>
    <dgm:pt modelId="{9EDD4537-E647-4F48-85A2-3C32F01F77DE}" type="parTrans" cxnId="{5FFCC28C-C733-41F5-B247-85B910BF19AB}">
      <dgm:prSet/>
      <dgm:spPr/>
      <dgm:t>
        <a:bodyPr/>
        <a:lstStyle/>
        <a:p>
          <a:endParaRPr lang="en-US"/>
        </a:p>
      </dgm:t>
    </dgm:pt>
    <dgm:pt modelId="{2AD25C10-0FFA-4B97-83CB-BBC1FE3AFF0E}" type="sibTrans" cxnId="{5FFCC28C-C733-41F5-B247-85B910BF19AB}">
      <dgm:prSet/>
      <dgm:spPr/>
      <dgm:t>
        <a:bodyPr/>
        <a:lstStyle/>
        <a:p>
          <a:endParaRPr lang="en-US"/>
        </a:p>
      </dgm:t>
    </dgm:pt>
    <dgm:pt modelId="{10287D57-669D-4B08-A4D9-E4CEFCFF6366}">
      <dgm:prSet/>
      <dgm:spPr/>
      <dgm:t>
        <a:bodyPr/>
        <a:lstStyle/>
        <a:p>
          <a:pPr>
            <a:defRPr b="1"/>
          </a:pPr>
          <a:r>
            <a:rPr lang="en-US"/>
            <a:t>Community resilience estimates</a:t>
          </a:r>
        </a:p>
      </dgm:t>
    </dgm:pt>
    <dgm:pt modelId="{041A0BE4-CD17-4D5A-830B-6E51B6BD8FDF}" type="parTrans" cxnId="{35861763-1CEB-480A-8E1E-71728380C044}">
      <dgm:prSet/>
      <dgm:spPr/>
      <dgm:t>
        <a:bodyPr/>
        <a:lstStyle/>
        <a:p>
          <a:endParaRPr lang="en-US"/>
        </a:p>
      </dgm:t>
    </dgm:pt>
    <dgm:pt modelId="{F8415841-5A55-4EBE-8204-126FEDAD9EFB}" type="sibTrans" cxnId="{35861763-1CEB-480A-8E1E-71728380C044}">
      <dgm:prSet/>
      <dgm:spPr/>
      <dgm:t>
        <a:bodyPr/>
        <a:lstStyle/>
        <a:p>
          <a:endParaRPr lang="en-US"/>
        </a:p>
      </dgm:t>
    </dgm:pt>
    <dgm:pt modelId="{03327433-9FC7-4E81-A3A0-BB2A295A6C5F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Community Resilience Estimates (census.gov)</a:t>
          </a:r>
          <a:endParaRPr lang="en-US"/>
        </a:p>
      </dgm:t>
    </dgm:pt>
    <dgm:pt modelId="{88C6568E-6921-431D-BF96-60F8CFA1421D}" type="parTrans" cxnId="{978D8099-6AF9-4810-AD75-0A421DC95E27}">
      <dgm:prSet/>
      <dgm:spPr/>
      <dgm:t>
        <a:bodyPr/>
        <a:lstStyle/>
        <a:p>
          <a:endParaRPr lang="en-US"/>
        </a:p>
      </dgm:t>
    </dgm:pt>
    <dgm:pt modelId="{328FBEB2-9B30-40BA-BBEE-4B615FA187CC}" type="sibTrans" cxnId="{978D8099-6AF9-4810-AD75-0A421DC95E27}">
      <dgm:prSet/>
      <dgm:spPr/>
      <dgm:t>
        <a:bodyPr/>
        <a:lstStyle/>
        <a:p>
          <a:endParaRPr lang="en-US"/>
        </a:p>
      </dgm:t>
    </dgm:pt>
    <dgm:pt modelId="{1C69D526-6798-4B9D-8D0A-386064CE802A}" type="pres">
      <dgm:prSet presAssocID="{84D43D80-3C96-4786-BB47-1C567E410829}" presName="root" presStyleCnt="0">
        <dgm:presLayoutVars>
          <dgm:dir/>
          <dgm:resizeHandles val="exact"/>
        </dgm:presLayoutVars>
      </dgm:prSet>
      <dgm:spPr/>
    </dgm:pt>
    <dgm:pt modelId="{BC1B9A65-B0A0-4B9E-9E19-16571F7972BA}" type="pres">
      <dgm:prSet presAssocID="{538B4DF7-D145-4F81-A02F-09E095FA6BBD}" presName="compNode" presStyleCnt="0"/>
      <dgm:spPr/>
    </dgm:pt>
    <dgm:pt modelId="{7D8C707D-074A-467D-9031-B81B766564DF}" type="pres">
      <dgm:prSet presAssocID="{538B4DF7-D145-4F81-A02F-09E095FA6BBD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9D6BA18C-A168-4962-B5D8-31F6E00B7A8C}" type="pres">
      <dgm:prSet presAssocID="{538B4DF7-D145-4F81-A02F-09E095FA6BBD}" presName="iconSpace" presStyleCnt="0"/>
      <dgm:spPr/>
    </dgm:pt>
    <dgm:pt modelId="{CE5A5F11-64E8-4A35-A5A3-04A137383FCE}" type="pres">
      <dgm:prSet presAssocID="{538B4DF7-D145-4F81-A02F-09E095FA6BBD}" presName="parTx" presStyleLbl="revTx" presStyleIdx="0" presStyleCnt="6">
        <dgm:presLayoutVars>
          <dgm:chMax val="0"/>
          <dgm:chPref val="0"/>
        </dgm:presLayoutVars>
      </dgm:prSet>
      <dgm:spPr/>
    </dgm:pt>
    <dgm:pt modelId="{90B4E239-B885-4EF5-B5FE-4D255EE73943}" type="pres">
      <dgm:prSet presAssocID="{538B4DF7-D145-4F81-A02F-09E095FA6BBD}" presName="txSpace" presStyleCnt="0"/>
      <dgm:spPr/>
    </dgm:pt>
    <dgm:pt modelId="{A7AA7EC3-74F0-4930-91F1-EE133DD3B8EF}" type="pres">
      <dgm:prSet presAssocID="{538B4DF7-D145-4F81-A02F-09E095FA6BBD}" presName="desTx" presStyleLbl="revTx" presStyleIdx="1" presStyleCnt="6">
        <dgm:presLayoutVars/>
      </dgm:prSet>
      <dgm:spPr/>
    </dgm:pt>
    <dgm:pt modelId="{0E940382-C74B-4784-AC80-5E0FB6367BD0}" type="pres">
      <dgm:prSet presAssocID="{33699EBD-6A02-4FBD-8FD6-2CEF4D72933D}" presName="sibTrans" presStyleCnt="0"/>
      <dgm:spPr/>
    </dgm:pt>
    <dgm:pt modelId="{D66FA591-C6CB-4696-A966-B3DFF726D407}" type="pres">
      <dgm:prSet presAssocID="{8D606C58-825B-47E9-9110-57922CE44F70}" presName="compNode" presStyleCnt="0"/>
      <dgm:spPr/>
    </dgm:pt>
    <dgm:pt modelId="{1C43B9D0-95BB-4C00-8495-FCD2E1997C74}" type="pres">
      <dgm:prSet presAssocID="{8D606C58-825B-47E9-9110-57922CE44F70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882BB2E4-C8F3-4759-8328-CF72BD421871}" type="pres">
      <dgm:prSet presAssocID="{8D606C58-825B-47E9-9110-57922CE44F70}" presName="iconSpace" presStyleCnt="0"/>
      <dgm:spPr/>
    </dgm:pt>
    <dgm:pt modelId="{EEF65565-A9C0-4228-AA63-0537A5584A9B}" type="pres">
      <dgm:prSet presAssocID="{8D606C58-825B-47E9-9110-57922CE44F70}" presName="parTx" presStyleLbl="revTx" presStyleIdx="2" presStyleCnt="6">
        <dgm:presLayoutVars>
          <dgm:chMax val="0"/>
          <dgm:chPref val="0"/>
        </dgm:presLayoutVars>
      </dgm:prSet>
      <dgm:spPr/>
    </dgm:pt>
    <dgm:pt modelId="{22D0C14A-454E-4127-A038-D635C1E2D5D4}" type="pres">
      <dgm:prSet presAssocID="{8D606C58-825B-47E9-9110-57922CE44F70}" presName="txSpace" presStyleCnt="0"/>
      <dgm:spPr/>
    </dgm:pt>
    <dgm:pt modelId="{3CC101D7-480B-4842-8905-5F53939EEBBD}" type="pres">
      <dgm:prSet presAssocID="{8D606C58-825B-47E9-9110-57922CE44F70}" presName="desTx" presStyleLbl="revTx" presStyleIdx="3" presStyleCnt="6">
        <dgm:presLayoutVars/>
      </dgm:prSet>
      <dgm:spPr/>
    </dgm:pt>
    <dgm:pt modelId="{E4147B37-2E32-46D9-8C18-F7B94A34FA93}" type="pres">
      <dgm:prSet presAssocID="{E782BBCD-A3CF-45DF-9EEE-34B2F60B1A5E}" presName="sibTrans" presStyleCnt="0"/>
      <dgm:spPr/>
    </dgm:pt>
    <dgm:pt modelId="{3B9657ED-6A8E-424C-8B5A-E01AB6179569}" type="pres">
      <dgm:prSet presAssocID="{10287D57-669D-4B08-A4D9-E4CEFCFF6366}" presName="compNode" presStyleCnt="0"/>
      <dgm:spPr/>
    </dgm:pt>
    <dgm:pt modelId="{68040A79-40A3-4EA2-ACFC-F7FE4F67273D}" type="pres">
      <dgm:prSet presAssocID="{10287D57-669D-4B08-A4D9-E4CEFCFF6366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35928453-A2A7-438B-A20E-F650D06D4B13}" type="pres">
      <dgm:prSet presAssocID="{10287D57-669D-4B08-A4D9-E4CEFCFF6366}" presName="iconSpace" presStyleCnt="0"/>
      <dgm:spPr/>
    </dgm:pt>
    <dgm:pt modelId="{7606EA1D-A667-4453-99DD-75C9BB04C931}" type="pres">
      <dgm:prSet presAssocID="{10287D57-669D-4B08-A4D9-E4CEFCFF6366}" presName="parTx" presStyleLbl="revTx" presStyleIdx="4" presStyleCnt="6">
        <dgm:presLayoutVars>
          <dgm:chMax val="0"/>
          <dgm:chPref val="0"/>
        </dgm:presLayoutVars>
      </dgm:prSet>
      <dgm:spPr/>
    </dgm:pt>
    <dgm:pt modelId="{9DC684DB-694E-43F8-952B-12A116983C0E}" type="pres">
      <dgm:prSet presAssocID="{10287D57-669D-4B08-A4D9-E4CEFCFF6366}" presName="txSpace" presStyleCnt="0"/>
      <dgm:spPr/>
    </dgm:pt>
    <dgm:pt modelId="{DC3D32FD-DC59-451E-B616-81AE5B8ED5C1}" type="pres">
      <dgm:prSet presAssocID="{10287D57-669D-4B08-A4D9-E4CEFCFF6366}" presName="desTx" presStyleLbl="revTx" presStyleIdx="5" presStyleCnt="6">
        <dgm:presLayoutVars/>
      </dgm:prSet>
      <dgm:spPr/>
    </dgm:pt>
  </dgm:ptLst>
  <dgm:cxnLst>
    <dgm:cxn modelId="{6B7DE63E-0A8B-48B9-BDD5-E227F6CB5D0C}" type="presOf" srcId="{2C650B32-D39B-4A3D-B7DB-29452BD89193}" destId="{3CC101D7-480B-4842-8905-5F53939EEBBD}" srcOrd="0" destOrd="0" presId="urn:microsoft.com/office/officeart/2018/2/layout/IconLabelDescriptionList"/>
    <dgm:cxn modelId="{35861763-1CEB-480A-8E1E-71728380C044}" srcId="{84D43D80-3C96-4786-BB47-1C567E410829}" destId="{10287D57-669D-4B08-A4D9-E4CEFCFF6366}" srcOrd="2" destOrd="0" parTransId="{041A0BE4-CD17-4D5A-830B-6E51B6BD8FDF}" sibTransId="{F8415841-5A55-4EBE-8204-126FEDAD9EFB}"/>
    <dgm:cxn modelId="{27044145-794A-4EF1-8C36-6A9FCDDE3626}" type="presOf" srcId="{10287D57-669D-4B08-A4D9-E4CEFCFF6366}" destId="{7606EA1D-A667-4453-99DD-75C9BB04C931}" srcOrd="0" destOrd="0" presId="urn:microsoft.com/office/officeart/2018/2/layout/IconLabelDescriptionList"/>
    <dgm:cxn modelId="{22152388-97A5-4B20-AFFC-CE7D6DF4BF1A}" type="presOf" srcId="{84D43D80-3C96-4786-BB47-1C567E410829}" destId="{1C69D526-6798-4B9D-8D0A-386064CE802A}" srcOrd="0" destOrd="0" presId="urn:microsoft.com/office/officeart/2018/2/layout/IconLabelDescriptionList"/>
    <dgm:cxn modelId="{196D358A-B324-44A7-9CE8-F35B1337298B}" type="presOf" srcId="{03327433-9FC7-4E81-A3A0-BB2A295A6C5F}" destId="{DC3D32FD-DC59-451E-B616-81AE5B8ED5C1}" srcOrd="0" destOrd="0" presId="urn:microsoft.com/office/officeart/2018/2/layout/IconLabelDescriptionList"/>
    <dgm:cxn modelId="{5FFCC28C-C733-41F5-B247-85B910BF19AB}" srcId="{8D606C58-825B-47E9-9110-57922CE44F70}" destId="{2C650B32-D39B-4A3D-B7DB-29452BD89193}" srcOrd="0" destOrd="0" parTransId="{9EDD4537-E647-4F48-85A2-3C32F01F77DE}" sibTransId="{2AD25C10-0FFA-4B97-83CB-BBC1FE3AFF0E}"/>
    <dgm:cxn modelId="{978D8099-6AF9-4810-AD75-0A421DC95E27}" srcId="{10287D57-669D-4B08-A4D9-E4CEFCFF6366}" destId="{03327433-9FC7-4E81-A3A0-BB2A295A6C5F}" srcOrd="0" destOrd="0" parTransId="{88C6568E-6921-431D-BF96-60F8CFA1421D}" sibTransId="{328FBEB2-9B30-40BA-BBEE-4B615FA187CC}"/>
    <dgm:cxn modelId="{307C0DB2-806C-427B-9FCB-B410DB07427F}" type="presOf" srcId="{538B4DF7-D145-4F81-A02F-09E095FA6BBD}" destId="{CE5A5F11-64E8-4A35-A5A3-04A137383FCE}" srcOrd="0" destOrd="0" presId="urn:microsoft.com/office/officeart/2018/2/layout/IconLabelDescriptionList"/>
    <dgm:cxn modelId="{52DF12C5-5875-4E81-AF96-4E9C63F2F965}" srcId="{84D43D80-3C96-4786-BB47-1C567E410829}" destId="{538B4DF7-D145-4F81-A02F-09E095FA6BBD}" srcOrd="0" destOrd="0" parTransId="{FB7B28EF-A40A-4D6D-A0BD-F2B47E971AF2}" sibTransId="{33699EBD-6A02-4FBD-8FD6-2CEF4D72933D}"/>
    <dgm:cxn modelId="{422526D2-16CF-48E3-BC88-C83B034B623C}" type="presOf" srcId="{8D606C58-825B-47E9-9110-57922CE44F70}" destId="{EEF65565-A9C0-4228-AA63-0537A5584A9B}" srcOrd="0" destOrd="0" presId="urn:microsoft.com/office/officeart/2018/2/layout/IconLabelDescriptionList"/>
    <dgm:cxn modelId="{EE94E6E8-C7EB-424C-B506-C3F119647B6A}" srcId="{538B4DF7-D145-4F81-A02F-09E095FA6BBD}" destId="{B0B263B2-86FE-4A09-A7D9-12EF2D15F81A}" srcOrd="0" destOrd="0" parTransId="{B2B79CEE-4F17-4461-B014-82D54FDA32BD}" sibTransId="{7193CFAF-BA9E-459C-996D-5C9A4B4A3C1E}"/>
    <dgm:cxn modelId="{36DFB2EF-29AA-405A-9476-7C7D657110EE}" srcId="{84D43D80-3C96-4786-BB47-1C567E410829}" destId="{8D606C58-825B-47E9-9110-57922CE44F70}" srcOrd="1" destOrd="0" parTransId="{EBFC9FE1-8492-4E58-A1AF-6677199DB5C6}" sibTransId="{E782BBCD-A3CF-45DF-9EEE-34B2F60B1A5E}"/>
    <dgm:cxn modelId="{8DCDA0F4-FC2B-488D-B97D-0471082147DB}" type="presOf" srcId="{B0B263B2-86FE-4A09-A7D9-12EF2D15F81A}" destId="{A7AA7EC3-74F0-4930-91F1-EE133DD3B8EF}" srcOrd="0" destOrd="0" presId="urn:microsoft.com/office/officeart/2018/2/layout/IconLabelDescriptionList"/>
    <dgm:cxn modelId="{380EE10C-CE4A-4D08-A4A4-57AC76D789D4}" type="presParOf" srcId="{1C69D526-6798-4B9D-8D0A-386064CE802A}" destId="{BC1B9A65-B0A0-4B9E-9E19-16571F7972BA}" srcOrd="0" destOrd="0" presId="urn:microsoft.com/office/officeart/2018/2/layout/IconLabelDescriptionList"/>
    <dgm:cxn modelId="{AB83D639-8BF9-4D1E-8A67-87C7E98E6D8E}" type="presParOf" srcId="{BC1B9A65-B0A0-4B9E-9E19-16571F7972BA}" destId="{7D8C707D-074A-467D-9031-B81B766564DF}" srcOrd="0" destOrd="0" presId="urn:microsoft.com/office/officeart/2018/2/layout/IconLabelDescriptionList"/>
    <dgm:cxn modelId="{9B20E8C9-866A-4EC5-802C-1B9F5D7E40F0}" type="presParOf" srcId="{BC1B9A65-B0A0-4B9E-9E19-16571F7972BA}" destId="{9D6BA18C-A168-4962-B5D8-31F6E00B7A8C}" srcOrd="1" destOrd="0" presId="urn:microsoft.com/office/officeart/2018/2/layout/IconLabelDescriptionList"/>
    <dgm:cxn modelId="{E3635394-789F-4AF6-88C6-66C208D9B3F7}" type="presParOf" srcId="{BC1B9A65-B0A0-4B9E-9E19-16571F7972BA}" destId="{CE5A5F11-64E8-4A35-A5A3-04A137383FCE}" srcOrd="2" destOrd="0" presId="urn:microsoft.com/office/officeart/2018/2/layout/IconLabelDescriptionList"/>
    <dgm:cxn modelId="{016B72A4-ED67-4614-80EC-B1649B6C0DEB}" type="presParOf" srcId="{BC1B9A65-B0A0-4B9E-9E19-16571F7972BA}" destId="{90B4E239-B885-4EF5-B5FE-4D255EE73943}" srcOrd="3" destOrd="0" presId="urn:microsoft.com/office/officeart/2018/2/layout/IconLabelDescriptionList"/>
    <dgm:cxn modelId="{A36065FD-C705-4F03-8174-314C7834074C}" type="presParOf" srcId="{BC1B9A65-B0A0-4B9E-9E19-16571F7972BA}" destId="{A7AA7EC3-74F0-4930-91F1-EE133DD3B8EF}" srcOrd="4" destOrd="0" presId="urn:microsoft.com/office/officeart/2018/2/layout/IconLabelDescriptionList"/>
    <dgm:cxn modelId="{23D44D11-8733-4601-B990-FAF656E88AE3}" type="presParOf" srcId="{1C69D526-6798-4B9D-8D0A-386064CE802A}" destId="{0E940382-C74B-4784-AC80-5E0FB6367BD0}" srcOrd="1" destOrd="0" presId="urn:microsoft.com/office/officeart/2018/2/layout/IconLabelDescriptionList"/>
    <dgm:cxn modelId="{9FADF056-AAB6-4965-90B8-FCFC5F32C34B}" type="presParOf" srcId="{1C69D526-6798-4B9D-8D0A-386064CE802A}" destId="{D66FA591-C6CB-4696-A966-B3DFF726D407}" srcOrd="2" destOrd="0" presId="urn:microsoft.com/office/officeart/2018/2/layout/IconLabelDescriptionList"/>
    <dgm:cxn modelId="{A14A74D7-3B60-4EA2-A4FB-F633AC8906C6}" type="presParOf" srcId="{D66FA591-C6CB-4696-A966-B3DFF726D407}" destId="{1C43B9D0-95BB-4C00-8495-FCD2E1997C74}" srcOrd="0" destOrd="0" presId="urn:microsoft.com/office/officeart/2018/2/layout/IconLabelDescriptionList"/>
    <dgm:cxn modelId="{B55C05A7-4583-44E3-94EE-5EC6F02DFA31}" type="presParOf" srcId="{D66FA591-C6CB-4696-A966-B3DFF726D407}" destId="{882BB2E4-C8F3-4759-8328-CF72BD421871}" srcOrd="1" destOrd="0" presId="urn:microsoft.com/office/officeart/2018/2/layout/IconLabelDescriptionList"/>
    <dgm:cxn modelId="{270A2FA8-D761-4F27-94D9-681E728A0301}" type="presParOf" srcId="{D66FA591-C6CB-4696-A966-B3DFF726D407}" destId="{EEF65565-A9C0-4228-AA63-0537A5584A9B}" srcOrd="2" destOrd="0" presId="urn:microsoft.com/office/officeart/2018/2/layout/IconLabelDescriptionList"/>
    <dgm:cxn modelId="{C0076121-4F5A-4C16-8A1D-1DF940293DE4}" type="presParOf" srcId="{D66FA591-C6CB-4696-A966-B3DFF726D407}" destId="{22D0C14A-454E-4127-A038-D635C1E2D5D4}" srcOrd="3" destOrd="0" presId="urn:microsoft.com/office/officeart/2018/2/layout/IconLabelDescriptionList"/>
    <dgm:cxn modelId="{2EEB4AB6-E608-4597-BEB7-DBA7192F4BB6}" type="presParOf" srcId="{D66FA591-C6CB-4696-A966-B3DFF726D407}" destId="{3CC101D7-480B-4842-8905-5F53939EEBBD}" srcOrd="4" destOrd="0" presId="urn:microsoft.com/office/officeart/2018/2/layout/IconLabelDescriptionList"/>
    <dgm:cxn modelId="{EBE68BF9-5060-42A3-B46E-0213ACA472B9}" type="presParOf" srcId="{1C69D526-6798-4B9D-8D0A-386064CE802A}" destId="{E4147B37-2E32-46D9-8C18-F7B94A34FA93}" srcOrd="3" destOrd="0" presId="urn:microsoft.com/office/officeart/2018/2/layout/IconLabelDescriptionList"/>
    <dgm:cxn modelId="{008B4FB1-4141-4F9A-8C75-773E29F20226}" type="presParOf" srcId="{1C69D526-6798-4B9D-8D0A-386064CE802A}" destId="{3B9657ED-6A8E-424C-8B5A-E01AB6179569}" srcOrd="4" destOrd="0" presId="urn:microsoft.com/office/officeart/2018/2/layout/IconLabelDescriptionList"/>
    <dgm:cxn modelId="{9AED8033-9E1A-4AC9-957A-9F902D3357C0}" type="presParOf" srcId="{3B9657ED-6A8E-424C-8B5A-E01AB6179569}" destId="{68040A79-40A3-4EA2-ACFC-F7FE4F67273D}" srcOrd="0" destOrd="0" presId="urn:microsoft.com/office/officeart/2018/2/layout/IconLabelDescriptionList"/>
    <dgm:cxn modelId="{793B4662-17CC-4B9B-B9DD-D926DDF9BD10}" type="presParOf" srcId="{3B9657ED-6A8E-424C-8B5A-E01AB6179569}" destId="{35928453-A2A7-438B-A20E-F650D06D4B13}" srcOrd="1" destOrd="0" presId="urn:microsoft.com/office/officeart/2018/2/layout/IconLabelDescriptionList"/>
    <dgm:cxn modelId="{C20677AB-15B8-4E19-ADA9-4CF812056C0A}" type="presParOf" srcId="{3B9657ED-6A8E-424C-8B5A-E01AB6179569}" destId="{7606EA1D-A667-4453-99DD-75C9BB04C931}" srcOrd="2" destOrd="0" presId="urn:microsoft.com/office/officeart/2018/2/layout/IconLabelDescriptionList"/>
    <dgm:cxn modelId="{5353C07A-E3CE-46FE-9574-FF3473F5E584}" type="presParOf" srcId="{3B9657ED-6A8E-424C-8B5A-E01AB6179569}" destId="{9DC684DB-694E-43F8-952B-12A116983C0E}" srcOrd="3" destOrd="0" presId="urn:microsoft.com/office/officeart/2018/2/layout/IconLabelDescriptionList"/>
    <dgm:cxn modelId="{FA79FBC4-C0E9-4CB5-AE81-AA1ED025E48B}" type="presParOf" srcId="{3B9657ED-6A8E-424C-8B5A-E01AB6179569}" destId="{DC3D32FD-DC59-451E-B616-81AE5B8ED5C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50BA0-4F5D-4967-A22A-D1A27104871D}">
      <dsp:nvSpPr>
        <dsp:cNvPr id="0" name=""/>
        <dsp:cNvSpPr/>
      </dsp:nvSpPr>
      <dsp:spPr>
        <a:xfrm>
          <a:off x="0" y="18495"/>
          <a:ext cx="6967728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Population</a:t>
          </a:r>
        </a:p>
      </dsp:txBody>
      <dsp:txXfrm>
        <a:off x="40980" y="59475"/>
        <a:ext cx="6885768" cy="757514"/>
      </dsp:txXfrm>
    </dsp:sp>
    <dsp:sp modelId="{FD569DB5-288A-48C8-8307-9782FB3B4ABA}">
      <dsp:nvSpPr>
        <dsp:cNvPr id="0" name=""/>
        <dsp:cNvSpPr/>
      </dsp:nvSpPr>
      <dsp:spPr>
        <a:xfrm>
          <a:off x="0" y="958770"/>
          <a:ext cx="6967728" cy="839474"/>
        </a:xfrm>
        <a:prstGeom prst="roundRect">
          <a:avLst/>
        </a:prstGeom>
        <a:solidFill>
          <a:schemeClr val="accent2">
            <a:hueOff val="283108"/>
            <a:satOff val="-1319"/>
            <a:lumOff val="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Base funding amounts</a:t>
          </a:r>
        </a:p>
      </dsp:txBody>
      <dsp:txXfrm>
        <a:off x="40980" y="999750"/>
        <a:ext cx="6885768" cy="757514"/>
      </dsp:txXfrm>
    </dsp:sp>
    <dsp:sp modelId="{3D334D63-698E-46D6-AFAD-C69AA29C8FBE}">
      <dsp:nvSpPr>
        <dsp:cNvPr id="0" name=""/>
        <dsp:cNvSpPr/>
      </dsp:nvSpPr>
      <dsp:spPr>
        <a:xfrm>
          <a:off x="0" y="1899045"/>
          <a:ext cx="6967728" cy="839474"/>
        </a:xfrm>
        <a:prstGeom prst="roundRect">
          <a:avLst/>
        </a:prstGeom>
        <a:solidFill>
          <a:schemeClr val="accent2">
            <a:hueOff val="566216"/>
            <a:satOff val="-2638"/>
            <a:lumOff val="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Special populations of concern</a:t>
          </a:r>
        </a:p>
      </dsp:txBody>
      <dsp:txXfrm>
        <a:off x="40980" y="1940025"/>
        <a:ext cx="6885768" cy="757514"/>
      </dsp:txXfrm>
    </dsp:sp>
    <dsp:sp modelId="{FE0D4157-303F-4CFF-B258-746DADD24C4A}">
      <dsp:nvSpPr>
        <dsp:cNvPr id="0" name=""/>
        <dsp:cNvSpPr/>
      </dsp:nvSpPr>
      <dsp:spPr>
        <a:xfrm>
          <a:off x="0" y="2839319"/>
          <a:ext cx="6967728" cy="839474"/>
        </a:xfrm>
        <a:prstGeom prst="roundRect">
          <a:avLst/>
        </a:prstGeom>
        <a:solidFill>
          <a:schemeClr val="accent2">
            <a:hueOff val="849324"/>
            <a:satOff val="-3958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Poverty</a:t>
          </a:r>
        </a:p>
      </dsp:txBody>
      <dsp:txXfrm>
        <a:off x="40980" y="2880299"/>
        <a:ext cx="6885768" cy="757514"/>
      </dsp:txXfrm>
    </dsp:sp>
    <dsp:sp modelId="{64A1B58F-9713-484B-8138-E55415F68221}">
      <dsp:nvSpPr>
        <dsp:cNvPr id="0" name=""/>
        <dsp:cNvSpPr/>
      </dsp:nvSpPr>
      <dsp:spPr>
        <a:xfrm>
          <a:off x="0" y="3779594"/>
          <a:ext cx="6967728" cy="839474"/>
        </a:xfrm>
        <a:prstGeom prst="roundRect">
          <a:avLst/>
        </a:prstGeom>
        <a:solidFill>
          <a:schemeClr val="accent2">
            <a:hueOff val="1132432"/>
            <a:satOff val="-5277"/>
            <a:lumOff val="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Social determinants of health</a:t>
          </a:r>
        </a:p>
      </dsp:txBody>
      <dsp:txXfrm>
        <a:off x="40980" y="3820574"/>
        <a:ext cx="6885768" cy="757514"/>
      </dsp:txXfrm>
    </dsp:sp>
    <dsp:sp modelId="{E1E18719-A800-4DFE-BAE7-6EE85D8D43A1}">
      <dsp:nvSpPr>
        <dsp:cNvPr id="0" name=""/>
        <dsp:cNvSpPr/>
      </dsp:nvSpPr>
      <dsp:spPr>
        <a:xfrm>
          <a:off x="0" y="4719869"/>
          <a:ext cx="6967728" cy="839474"/>
        </a:xfrm>
        <a:prstGeom prst="roundRect">
          <a:avLst/>
        </a:prstGeom>
        <a:solidFill>
          <a:schemeClr val="accent2">
            <a:hueOff val="1415540"/>
            <a:satOff val="-6596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Local contributions</a:t>
          </a:r>
        </a:p>
      </dsp:txBody>
      <dsp:txXfrm>
        <a:off x="40980" y="4760849"/>
        <a:ext cx="6885768" cy="757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C707D-074A-467D-9031-B81B766564DF}">
      <dsp:nvSpPr>
        <dsp:cNvPr id="0" name=""/>
        <dsp:cNvSpPr/>
      </dsp:nvSpPr>
      <dsp:spPr>
        <a:xfrm>
          <a:off x="2888" y="957121"/>
          <a:ext cx="1097085" cy="10970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A5F11-64E8-4A35-A5A3-04A137383FCE}">
      <dsp:nvSpPr>
        <dsp:cNvPr id="0" name=""/>
        <dsp:cNvSpPr/>
      </dsp:nvSpPr>
      <dsp:spPr>
        <a:xfrm>
          <a:off x="2888" y="2138603"/>
          <a:ext cx="3134531" cy="587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Base funding amount- 1/114</a:t>
          </a:r>
          <a:r>
            <a:rPr lang="en-US" sz="1400" kern="1200" baseline="30000"/>
            <a:t>th</a:t>
          </a:r>
          <a:r>
            <a:rPr lang="en-US" sz="1400" kern="1200"/>
            <a:t> share of total funding for LPHAs (KC received individual funding)</a:t>
          </a:r>
        </a:p>
      </dsp:txBody>
      <dsp:txXfrm>
        <a:off x="2888" y="2138603"/>
        <a:ext cx="3134531" cy="587724"/>
      </dsp:txXfrm>
    </dsp:sp>
    <dsp:sp modelId="{A7AA7EC3-74F0-4930-91F1-EE133DD3B8EF}">
      <dsp:nvSpPr>
        <dsp:cNvPr id="0" name=""/>
        <dsp:cNvSpPr/>
      </dsp:nvSpPr>
      <dsp:spPr>
        <a:xfrm>
          <a:off x="2888" y="2765582"/>
          <a:ext cx="3134531" cy="154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Specifically balances rural needs</a:t>
          </a:r>
        </a:p>
      </dsp:txBody>
      <dsp:txXfrm>
        <a:off x="2888" y="2765582"/>
        <a:ext cx="3134531" cy="154243"/>
      </dsp:txXfrm>
    </dsp:sp>
    <dsp:sp modelId="{1C43B9D0-95BB-4C00-8495-FCD2E1997C74}">
      <dsp:nvSpPr>
        <dsp:cNvPr id="0" name=""/>
        <dsp:cNvSpPr/>
      </dsp:nvSpPr>
      <dsp:spPr>
        <a:xfrm>
          <a:off x="3685962" y="957121"/>
          <a:ext cx="1097085" cy="10970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65565-A9C0-4228-AA63-0537A5584A9B}">
      <dsp:nvSpPr>
        <dsp:cNvPr id="0" name=""/>
        <dsp:cNvSpPr/>
      </dsp:nvSpPr>
      <dsp:spPr>
        <a:xfrm>
          <a:off x="3685962" y="2138603"/>
          <a:ext cx="3134531" cy="587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Per capita population adjustment</a:t>
          </a:r>
        </a:p>
      </dsp:txBody>
      <dsp:txXfrm>
        <a:off x="3685962" y="2138603"/>
        <a:ext cx="3134531" cy="587724"/>
      </dsp:txXfrm>
    </dsp:sp>
    <dsp:sp modelId="{3CC101D7-480B-4842-8905-5F53939EEBBD}">
      <dsp:nvSpPr>
        <dsp:cNvPr id="0" name=""/>
        <dsp:cNvSpPr/>
      </dsp:nvSpPr>
      <dsp:spPr>
        <a:xfrm>
          <a:off x="3685962" y="2765582"/>
          <a:ext cx="3134531" cy="154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Specifically balances urban needs</a:t>
          </a:r>
        </a:p>
      </dsp:txBody>
      <dsp:txXfrm>
        <a:off x="3685962" y="2765582"/>
        <a:ext cx="3134531" cy="154243"/>
      </dsp:txXfrm>
    </dsp:sp>
    <dsp:sp modelId="{68040A79-40A3-4EA2-ACFC-F7FE4F67273D}">
      <dsp:nvSpPr>
        <dsp:cNvPr id="0" name=""/>
        <dsp:cNvSpPr/>
      </dsp:nvSpPr>
      <dsp:spPr>
        <a:xfrm>
          <a:off x="7369036" y="957121"/>
          <a:ext cx="1097085" cy="10970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6EA1D-A667-4453-99DD-75C9BB04C931}">
      <dsp:nvSpPr>
        <dsp:cNvPr id="0" name=""/>
        <dsp:cNvSpPr/>
      </dsp:nvSpPr>
      <dsp:spPr>
        <a:xfrm>
          <a:off x="7369036" y="2138603"/>
          <a:ext cx="3134531" cy="587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Community resilience estimates</a:t>
          </a:r>
        </a:p>
      </dsp:txBody>
      <dsp:txXfrm>
        <a:off x="7369036" y="2138603"/>
        <a:ext cx="3134531" cy="587724"/>
      </dsp:txXfrm>
    </dsp:sp>
    <dsp:sp modelId="{DC3D32FD-DC59-451E-B616-81AE5B8ED5C1}">
      <dsp:nvSpPr>
        <dsp:cNvPr id="0" name=""/>
        <dsp:cNvSpPr/>
      </dsp:nvSpPr>
      <dsp:spPr>
        <a:xfrm>
          <a:off x="7369036" y="2765582"/>
          <a:ext cx="3134531" cy="154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hlinkClick xmlns:r="http://schemas.openxmlformats.org/officeDocument/2006/relationships" r:id="rId7"/>
            </a:rPr>
            <a:t>Community Resilience Estimates (census.gov)</a:t>
          </a:r>
          <a:endParaRPr lang="en-US" sz="1100" kern="1200"/>
        </a:p>
      </dsp:txBody>
      <dsp:txXfrm>
        <a:off x="7369036" y="2765582"/>
        <a:ext cx="3134531" cy="154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72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0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2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8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0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1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0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1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31F4A4-5753-391E-CC4B-D1A30E8604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86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9401B-32AF-4B91-9BA8-91E7F81B6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400"/>
              <a:t>CDC Infrastructure Grant- LPHA Distribution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89201-4C6E-4CCD-98CE-BBD4830CF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11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0808F-A49C-43B5-B6EE-18CC2E7F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What elements to include in decision-making?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772A8237-0D86-00D4-C3D9-21FBF0AD5D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77131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95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E8D480-97F5-4B65-9A94-EEECD6AA6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 dirty="0"/>
              <a:t>3 recommended categories- Poll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ECCF06-F28E-0474-1265-8B19E14626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447819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943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BF1F86-B07A-47D3-9748-701FC25C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/>
              <a:t>Concerns and Suggestions?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CFF92-465C-48F5-A25A-85A172BFD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4619624"/>
            <a:ext cx="5251703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200"/>
              <a:t>We will try to capture live, but if we can’t, then we will review and respond</a:t>
            </a: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95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D23BC-CD17-4440-BA9E-C399B2129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Prioritizing the categories-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5345-EE29-49D2-BF6D-CB973E9DA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One-time 5-year funding</a:t>
            </a:r>
          </a:p>
          <a:p>
            <a:r>
              <a:rPr lang="en-US" dirty="0"/>
              <a:t>$24 million is the LPHA total </a:t>
            </a:r>
          </a:p>
          <a:p>
            <a:r>
              <a:rPr lang="en-US" dirty="0"/>
              <a:t>Transparency in the process</a:t>
            </a:r>
          </a:p>
          <a:p>
            <a:r>
              <a:rPr lang="en-US" dirty="0"/>
              <a:t>Opportunities for feedback and to show </a:t>
            </a:r>
            <a:r>
              <a:rPr lang="en-US" dirty="0" err="1"/>
              <a:t>impac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3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68F3F-07ED-44BB-B372-13D3B03F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Starting recommendation from the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395F4-63AB-4BF2-99DB-D000671BE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of funding distributed as a base amount</a:t>
            </a:r>
          </a:p>
          <a:p>
            <a:r>
              <a:rPr lang="en-US" dirty="0"/>
              <a:t>30% of funding distributed according to population</a:t>
            </a:r>
          </a:p>
          <a:p>
            <a:r>
              <a:rPr lang="en-US" dirty="0"/>
              <a:t>20% of funding distributed based on Community Resilience Estimates</a:t>
            </a:r>
          </a:p>
        </p:txBody>
      </p:sp>
    </p:spTree>
    <p:extLst>
      <p:ext uri="{BB962C8B-B14F-4D97-AF65-F5344CB8AC3E}">
        <p14:creationId xmlns:p14="http://schemas.microsoft.com/office/powerpoint/2010/main" val="146000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BF1F86-B07A-47D3-9748-701FC25C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/>
              <a:t>Concerns and Suggestions?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CFF92-465C-48F5-A25A-85A172BFD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4619624"/>
            <a:ext cx="5251703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200"/>
              <a:t>We will try to capture live, but if we can’t, then we will review and respond</a:t>
            </a: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70511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23820"/>
      </a:dk2>
      <a:lt2>
        <a:srgbClr val="E2E6E8"/>
      </a:lt2>
      <a:accent1>
        <a:srgbClr val="BE9A86"/>
      </a:accent1>
      <a:accent2>
        <a:srgbClr val="ADA176"/>
      </a:accent2>
      <a:accent3>
        <a:srgbClr val="A0A77F"/>
      </a:accent3>
      <a:accent4>
        <a:srgbClr val="8AAB75"/>
      </a:accent4>
      <a:accent5>
        <a:srgbClr val="81AD82"/>
      </a:accent5>
      <a:accent6>
        <a:srgbClr val="77AE8F"/>
      </a:accent6>
      <a:hlink>
        <a:srgbClr val="5B879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ba1ed3-e8bd-4a2a-9478-1024ed1b8fbb">
      <Terms xmlns="http://schemas.microsoft.com/office/infopath/2007/PartnerControls"/>
    </lcf76f155ced4ddcb4097134ff3c332f>
    <TaxCatchAll xmlns="f3e77a7b-10ca-4425-abc3-fd18a5033be3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E19885CD013447808AE297710D5B81" ma:contentTypeVersion="12" ma:contentTypeDescription="Create a new document." ma:contentTypeScope="" ma:versionID="e4e46a7e903c58f6fade1c398a8e369e">
  <xsd:schema xmlns:xsd="http://www.w3.org/2001/XMLSchema" xmlns:xs="http://www.w3.org/2001/XMLSchema" xmlns:p="http://schemas.microsoft.com/office/2006/metadata/properties" xmlns:ns2="35ba1ed3-e8bd-4a2a-9478-1024ed1b8fbb" xmlns:ns3="f3e77a7b-10ca-4425-abc3-fd18a5033be3" targetNamespace="http://schemas.microsoft.com/office/2006/metadata/properties" ma:root="true" ma:fieldsID="1a8cf7646f3cdd7bdd38117d36ab2d1f" ns2:_="" ns3:_="">
    <xsd:import namespace="35ba1ed3-e8bd-4a2a-9478-1024ed1b8fbb"/>
    <xsd:import namespace="f3e77a7b-10ca-4425-abc3-fd18a5033b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a1ed3-e8bd-4a2a-9478-1024ed1b8f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90995e2-38ad-4d59-97a3-64e5d068c0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77a7b-10ca-4425-abc3-fd18a5033b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fe55907-9bd5-4706-9cea-66ddb072ff16}" ma:internalName="TaxCatchAll" ma:showField="CatchAllData" ma:web="f3e77a7b-10ca-4425-abc3-fd18a5033b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F3EAB7-B066-4479-902E-795549612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DC1BF4-E644-4AEE-A8F4-017A1F74C622}">
  <ds:schemaRefs>
    <ds:schemaRef ds:uri="f3e77a7b-10ca-4425-abc3-fd18a5033be3"/>
    <ds:schemaRef ds:uri="35ba1ed3-e8bd-4a2a-9478-1024ed1b8fbb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ECE360-0066-46D2-9B12-919643ADC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a1ed3-e8bd-4a2a-9478-1024ed1b8fbb"/>
    <ds:schemaRef ds:uri="f3e77a7b-10ca-4425-abc3-fd18a5033b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Calibri</vt:lpstr>
      <vt:lpstr>AccentBoxVTI</vt:lpstr>
      <vt:lpstr>CDC Infrastructure Grant- LPHA Distribution</vt:lpstr>
      <vt:lpstr>What elements to include in decision-making?</vt:lpstr>
      <vt:lpstr>3 recommended categories- Poll</vt:lpstr>
      <vt:lpstr>Concerns and Suggestions?</vt:lpstr>
      <vt:lpstr>Prioritizing the categories- Poll</vt:lpstr>
      <vt:lpstr>Starting recommendation from the working group</vt:lpstr>
      <vt:lpstr>Concerns and Suggestions?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Infrastructure Grant- LPHA Distribution</dc:title>
  <dc:creator>Spring Schmidt</dc:creator>
  <cp:lastModifiedBy>Spring Schmidt</cp:lastModifiedBy>
  <cp:revision>2</cp:revision>
  <dcterms:created xsi:type="dcterms:W3CDTF">2023-02-07T18:32:09Z</dcterms:created>
  <dcterms:modified xsi:type="dcterms:W3CDTF">2023-02-07T18:38:34Z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0x01010061E19885CD013447808AE297710D5B81</vt:lpwstr>
  </property>
</Properties>
</file>