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68" r:id="rId3"/>
    <p:sldId id="307" r:id="rId4"/>
    <p:sldId id="340" r:id="rId5"/>
    <p:sldId id="341" r:id="rId6"/>
    <p:sldId id="343" r:id="rId7"/>
    <p:sldId id="395" r:id="rId8"/>
    <p:sldId id="396" r:id="rId9"/>
    <p:sldId id="397" r:id="rId10"/>
    <p:sldId id="398" r:id="rId11"/>
    <p:sldId id="399" r:id="rId12"/>
    <p:sldId id="394" r:id="rId13"/>
    <p:sldId id="400" r:id="rId14"/>
    <p:sldId id="382" r:id="rId15"/>
    <p:sldId id="354" r:id="rId16"/>
    <p:sldId id="401" r:id="rId17"/>
    <p:sldId id="278" r:id="rId18"/>
    <p:sldId id="322" r:id="rId19"/>
    <p:sldId id="294" r:id="rId20"/>
    <p:sldId id="402" r:id="rId21"/>
    <p:sldId id="259" r:id="rId22"/>
    <p:sldId id="318" r:id="rId23"/>
    <p:sldId id="403" r:id="rId24"/>
    <p:sldId id="296" r:id="rId25"/>
    <p:sldId id="324" r:id="rId26"/>
    <p:sldId id="325" r:id="rId27"/>
    <p:sldId id="317" r:id="rId28"/>
    <p:sldId id="308"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58873" autoAdjust="0"/>
  </p:normalViewPr>
  <p:slideViewPr>
    <p:cSldViewPr snapToGrid="0">
      <p:cViewPr>
        <p:scale>
          <a:sx n="66" d="100"/>
          <a:sy n="66" d="100"/>
        </p:scale>
        <p:origin x="2376" y="-102"/>
      </p:cViewPr>
      <p:guideLst/>
    </p:cSldViewPr>
  </p:slideViewPr>
  <p:notesTextViewPr>
    <p:cViewPr>
      <p:scale>
        <a:sx n="3" d="2"/>
        <a:sy n="3" d="2"/>
      </p:scale>
      <p:origin x="0" y="0"/>
    </p:cViewPr>
  </p:notesTextViewPr>
  <p:sorterViewPr>
    <p:cViewPr>
      <p:scale>
        <a:sx n="100" d="100"/>
        <a:sy n="100" d="100"/>
      </p:scale>
      <p:origin x="0" y="-1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6FB2C7F-3198-480E-B3C1-C9A31273D7F8}" type="datetimeFigureOut">
              <a:rPr lang="en-US" smtClean="0"/>
              <a:t>4/1/2025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AC447A-189C-43C1-AE7A-238989C05CF7}" type="slidenum">
              <a:rPr lang="en-US" smtClean="0"/>
              <a:t>‹#›</a:t>
            </a:fld>
            <a:endParaRPr lang="en-US" dirty="0"/>
          </a:p>
        </p:txBody>
      </p:sp>
    </p:spTree>
    <p:extLst>
      <p:ext uri="{BB962C8B-B14F-4D97-AF65-F5344CB8AC3E}">
        <p14:creationId xmlns:p14="http://schemas.microsoft.com/office/powerpoint/2010/main" val="32681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ealth.mo.gov/living/healthcondiseases/communicable/hivaids/casemgmt.ph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health.mo.gov/hivcasemanagemen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1</a:t>
            </a:fld>
            <a:endParaRPr lang="en-US" dirty="0"/>
          </a:p>
        </p:txBody>
      </p:sp>
    </p:spTree>
    <p:extLst>
      <p:ext uri="{BB962C8B-B14F-4D97-AF65-F5344CB8AC3E}">
        <p14:creationId xmlns:p14="http://schemas.microsoft.com/office/powerpoint/2010/main" val="189737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B1C84DE9-1A48-428A-977B-EE21ED185742}"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C447A-189C-43C1-AE7A-238989C05CF7}" type="slidenum">
              <a:rPr lang="en-US" smtClean="0"/>
              <a:t>15</a:t>
            </a:fld>
            <a:endParaRPr lang="en-US" dirty="0"/>
          </a:p>
        </p:txBody>
      </p:sp>
    </p:spTree>
    <p:extLst>
      <p:ext uri="{BB962C8B-B14F-4D97-AF65-F5344CB8AC3E}">
        <p14:creationId xmlns:p14="http://schemas.microsoft.com/office/powerpoint/2010/main" val="52038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5 Regional Lead Agency Partners</a:t>
            </a:r>
          </a:p>
          <a:p>
            <a:pPr lvl="1"/>
            <a:r>
              <a:rPr lang="en-US" sz="1200" dirty="0"/>
              <a:t>Prioritized HIV Outreach Testing and Counseling</a:t>
            </a:r>
          </a:p>
          <a:p>
            <a:pPr lvl="1"/>
            <a:r>
              <a:rPr lang="en-US" sz="1200" dirty="0"/>
              <a:t>Risk Reduction Education</a:t>
            </a:r>
          </a:p>
          <a:p>
            <a:pPr lvl="1"/>
            <a:r>
              <a:rPr lang="en-US" sz="1200" dirty="0"/>
              <a:t>HIV tests: almost </a:t>
            </a:r>
            <a:r>
              <a:rPr lang="en-US" sz="1200" b="1" dirty="0"/>
              <a:t>15,000</a:t>
            </a:r>
            <a:r>
              <a:rPr lang="en-US" sz="1200" dirty="0"/>
              <a:t> outreach/prioritized HIV tests in 2024</a:t>
            </a:r>
          </a:p>
          <a:p>
            <a:pPr lvl="1"/>
            <a:r>
              <a:rPr lang="en-US" sz="1200" dirty="0"/>
              <a:t>HCV Testing</a:t>
            </a:r>
          </a:p>
          <a:p>
            <a:r>
              <a:rPr lang="en-US" sz="1200" dirty="0"/>
              <a:t>Healthcare Opt-Out Testing: over </a:t>
            </a:r>
            <a:r>
              <a:rPr lang="en-US" sz="1200" b="1" dirty="0"/>
              <a:t>31,000</a:t>
            </a:r>
            <a:r>
              <a:rPr lang="en-US" sz="1200" dirty="0"/>
              <a:t> in 2024</a:t>
            </a:r>
          </a:p>
          <a:p>
            <a:r>
              <a:rPr lang="en-US" sz="1200" dirty="0"/>
              <a:t>	Washington University- Barnes Jewish Only hospital system in nation to offer opt-out at all ERS</a:t>
            </a:r>
          </a:p>
          <a:p>
            <a:r>
              <a:rPr lang="en-US" sz="1200" dirty="0"/>
              <a:t>	Kansas City</a:t>
            </a:r>
          </a:p>
          <a:p>
            <a:r>
              <a:rPr lang="en-US" sz="1200" dirty="0"/>
              <a:t>	Columbia Boon</a:t>
            </a:r>
          </a:p>
          <a:p>
            <a:r>
              <a:rPr lang="en-US" sz="1200" dirty="0"/>
              <a:t>	APO</a:t>
            </a:r>
          </a:p>
          <a:p>
            <a:r>
              <a:rPr lang="en-US" sz="1200" dirty="0"/>
              <a:t>Self-Test Kits: </a:t>
            </a:r>
            <a:r>
              <a:rPr lang="en-US" sz="1200" b="1" dirty="0"/>
              <a:t>378</a:t>
            </a:r>
            <a:r>
              <a:rPr lang="en-US" sz="1200" dirty="0"/>
              <a:t> in 2024</a:t>
            </a:r>
          </a:p>
          <a:p>
            <a:r>
              <a:rPr lang="en-US" sz="1200" dirty="0"/>
              <a:t>Condom Distribution: </a:t>
            </a:r>
            <a:r>
              <a:rPr lang="en-US" sz="1200" b="1" dirty="0"/>
              <a:t>600,000 </a:t>
            </a:r>
            <a:r>
              <a:rPr lang="en-US" sz="1200" b="0" dirty="0"/>
              <a:t>in 2024</a:t>
            </a:r>
          </a:p>
          <a:p>
            <a:r>
              <a:rPr lang="en-US" sz="1200" dirty="0"/>
              <a:t>Ending the HIV Epidemic: </a:t>
            </a:r>
          </a:p>
          <a:p>
            <a:pPr marL="171450" indent="-171450">
              <a:buFont typeface="Arial" panose="020B0604020202020204" pitchFamily="34" charset="0"/>
              <a:buChar char="•"/>
            </a:pPr>
            <a:r>
              <a:rPr lang="en-US" sz="1200" dirty="0"/>
              <a:t>Partnered with Livingston CHD to offer testing in their county and 7 surrounding counties in the Northwest area.</a:t>
            </a:r>
          </a:p>
          <a:p>
            <a:pPr marL="171450" indent="-171450">
              <a:buFont typeface="Arial" panose="020B0604020202020204" pitchFamily="34" charset="0"/>
              <a:buChar char="•"/>
            </a:pPr>
            <a:r>
              <a:rPr lang="en-US" sz="1200" dirty="0"/>
              <a:t>This funding also supports 4 PrEP </a:t>
            </a:r>
            <a:r>
              <a:rPr lang="en-US" sz="1200" dirty="0" err="1"/>
              <a:t>clinicsFunded</a:t>
            </a:r>
            <a:r>
              <a:rPr lang="en-US" sz="1200" dirty="0"/>
              <a:t> by the CDC</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C447A-189C-43C1-AE7A-238989C05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5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The Ryan White Part B Case Management program helps link People with HIV (PWH) to a range of medically appropriate levels of health and client-centered support services based on the client's medical, social, psychological, and economic needs. A main component of HIV Case Management is the coordination and follow-up of client care. The goal is to help the client reach optimal health outcomes by reducing HIV-related disparities and health inequities. An undetectable viral load is an example of this.</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With most Ryan White clients being low-income, male, people of color and sexual minorities, HIV Case Management services must be delivered in a culturally competent manner that respects the client’s individuality.</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Key Case Management activities include an initial client assessment of their service needs, the development of an individualized service plan, coordinating the services required to implement the care plan, client monitoring to assess whether or not the plan is working, and re-evaluating and adjusting the plan every six months or more frequently as needed.</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In addition to Medical and non-medical Case Management, specialty case management programs are set up for clients with higher needs. These include Linkage to Care, Lost Retention Peer Navigation, SPPC/AIDS Waiver, and Transitional Case Management. Direct Enrollment Services (DES) is another specialty program, but the opposite of the ones mentioned. It is for virally suppressed people with fewer needs.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17</a:t>
            </a:fld>
            <a:endParaRPr lang="en-US" dirty="0"/>
          </a:p>
        </p:txBody>
      </p:sp>
    </p:spTree>
    <p:extLst>
      <p:ext uri="{BB962C8B-B14F-4D97-AF65-F5344CB8AC3E}">
        <p14:creationId xmlns:p14="http://schemas.microsoft.com/office/powerpoint/2010/main" val="389676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The MO HealthNet AIDS Home and Community-Based Waiver allows clients with HIV or AIDS, MO HealthNet eligible and with intense medical needs, to receive care in their homes. This is a more cost-effective alternative to living in a nursing care facility. In addition, people generally do better in their own homes.</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Case Managers must be MSWs, LCSWs or RNs to assess clients for the SPPC/Waiver program.</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Eligible clients may receive the following in-home services to meet their medical needs: </a:t>
            </a:r>
          </a:p>
          <a:p>
            <a:pPr marL="0" marR="0">
              <a:lnSpc>
                <a:spcPct val="15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State Plan Personal Care (SPPC)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Waiver Personal Care (WPC)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Advanced Personal Care (APC)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HIV/AIDS-specific supplies (adult incontinence briefs, </a:t>
            </a:r>
            <a:r>
              <a:rPr lang="en-US" sz="1800" kern="1200" dirty="0" err="1">
                <a:solidFill>
                  <a:srgbClr val="000000"/>
                </a:solidFill>
                <a:effectLst/>
                <a:latin typeface="Calibri" panose="020F0502020204030204" pitchFamily="34" charset="0"/>
                <a:ea typeface="Times New Roman" panose="02020603050405020304" pitchFamily="18" charset="0"/>
              </a:rPr>
              <a:t>underpads</a:t>
            </a:r>
            <a:r>
              <a:rPr lang="en-US" sz="1800" kern="1200" dirty="0">
                <a:solidFill>
                  <a:srgbClr val="000000"/>
                </a:solidFill>
                <a:effectLst/>
                <a:latin typeface="Calibri" panose="020F0502020204030204" pitchFamily="34" charset="0"/>
                <a:ea typeface="Times New Roman" panose="02020603050405020304" pitchFamily="18" charset="0"/>
              </a:rPr>
              <a:t>, gloves)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Attendant Care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Authorized Nurse Visit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18</a:t>
            </a:fld>
            <a:endParaRPr lang="en-US" dirty="0"/>
          </a:p>
        </p:txBody>
      </p:sp>
    </p:spTree>
    <p:extLst>
      <p:ext uri="{BB962C8B-B14F-4D97-AF65-F5344CB8AC3E}">
        <p14:creationId xmlns:p14="http://schemas.microsoft.com/office/powerpoint/2010/main" val="1454512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This map breaks Missouri down by the regions. St. Louis and Kansas City make up the two Transitional Grant Areas (TGA). This means that these regions have had between 1000 – 1999 AIDS cases in the last five years. The TGAs receive mostly Part A funding, but some Part B funding as well. We also have four Outstate Regions. These are mostly rural areas and receive mainly Part B funding.</a:t>
            </a: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Clients can access this map to help them find a case management agency near them by going to our webpage at:</a:t>
            </a:r>
          </a:p>
          <a:p>
            <a:pPr marL="0" marR="0">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u="sng" kern="1200" dirty="0">
                <a:solidFill>
                  <a:srgbClr val="0000FF"/>
                </a:solidFill>
                <a:effectLst/>
                <a:latin typeface="Calibri" panose="020F0502020204030204" pitchFamily="34" charset="0"/>
                <a:ea typeface="Times New Roman" panose="02020603050405020304" pitchFamily="18" charset="0"/>
                <a:hlinkClick r:id="rId3"/>
              </a:rPr>
              <a:t>https://health.mo.gov/living/healthcondiseases/communicable/hivaids/casemgmt.php</a:t>
            </a:r>
            <a:r>
              <a:rPr lang="en-US" sz="1800" u="sng" kern="1200" dirty="0">
                <a:solidFill>
                  <a:srgbClr val="000000"/>
                </a:solidFill>
                <a:effectLst/>
                <a:latin typeface="Calibri" panose="020F0502020204030204" pitchFamily="34" charset="0"/>
                <a:ea typeface="Times New Roman" panose="02020603050405020304" pitchFamily="18" charset="0"/>
              </a:rPr>
              <a:t> </a:t>
            </a:r>
          </a:p>
          <a:p>
            <a:pPr marL="0" marR="0">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At this site, a client can also choose to use our interactive map of agencies by clicking on:</a:t>
            </a: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
            </a:r>
            <a:r>
              <a:rPr lang="en-US" sz="1800" b="1" kern="1200" dirty="0">
                <a:solidFill>
                  <a:srgbClr val="000000"/>
                </a:solidFill>
                <a:effectLst/>
                <a:latin typeface="Calibri" panose="020F0502020204030204" pitchFamily="34" charset="0"/>
                <a:ea typeface="Times New Roman" panose="02020603050405020304" pitchFamily="18" charset="0"/>
              </a:rPr>
              <a:t>Find Case Management Near You</a:t>
            </a:r>
            <a:r>
              <a:rPr lang="en-US" sz="1800" kern="1200" dirty="0">
                <a:solidFill>
                  <a:srgbClr val="000000"/>
                </a:solidFill>
                <a:effectLst/>
                <a:latin typeface="Calibri" panose="020F0502020204030204" pitchFamily="34" charset="0"/>
                <a:ea typeface="Times New Roman" panose="02020603050405020304" pitchFamily="18" charset="0"/>
              </a:rPr>
              <a:t>: </a:t>
            </a:r>
          </a:p>
          <a:p>
            <a:pPr marL="0" marR="0">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Link: </a:t>
            </a:r>
            <a:r>
              <a:rPr lang="en-US" sz="1800" u="sng" kern="1200" dirty="0">
                <a:solidFill>
                  <a:srgbClr val="0000FF"/>
                </a:solidFill>
                <a:effectLst/>
                <a:latin typeface="Calibri" panose="020F0502020204030204" pitchFamily="34" charset="0"/>
                <a:ea typeface="Times New Roman" panose="02020603050405020304" pitchFamily="18" charset="0"/>
                <a:hlinkClick r:id="rId4"/>
              </a:rPr>
              <a:t>https://health.mo.gov/hivcasemanagement</a:t>
            </a:r>
            <a:r>
              <a:rPr lang="en-US" sz="1800" u="sng" kern="12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19</a:t>
            </a:fld>
            <a:endParaRPr lang="en-US" dirty="0"/>
          </a:p>
        </p:txBody>
      </p:sp>
    </p:spTree>
    <p:extLst>
      <p:ext uri="{BB962C8B-B14F-4D97-AF65-F5344CB8AC3E}">
        <p14:creationId xmlns:p14="http://schemas.microsoft.com/office/powerpoint/2010/main" val="196040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Part B provides eligible clients across the entire State with assistance for medications, health insurance premiums, mental health, substance use, and treatment adherence. Clients who are insured across the state also receive assistance with co-pay expenses for eligible medical care visits. Uninsured clients in St. Louis and Kansas City receive assistance from the Part A grantee for medical care visits. Clients are only eligible to receive assistance with medications that are listed on the current MO ADAP formulary. </a:t>
            </a:r>
          </a:p>
          <a:p>
            <a:pPr lvl="0"/>
            <a:endParaRPr lang="en-US" dirty="0"/>
          </a:p>
          <a:p>
            <a:pPr lvl="0"/>
            <a:r>
              <a:rPr lang="en-US" dirty="0"/>
              <a:t>In the Outstate regions, Part B also assists clients with outpatient/ambulatory care, dental, housing and utility assistance, and medical transportation assistance. </a:t>
            </a:r>
          </a:p>
          <a:p>
            <a:pPr defTabSz="931774">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20</a:t>
            </a:fld>
            <a:endParaRPr lang="en-US" dirty="0"/>
          </a:p>
        </p:txBody>
      </p:sp>
    </p:spTree>
    <p:extLst>
      <p:ext uri="{BB962C8B-B14F-4D97-AF65-F5344CB8AC3E}">
        <p14:creationId xmlns:p14="http://schemas.microsoft.com/office/powerpoint/2010/main" val="296683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The Statewide Services program offered through BHSH has two primary components: ADAP Uninsured and Health Insurance Continuation Program (HICP). </a:t>
            </a:r>
          </a:p>
          <a:p>
            <a:pPr marL="174708" indent="-174708" defTabSz="931774">
              <a:buFont typeface="Arial" panose="020B0604020202020204" pitchFamily="34" charset="0"/>
              <a:buChar char="•"/>
              <a:defRPr/>
            </a:pPr>
            <a:r>
              <a:rPr lang="en-US" dirty="0"/>
              <a:t>The ADAP Uninsured program ensures that clients who do not have primary health insurance still have access to medications and, in the Outstate regions, HIV-related outpatient/ambulatory care. </a:t>
            </a:r>
          </a:p>
          <a:p>
            <a:pPr marL="174708" indent="-174708" defTabSz="931774">
              <a:buFont typeface="Arial" panose="020B0604020202020204" pitchFamily="34" charset="0"/>
              <a:buChar char="•"/>
              <a:defRPr/>
            </a:pPr>
            <a:r>
              <a:rPr lang="en-US" dirty="0"/>
              <a:t>HICP assistance provides eligible clients across the state with assistance for their health insurance premiums, co-pays, deductibles, co-insurance, and out-of-pocket maximum expenses. Clients with insurance must use providers that are in-network with their insurance and their medications must be covered under their insurance’s formulary. All clients in the Part B program may only access assistance with medications, if the medication is listed on the current MO ADAP formulary. </a:t>
            </a:r>
          </a:p>
        </p:txBody>
      </p:sp>
      <p:sp>
        <p:nvSpPr>
          <p:cNvPr id="4" name="Slide Number Placeholder 3"/>
          <p:cNvSpPr>
            <a:spLocks noGrp="1"/>
          </p:cNvSpPr>
          <p:nvPr>
            <p:ph type="sldNum" sz="quarter" idx="10"/>
          </p:nvPr>
        </p:nvSpPr>
        <p:spPr/>
        <p:txBody>
          <a:bodyPr/>
          <a:lstStyle/>
          <a:p>
            <a:fld id="{5EAC447A-189C-43C1-AE7A-238989C05CF7}" type="slidenum">
              <a:rPr lang="en-US" smtClean="0"/>
              <a:t>21</a:t>
            </a:fld>
            <a:endParaRPr lang="en-US" dirty="0"/>
          </a:p>
        </p:txBody>
      </p:sp>
    </p:spTree>
    <p:extLst>
      <p:ext uri="{BB962C8B-B14F-4D97-AF65-F5344CB8AC3E}">
        <p14:creationId xmlns:p14="http://schemas.microsoft.com/office/powerpoint/2010/main" val="81701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BHSH is also the grantee for the Housing Opportunities for Persons with AIDS (HOPWA) program. HOPWA is the only federal program dedicated to helping people living with HIV/AIDS with their housing needs. HOPWA assistance through BHSH/Part B is only available to the clients living in the 100 counties that make up the Outstate regions. Clients in the Outstate regions can receive Tenant-Based Rental Assistance (TBRA) or Short-Term Rent, Mortgage, and Utility (STRMU) assistance. TBRA provides clients with long-term, ongoing housing assistance with rent and utility expenses. Clients must apply their TBRA funds to rent first and any additional funds can be applied to utility expenses. STRMU assistance provides up to three (3) months of assistance with rent, mortgage, and/or utilities and are only available to clients who are already housed but need assistance to maintain stable housing. </a:t>
            </a:r>
          </a:p>
        </p:txBody>
      </p:sp>
      <p:sp>
        <p:nvSpPr>
          <p:cNvPr id="4" name="Slide Number Placeholder 3"/>
          <p:cNvSpPr>
            <a:spLocks noGrp="1"/>
          </p:cNvSpPr>
          <p:nvPr>
            <p:ph type="sldNum" sz="quarter" idx="10"/>
          </p:nvPr>
        </p:nvSpPr>
        <p:spPr/>
        <p:txBody>
          <a:bodyPr/>
          <a:lstStyle/>
          <a:p>
            <a:fld id="{5EAC447A-189C-43C1-AE7A-238989C05CF7}" type="slidenum">
              <a:rPr lang="en-US" smtClean="0"/>
              <a:t>22</a:t>
            </a:fld>
            <a:endParaRPr lang="en-US" dirty="0"/>
          </a:p>
        </p:txBody>
      </p:sp>
    </p:spTree>
    <p:extLst>
      <p:ext uri="{BB962C8B-B14F-4D97-AF65-F5344CB8AC3E}">
        <p14:creationId xmlns:p14="http://schemas.microsoft.com/office/powerpoint/2010/main" val="225592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Outstate clients can also receive assistance with deposit costs for rent and/or utilities. Deposit assistance is provided on a one-time basis over the client’s lifetime, and deposit funds must be returned to the program if the landlord returns deposit funds upon vacating a property.</a:t>
            </a:r>
          </a:p>
          <a:p>
            <a:endParaRPr lang="en-US" dirty="0"/>
          </a:p>
          <a:p>
            <a:r>
              <a:rPr lang="en-US" dirty="0"/>
              <a:t>The last housing assistance type available to Outstate clients is Emergency Financial Assistance (EFA). EFA is to assist clients who have received an eviction notice for their home, a utility disconnect/shut-off notice or need temporary emergency housing. EFA assistance is also available up to three (3) times/months per program year. </a:t>
            </a:r>
          </a:p>
        </p:txBody>
      </p:sp>
      <p:sp>
        <p:nvSpPr>
          <p:cNvPr id="4" name="Slide Number Placeholder 3"/>
          <p:cNvSpPr>
            <a:spLocks noGrp="1"/>
          </p:cNvSpPr>
          <p:nvPr>
            <p:ph type="sldNum" sz="quarter" idx="10"/>
          </p:nvPr>
        </p:nvSpPr>
        <p:spPr/>
        <p:txBody>
          <a:bodyPr/>
          <a:lstStyle/>
          <a:p>
            <a:fld id="{5EAC447A-189C-43C1-AE7A-238989C05CF7}" type="slidenum">
              <a:rPr lang="en-US" smtClean="0"/>
              <a:t>23</a:t>
            </a:fld>
            <a:endParaRPr lang="en-US" dirty="0"/>
          </a:p>
        </p:txBody>
      </p:sp>
    </p:spTree>
    <p:extLst>
      <p:ext uri="{BB962C8B-B14F-4D97-AF65-F5344CB8AC3E}">
        <p14:creationId xmlns:p14="http://schemas.microsoft.com/office/powerpoint/2010/main" val="240376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@Dustin – I replaced the image on this slide because it used Inclusion as the center word of the word cloud. </a:t>
            </a:r>
          </a:p>
        </p:txBody>
      </p:sp>
      <p:sp>
        <p:nvSpPr>
          <p:cNvPr id="4" name="Slide Number Placeholder 3"/>
          <p:cNvSpPr>
            <a:spLocks noGrp="1"/>
          </p:cNvSpPr>
          <p:nvPr>
            <p:ph type="sldNum" sz="quarter" idx="10"/>
          </p:nvPr>
        </p:nvSpPr>
        <p:spPr/>
        <p:txBody>
          <a:bodyPr/>
          <a:lstStyle/>
          <a:p>
            <a:fld id="{5EAC447A-189C-43C1-AE7A-238989C05CF7}" type="slidenum">
              <a:rPr lang="en-US" smtClean="0"/>
              <a:t>2</a:t>
            </a:fld>
            <a:endParaRPr lang="en-US" dirty="0"/>
          </a:p>
        </p:txBody>
      </p:sp>
    </p:spTree>
    <p:extLst>
      <p:ext uri="{BB962C8B-B14F-4D97-AF65-F5344CB8AC3E}">
        <p14:creationId xmlns:p14="http://schemas.microsoft.com/office/powerpoint/2010/main" val="2001709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Viral Hepatitis Prevention Program (VHPP) receives state and federal funding.</a:t>
            </a:r>
          </a:p>
          <a:p>
            <a:pPr marL="628650" lvl="1" indent="-171450">
              <a:buFont typeface="Arial" panose="020B0604020202020204" pitchFamily="34" charset="0"/>
              <a:buChar char="•"/>
            </a:pPr>
            <a:r>
              <a:rPr lang="en-US" baseline="0" dirty="0"/>
              <a:t>The Program receives funding from the CDC via the PS 21-2103 grant, which has both a surveillance and prevention component. The grant supports rapid and confirmatory testing, prevention, patient education and the state elimination plan – MO HEP C.</a:t>
            </a:r>
          </a:p>
          <a:p>
            <a:pPr marL="171450" lvl="0" indent="-171450">
              <a:buFont typeface="Arial" panose="020B0604020202020204" pitchFamily="34" charset="0"/>
              <a:buChar char="•"/>
            </a:pPr>
            <a:r>
              <a:rPr lang="en-US" baseline="0" dirty="0"/>
              <a:t>The State Elimination Plan – MO HEP C began on 5/19/2022. The vision is to increase access to hepatitis C prevention, testing and treatment for all Missourians by creating a plan for universal testing, improving health outcomes for people living with hepatitis C and preventing new infections.</a:t>
            </a:r>
          </a:p>
        </p:txBody>
      </p:sp>
      <p:sp>
        <p:nvSpPr>
          <p:cNvPr id="4" name="Slide Number Placeholder 3"/>
          <p:cNvSpPr>
            <a:spLocks noGrp="1"/>
          </p:cNvSpPr>
          <p:nvPr>
            <p:ph type="sldNum" sz="quarter" idx="10"/>
          </p:nvPr>
        </p:nvSpPr>
        <p:spPr/>
        <p:txBody>
          <a:bodyPr/>
          <a:lstStyle/>
          <a:p>
            <a:fld id="{5EAC447A-189C-43C1-AE7A-238989C05CF7}" type="slidenum">
              <a:rPr lang="en-US" smtClean="0"/>
              <a:t>24</a:t>
            </a:fld>
            <a:endParaRPr lang="en-US" dirty="0"/>
          </a:p>
        </p:txBody>
      </p:sp>
    </p:spTree>
    <p:extLst>
      <p:ext uri="{BB962C8B-B14F-4D97-AF65-F5344CB8AC3E}">
        <p14:creationId xmlns:p14="http://schemas.microsoft.com/office/powerpoint/2010/main" val="33486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federal grant also supports testing for hepatitis B and C at the State Public Health Lab. That testing is available through any of our HIV/STD testing sites throughout the state. There are no stipulations for testing.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2024, the Program was fortunate and received state funding. Our state funding supports our rapid testing program, which can detect HCV antibodies in 20 minutes from a simple fingerstick. This is the first step in diagnosing someone with an active case of HCV. The Program partners with several agencies to distribute these POC tests, allowing the agencies to find potentially positive clients, meet them where they are, educate them, and refer them to treatment in the field.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Additionally, the VHPP offers patient navigation to get clients who have tested positive into care. We partner with 5 health organizations across the State to provide telehealth services to lower the barrier to treatment. Even though the providers may be in KC or STL, labs are drawn locally to the client, and the medications are sent directly to the patient’s door.</a:t>
            </a:r>
          </a:p>
        </p:txBody>
      </p:sp>
      <p:sp>
        <p:nvSpPr>
          <p:cNvPr id="4" name="Slide Number Placeholder 3"/>
          <p:cNvSpPr>
            <a:spLocks noGrp="1"/>
          </p:cNvSpPr>
          <p:nvPr>
            <p:ph type="sldNum" sz="quarter" idx="5"/>
          </p:nvPr>
        </p:nvSpPr>
        <p:spPr/>
        <p:txBody>
          <a:bodyPr/>
          <a:lstStyle/>
          <a:p>
            <a:fld id="{5EAC447A-189C-43C1-AE7A-238989C05CF7}" type="slidenum">
              <a:rPr lang="en-US" smtClean="0"/>
              <a:t>25</a:t>
            </a:fld>
            <a:endParaRPr lang="en-US" dirty="0"/>
          </a:p>
        </p:txBody>
      </p:sp>
    </p:spTree>
    <p:extLst>
      <p:ext uri="{BB962C8B-B14F-4D97-AF65-F5344CB8AC3E}">
        <p14:creationId xmlns:p14="http://schemas.microsoft.com/office/powerpoint/2010/main" val="390347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follow up on the idea of lowering the client’s barriers to care, DSS partnered with </a:t>
            </a:r>
            <a:r>
              <a:rPr lang="en-US" dirty="0" err="1"/>
              <a:t>Abbvie</a:t>
            </a:r>
            <a:r>
              <a:rPr lang="en-US" dirty="0"/>
              <a:t>, a drug manufacturer, to create Project Hep Cure. Project Hep Cure is an initiative for </a:t>
            </a:r>
            <a:r>
              <a:rPr lang="en-US" dirty="0" err="1"/>
              <a:t>MoHealthNet</a:t>
            </a:r>
            <a:r>
              <a:rPr lang="en-US" dirty="0"/>
              <a:t> subscribers who are hepatitis C positive to receive treatment at no cost to the client. The treatment with </a:t>
            </a:r>
            <a:r>
              <a:rPr lang="en-US" dirty="0" err="1"/>
              <a:t>Mavyret</a:t>
            </a:r>
            <a:r>
              <a:rPr lang="en-US"/>
              <a:t> is over 95% effective, taken daily and better </a:t>
            </a:r>
            <a:r>
              <a:rPr lang="en-US" dirty="0"/>
              <a:t>tolerated by clients compared to interferon. </a:t>
            </a:r>
          </a:p>
        </p:txBody>
      </p:sp>
      <p:sp>
        <p:nvSpPr>
          <p:cNvPr id="4" name="Slide Number Placeholder 3"/>
          <p:cNvSpPr>
            <a:spLocks noGrp="1"/>
          </p:cNvSpPr>
          <p:nvPr>
            <p:ph type="sldNum" sz="quarter" idx="5"/>
          </p:nvPr>
        </p:nvSpPr>
        <p:spPr/>
        <p:txBody>
          <a:bodyPr/>
          <a:lstStyle/>
          <a:p>
            <a:fld id="{5EAC447A-189C-43C1-AE7A-238989C05CF7}" type="slidenum">
              <a:rPr lang="en-US" smtClean="0"/>
              <a:t>26</a:t>
            </a:fld>
            <a:endParaRPr lang="en-US" dirty="0"/>
          </a:p>
        </p:txBody>
      </p:sp>
    </p:spTree>
    <p:extLst>
      <p:ext uri="{BB962C8B-B14F-4D97-AF65-F5344CB8AC3E}">
        <p14:creationId xmlns:p14="http://schemas.microsoft.com/office/powerpoint/2010/main" val="480379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Rebecca</a:t>
            </a:r>
          </a:p>
          <a:p>
            <a:endParaRPr lang="en-US" dirty="0"/>
          </a:p>
        </p:txBody>
      </p:sp>
      <p:sp>
        <p:nvSpPr>
          <p:cNvPr id="4" name="Slide Number Placeholder 3"/>
          <p:cNvSpPr>
            <a:spLocks noGrp="1"/>
          </p:cNvSpPr>
          <p:nvPr>
            <p:ph type="sldNum" sz="quarter" idx="10"/>
          </p:nvPr>
        </p:nvSpPr>
        <p:spPr/>
        <p:txBody>
          <a:bodyPr/>
          <a:lstStyle/>
          <a:p>
            <a:fld id="{E04582D4-A173-5645-BEBE-31E7009E10C0}" type="slidenum">
              <a:rPr lang="en-US" smtClean="0"/>
              <a:t>27</a:t>
            </a:fld>
            <a:endParaRPr lang="en-US" dirty="0"/>
          </a:p>
        </p:txBody>
      </p:sp>
    </p:spTree>
    <p:extLst>
      <p:ext uri="{BB962C8B-B14F-4D97-AF65-F5344CB8AC3E}">
        <p14:creationId xmlns:p14="http://schemas.microsoft.com/office/powerpoint/2010/main" val="1291176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28</a:t>
            </a:fld>
            <a:endParaRPr lang="en-US" dirty="0"/>
          </a:p>
        </p:txBody>
      </p:sp>
    </p:spTree>
    <p:extLst>
      <p:ext uri="{BB962C8B-B14F-4D97-AF65-F5344CB8AC3E}">
        <p14:creationId xmlns:p14="http://schemas.microsoft.com/office/powerpoint/2010/main" val="269819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3</a:t>
            </a:fld>
            <a:endParaRPr lang="en-US" dirty="0"/>
          </a:p>
        </p:txBody>
      </p:sp>
    </p:spTree>
    <p:extLst>
      <p:ext uri="{BB962C8B-B14F-4D97-AF65-F5344CB8AC3E}">
        <p14:creationId xmlns:p14="http://schemas.microsoft.com/office/powerpoint/2010/main" val="417078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Two oral forms (Truvada, Descovy) and one injectable form (Apretude). PrEP medications are anti-retroviral medications (the medication formulations are also used for ART). </a:t>
            </a:r>
          </a:p>
          <a:p>
            <a:pPr marL="171450" indent="-171450">
              <a:buFont typeface="Arial" panose="020B0604020202020204" pitchFamily="34" charset="0"/>
              <a:buChar char="•"/>
            </a:pPr>
            <a:r>
              <a:rPr lang="en-US" dirty="0"/>
              <a:t>~99.7% effective (for </a:t>
            </a:r>
            <a:r>
              <a:rPr lang="en-US"/>
              <a:t>sexual contact)</a:t>
            </a:r>
            <a:endParaRPr lang="en-US" dirty="0"/>
          </a:p>
          <a:p>
            <a:pPr marL="171450" indent="-171450">
              <a:buFont typeface="Arial" panose="020B0604020202020204" pitchFamily="34" charset="0"/>
              <a:buChar char="•"/>
            </a:pPr>
            <a:r>
              <a:rPr lang="en-US" dirty="0"/>
              <a:t>Any prescriber can prescribe PrEP in Missouri</a:t>
            </a:r>
          </a:p>
          <a:p>
            <a:pPr marL="171450" indent="-171450">
              <a:buFont typeface="Arial" panose="020B0604020202020204" pitchFamily="34" charset="0"/>
              <a:buChar char="•"/>
            </a:pPr>
            <a:r>
              <a:rPr lang="en-US" dirty="0"/>
              <a:t>There is at least one form of PrEP that everyone HIV- can use.</a:t>
            </a:r>
          </a:p>
          <a:p>
            <a:pPr marL="628650" lvl="1" indent="-171450">
              <a:buFont typeface="Arial" panose="020B0604020202020204" pitchFamily="34" charset="0"/>
              <a:buChar char="•"/>
            </a:pPr>
            <a:r>
              <a:rPr lang="en-US" dirty="0"/>
              <a:t>TDF – everyone; ≥60mL/min</a:t>
            </a:r>
          </a:p>
          <a:p>
            <a:pPr marL="628650" lvl="1" indent="-171450">
              <a:buFont typeface="Arial" panose="020B0604020202020204" pitchFamily="34" charset="0"/>
              <a:buChar char="•"/>
            </a:pPr>
            <a:r>
              <a:rPr lang="en-US" dirty="0"/>
              <a:t>TAF – MSM, TW; ≥30mL/min</a:t>
            </a:r>
          </a:p>
          <a:p>
            <a:pPr marL="628650" lvl="1" indent="-171450">
              <a:buFont typeface="Arial" panose="020B0604020202020204" pitchFamily="34" charset="0"/>
              <a:buChar char="•"/>
            </a:pPr>
            <a:r>
              <a:rPr lang="en-US" dirty="0"/>
              <a:t>Cab – everyone; no renal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Other PrEP options are currently being reviewed by the FDA</a:t>
            </a:r>
          </a:p>
          <a:p>
            <a:pPr marL="171450" lvl="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Useful PrEP Information: https://stacks.cdc.gov/view/cdc/112360</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EAC447A-189C-43C1-AE7A-238989C05CF7}" type="slidenum">
              <a:rPr lang="en-US" smtClean="0"/>
              <a:t>8</a:t>
            </a:fld>
            <a:endParaRPr lang="en-US" dirty="0"/>
          </a:p>
        </p:txBody>
      </p:sp>
    </p:spTree>
    <p:extLst>
      <p:ext uri="{BB962C8B-B14F-4D97-AF65-F5344CB8AC3E}">
        <p14:creationId xmlns:p14="http://schemas.microsoft.com/office/powerpoint/2010/main" val="139941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https://hivinfo.nih.gov/understanding-hiv/fact-sheets/post-exposure-prophylaxis-pep</a:t>
            </a:r>
          </a:p>
          <a:p>
            <a:endParaRPr lang="en-US" dirty="0"/>
          </a:p>
          <a:p>
            <a:r>
              <a:rPr lang="en-US" dirty="0"/>
              <a:t>Notes:</a:t>
            </a:r>
          </a:p>
          <a:p>
            <a:pPr marL="171450" indent="-171450">
              <a:buFont typeface="Arial" panose="020B0604020202020204" pitchFamily="34" charset="0"/>
              <a:buChar char="•"/>
            </a:pPr>
            <a:r>
              <a:rPr lang="en-US" dirty="0"/>
              <a:t>PEP uses antiretroviral therapy (ART) like the medications used to treat PLWH</a:t>
            </a:r>
          </a:p>
          <a:p>
            <a:pPr marL="171450" indent="-171450">
              <a:buFont typeface="Arial" panose="020B0604020202020204" pitchFamily="34" charset="0"/>
              <a:buChar char="•"/>
            </a:pPr>
            <a:r>
              <a:rPr lang="en-US" dirty="0"/>
              <a:t>PEP should be prescribed as a three-drug regimen, for 28 days (according to the CDC)</a:t>
            </a:r>
          </a:p>
          <a:p>
            <a:pPr marL="171450" indent="-171450">
              <a:buFont typeface="Arial" panose="020B0604020202020204" pitchFamily="34" charset="0"/>
              <a:buChar char="•"/>
            </a:pPr>
            <a:r>
              <a:rPr lang="en-US" dirty="0"/>
              <a:t>Is effective at preventing HIV</a:t>
            </a:r>
          </a:p>
          <a:p>
            <a:pPr marL="171450" indent="-171450">
              <a:buFont typeface="Arial" panose="020B0604020202020204" pitchFamily="34" charset="0"/>
              <a:buChar char="•"/>
            </a:pPr>
            <a:r>
              <a:rPr lang="en-US" dirty="0"/>
              <a:t>Efficacy for PEP is not defined in the literature, but it could be up to 80% effective (according to the CDC)</a:t>
            </a:r>
          </a:p>
          <a:p>
            <a:pPr marL="171450" indent="-171450">
              <a:buFont typeface="Arial" panose="020B0604020202020204" pitchFamily="34" charset="0"/>
              <a:buChar char="•"/>
            </a:pPr>
            <a:r>
              <a:rPr lang="en-US" dirty="0"/>
              <a:t>Examples of exposures: workplace, sexual violence, other</a:t>
            </a:r>
          </a:p>
          <a:p>
            <a:pPr marL="171450" indent="-171450">
              <a:buFont typeface="Arial" panose="020B0604020202020204" pitchFamily="34" charset="0"/>
              <a:buChar char="•"/>
            </a:pPr>
            <a:r>
              <a:rPr lang="en-US" dirty="0"/>
              <a:t>Efficacy requires adherence to prescription (e.g., taking medications every day)</a:t>
            </a:r>
          </a:p>
          <a:p>
            <a:pPr marL="171450" indent="-171450">
              <a:buFont typeface="Arial" panose="020B0604020202020204" pitchFamily="34" charset="0"/>
              <a:buChar char="•"/>
            </a:pPr>
            <a:r>
              <a:rPr lang="en-US" dirty="0"/>
              <a:t>PEP could be prescribed by any provider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Useful PEP information: https://stacks.cdc.gov/view/cdc/38856</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EAC447A-189C-43C1-AE7A-238989C05CF7}" type="slidenum">
              <a:rPr lang="en-US" smtClean="0"/>
              <a:t>9</a:t>
            </a:fld>
            <a:endParaRPr lang="en-US" dirty="0"/>
          </a:p>
        </p:txBody>
      </p:sp>
    </p:spTree>
    <p:extLst>
      <p:ext uri="{BB962C8B-B14F-4D97-AF65-F5344CB8AC3E}">
        <p14:creationId xmlns:p14="http://schemas.microsoft.com/office/powerpoint/2010/main" val="212958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Clinics: </a:t>
            </a:r>
          </a:p>
          <a:p>
            <a:pPr marL="628650" lvl="1" indent="-171450">
              <a:buFont typeface="Arial" panose="020B0604020202020204" pitchFamily="34" charset="0"/>
              <a:buChar char="•"/>
            </a:pPr>
            <a:r>
              <a:rPr lang="en-US" dirty="0"/>
              <a:t>Butler County Health Department</a:t>
            </a:r>
          </a:p>
          <a:p>
            <a:pPr marL="628650" lvl="1" indent="-171450">
              <a:buFont typeface="Arial" panose="020B0604020202020204" pitchFamily="34" charset="0"/>
              <a:buChar char="•"/>
            </a:pPr>
            <a:r>
              <a:rPr lang="en-US" dirty="0"/>
              <a:t>Cape Girardeau County Public Health Center</a:t>
            </a:r>
          </a:p>
          <a:p>
            <a:pPr marL="628650" lvl="1" indent="-171450">
              <a:buFont typeface="Arial" panose="020B0604020202020204" pitchFamily="34" charset="0"/>
              <a:buChar char="•"/>
            </a:pPr>
            <a:r>
              <a:rPr lang="en-US" dirty="0"/>
              <a:t>Columbia/Boone Department of Public Health and Human Services</a:t>
            </a:r>
          </a:p>
          <a:p>
            <a:pPr marL="628650" lvl="1" indent="-171450">
              <a:buFont typeface="Arial" panose="020B0604020202020204" pitchFamily="34" charset="0"/>
              <a:buChar char="•"/>
            </a:pPr>
            <a:r>
              <a:rPr lang="en-US" dirty="0"/>
              <a:t>Scott County Health Department</a:t>
            </a:r>
          </a:p>
          <a:p>
            <a:pPr marL="171450" lvl="0" indent="-171450">
              <a:buFont typeface="Arial" panose="020B0604020202020204" pitchFamily="34" charset="0"/>
              <a:buChar char="•"/>
            </a:pPr>
            <a:r>
              <a:rPr lang="en-US" dirty="0"/>
              <a:t>RLAs have PrEP navigators; PrEP clinics have staff who do PrEP navigation</a:t>
            </a:r>
          </a:p>
          <a:p>
            <a:pPr marL="171450" lvl="0" indent="-171450">
              <a:buFont typeface="Arial" panose="020B0604020202020204" pitchFamily="34" charset="0"/>
              <a:buChar char="•"/>
            </a:pPr>
            <a:r>
              <a:rPr lang="en-US" dirty="0"/>
              <a:t>Sierra Freeman, the Statewide PrEP Coordinator, can provide provider TA/AD for LPHAs, clinics, hospitals, etc. (</a:t>
            </a:r>
            <a:r>
              <a:rPr lang="en-US" dirty="0" err="1"/>
              <a:t>Sierra.Freeman@</a:t>
            </a:r>
            <a:r>
              <a:rPr lang="en-US" err="1"/>
              <a:t>health</a:t>
            </a:r>
            <a:r>
              <a:rPr lang="en-US"/>
              <a:t>.mo.gov // 573-751-6084)</a:t>
            </a:r>
            <a:endParaRPr lang="en-US" dirty="0"/>
          </a:p>
        </p:txBody>
      </p:sp>
      <p:sp>
        <p:nvSpPr>
          <p:cNvPr id="4" name="Slide Number Placeholder 3"/>
          <p:cNvSpPr>
            <a:spLocks noGrp="1"/>
          </p:cNvSpPr>
          <p:nvPr>
            <p:ph type="sldNum" sz="quarter" idx="10"/>
          </p:nvPr>
        </p:nvSpPr>
        <p:spPr/>
        <p:txBody>
          <a:bodyPr/>
          <a:lstStyle/>
          <a:p>
            <a:fld id="{5EAC447A-189C-43C1-AE7A-238989C05CF7}" type="slidenum">
              <a:rPr lang="en-US" smtClean="0"/>
              <a:t>10</a:t>
            </a:fld>
            <a:endParaRPr lang="en-US" dirty="0"/>
          </a:p>
        </p:txBody>
      </p:sp>
    </p:spTree>
    <p:extLst>
      <p:ext uri="{BB962C8B-B14F-4D97-AF65-F5344CB8AC3E}">
        <p14:creationId xmlns:p14="http://schemas.microsoft.com/office/powerpoint/2010/main" val="424194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moprep.org provides CDC-based, factual information all in one place with the PrEP Locator embedded. </a:t>
            </a:r>
          </a:p>
        </p:txBody>
      </p:sp>
      <p:sp>
        <p:nvSpPr>
          <p:cNvPr id="4" name="Slide Number Placeholder 3"/>
          <p:cNvSpPr>
            <a:spLocks noGrp="1"/>
          </p:cNvSpPr>
          <p:nvPr>
            <p:ph type="sldNum" sz="quarter" idx="10"/>
          </p:nvPr>
        </p:nvSpPr>
        <p:spPr/>
        <p:txBody>
          <a:bodyPr/>
          <a:lstStyle/>
          <a:p>
            <a:fld id="{1C1C7A9D-AF35-4406-B638-CD710BBC9415}" type="slidenum">
              <a:rPr lang="en-US" smtClean="0"/>
              <a:t>11</a:t>
            </a:fld>
            <a:endParaRPr lang="en-US" dirty="0"/>
          </a:p>
        </p:txBody>
      </p:sp>
    </p:spTree>
    <p:extLst>
      <p:ext uri="{BB962C8B-B14F-4D97-AF65-F5344CB8AC3E}">
        <p14:creationId xmlns:p14="http://schemas.microsoft.com/office/powerpoint/2010/main" val="34918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C447A-189C-43C1-AE7A-238989C05CF7}" type="slidenum">
              <a:rPr lang="en-US" smtClean="0"/>
              <a:t>12</a:t>
            </a:fld>
            <a:endParaRPr lang="en-US" dirty="0"/>
          </a:p>
        </p:txBody>
      </p:sp>
    </p:spTree>
    <p:extLst>
      <p:ext uri="{BB962C8B-B14F-4D97-AF65-F5344CB8AC3E}">
        <p14:creationId xmlns:p14="http://schemas.microsoft.com/office/powerpoint/2010/main" val="348287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Over 180 program partners</a:t>
            </a:r>
          </a:p>
          <a:p>
            <a:pPr lvl="1"/>
            <a:r>
              <a:rPr lang="en-US" sz="1200" dirty="0"/>
              <a:t>LPHAs</a:t>
            </a:r>
          </a:p>
          <a:p>
            <a:pPr lvl="1"/>
            <a:r>
              <a:rPr lang="en-US" sz="1200" dirty="0"/>
              <a:t>Community Organizations</a:t>
            </a:r>
          </a:p>
          <a:p>
            <a:pPr lvl="1"/>
            <a:r>
              <a:rPr lang="en-US" sz="1200" dirty="0"/>
              <a:t>Colleges and Universities</a:t>
            </a:r>
          </a:p>
          <a:p>
            <a:r>
              <a:rPr lang="en-US" sz="1200" dirty="0"/>
              <a:t>Testing through the State Public Health Lab</a:t>
            </a:r>
          </a:p>
          <a:p>
            <a:r>
              <a:rPr lang="en-US" sz="1200" dirty="0"/>
              <a:t>Free STI medications = over </a:t>
            </a:r>
            <a:r>
              <a:rPr lang="en-US" sz="1200" b="1" dirty="0"/>
              <a:t>45,000</a:t>
            </a:r>
            <a:r>
              <a:rPr lang="en-US" sz="1200" dirty="0"/>
              <a:t> medications provided</a:t>
            </a:r>
          </a:p>
          <a:p>
            <a:pPr lvl="1"/>
            <a:r>
              <a:rPr lang="en-US" sz="1200" dirty="0"/>
              <a:t>Azithromycin- 15,174</a:t>
            </a:r>
          </a:p>
          <a:p>
            <a:pPr lvl="1"/>
            <a:r>
              <a:rPr lang="en-US" sz="1200" dirty="0" err="1"/>
              <a:t>Bicillin</a:t>
            </a:r>
            <a:r>
              <a:rPr lang="en-US" sz="1200" dirty="0"/>
              <a:t>- 3,740</a:t>
            </a:r>
          </a:p>
          <a:p>
            <a:pPr lvl="1"/>
            <a:r>
              <a:rPr lang="en-US" sz="1200" dirty="0"/>
              <a:t>Ceftriaxone- 2,680</a:t>
            </a:r>
          </a:p>
          <a:p>
            <a:pPr lvl="1"/>
            <a:r>
              <a:rPr lang="en-US" sz="1200" dirty="0"/>
              <a:t>Doxycycline- 17,940</a:t>
            </a:r>
          </a:p>
          <a:p>
            <a:pPr lvl="1"/>
            <a:r>
              <a:rPr lang="en-US" sz="1200" dirty="0"/>
              <a:t>Gentamicin- 950</a:t>
            </a:r>
          </a:p>
          <a:p>
            <a:pPr lvl="1"/>
            <a:r>
              <a:rPr lang="en-US" sz="1200" dirty="0"/>
              <a:t>Lidocaine- 4,775</a:t>
            </a:r>
          </a:p>
          <a:p>
            <a:pPr lvl="2"/>
            <a:r>
              <a:rPr lang="en-US" sz="1200" dirty="0"/>
              <a:t>Uninsured and Under-insured</a:t>
            </a:r>
          </a:p>
          <a:p>
            <a:r>
              <a:rPr lang="en-US" sz="1200" dirty="0"/>
              <a:t>Condom Distribution: </a:t>
            </a:r>
            <a:r>
              <a:rPr lang="en-US" sz="1200" b="1" dirty="0"/>
              <a:t>600,000</a:t>
            </a:r>
          </a:p>
          <a:p>
            <a:r>
              <a:rPr lang="en-US" sz="1200" dirty="0"/>
              <a:t>Funded by the PCHD grant and GR</a:t>
            </a:r>
          </a:p>
          <a:p>
            <a:endParaRPr lang="en-US" sz="1200" dirty="0"/>
          </a:p>
          <a:p>
            <a:r>
              <a:rPr lang="en-US" sz="1200" dirty="0"/>
              <a:t>2024 Testing Dashboard</a:t>
            </a:r>
          </a:p>
          <a:p>
            <a:pPr marL="285750" indent="-285750">
              <a:buFont typeface="Arial" panose="020B0604020202020204" pitchFamily="34" charset="0"/>
              <a:buChar char="•"/>
            </a:pPr>
            <a:r>
              <a:rPr lang="en-US" sz="1200" dirty="0"/>
              <a:t>Rapid HIV Tests: </a:t>
            </a:r>
            <a:r>
              <a:rPr lang="en-US" sz="1200" b="1" dirty="0"/>
              <a:t>51,365</a:t>
            </a:r>
          </a:p>
          <a:p>
            <a:pPr marL="285750" indent="-285750">
              <a:buFont typeface="Arial" panose="020B0604020202020204" pitchFamily="34" charset="0"/>
              <a:buChar char="•"/>
            </a:pPr>
            <a:r>
              <a:rPr lang="en-US" sz="1200" dirty="0"/>
              <a:t>Serum HIV Tests: </a:t>
            </a:r>
            <a:r>
              <a:rPr lang="en-US" sz="1200" b="1" dirty="0"/>
              <a:t>30,697</a:t>
            </a:r>
          </a:p>
          <a:p>
            <a:pPr marL="742950" lvl="1" indent="-285750">
              <a:buFont typeface="Arial" panose="020B0604020202020204" pitchFamily="34" charset="0"/>
              <a:buChar char="•"/>
            </a:pPr>
            <a:r>
              <a:rPr lang="en-US" sz="1200" dirty="0"/>
              <a:t>TOTAL HIV: Over </a:t>
            </a:r>
            <a:r>
              <a:rPr lang="en-US" sz="1200" b="1" dirty="0"/>
              <a:t>82,000</a:t>
            </a:r>
          </a:p>
          <a:p>
            <a:pPr marL="285750" indent="-285750">
              <a:buFont typeface="Arial" panose="020B0604020202020204" pitchFamily="34" charset="0"/>
              <a:buChar char="•"/>
            </a:pPr>
            <a:r>
              <a:rPr lang="en-US" sz="1200" dirty="0"/>
              <a:t>Serum Syphilis: </a:t>
            </a:r>
            <a:r>
              <a:rPr lang="en-US" sz="1200" b="1" dirty="0"/>
              <a:t>23,960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Chlamydia &amp; Gonorrhea EACH: </a:t>
            </a:r>
            <a:r>
              <a:rPr lang="en-US" sz="1200" b="1" dirty="0"/>
              <a:t>51,247</a:t>
            </a:r>
          </a:p>
          <a:p>
            <a:endParaRPr lang="en-US" dirty="0"/>
          </a:p>
        </p:txBody>
      </p:sp>
      <p:sp>
        <p:nvSpPr>
          <p:cNvPr id="4" name="Slide Number Placeholder 3"/>
          <p:cNvSpPr>
            <a:spLocks noGrp="1"/>
          </p:cNvSpPr>
          <p:nvPr>
            <p:ph type="sldNum" sz="quarter" idx="5"/>
          </p:nvPr>
        </p:nvSpPr>
        <p:spPr/>
        <p:txBody>
          <a:bodyPr/>
          <a:lstStyle/>
          <a:p>
            <a:fld id="{5EAC447A-189C-43C1-AE7A-238989C05CF7}" type="slidenum">
              <a:rPr lang="en-US" smtClean="0"/>
              <a:t>13</a:t>
            </a:fld>
            <a:endParaRPr lang="en-US" dirty="0"/>
          </a:p>
        </p:txBody>
      </p:sp>
    </p:spTree>
    <p:extLst>
      <p:ext uri="{BB962C8B-B14F-4D97-AF65-F5344CB8AC3E}">
        <p14:creationId xmlns:p14="http://schemas.microsoft.com/office/powerpoint/2010/main" val="641438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4/1/2025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4/1/2025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4/1/2025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 Body + Objec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BFCC3F4-695F-C14D-B9BA-71C6CA44FF2E}"/>
              </a:ext>
            </a:extLst>
          </p:cNvPr>
          <p:cNvSpPr>
            <a:spLocks noGrp="1"/>
          </p:cNvSpPr>
          <p:nvPr>
            <p:ph type="sldNum" sz="quarter" idx="12"/>
          </p:nvPr>
        </p:nvSpPr>
        <p:spPr>
          <a:xfrm>
            <a:off x="8775604" y="6258492"/>
            <a:ext cx="2743200" cy="365125"/>
          </a:xfrm>
          <a:prstGeom prst="rect">
            <a:avLst/>
          </a:prstGeom>
        </p:spPr>
        <p:txBody>
          <a:bodyPr/>
          <a:lstStyle>
            <a:lvl1pPr algn="r">
              <a:defRPr>
                <a:latin typeface="Georgia" panose="02040502050405020303" pitchFamily="18" charset="0"/>
                <a:cs typeface="Times New Roman" panose="02020603050405020304" pitchFamily="18" charset="0"/>
              </a:defRPr>
            </a:lvl1pPr>
          </a:lstStyle>
          <a:p>
            <a:fld id="{513C09E2-2D96-E84F-BC12-A0F0292B3AE0}" type="slidenum">
              <a:rPr lang="en-US" smtClean="0"/>
              <a:pPr/>
              <a:t>‹#›</a:t>
            </a:fld>
            <a:endParaRPr lang="en-US" dirty="0"/>
          </a:p>
        </p:txBody>
      </p:sp>
      <p:sp>
        <p:nvSpPr>
          <p:cNvPr id="4" name="Content Placeholder 2">
            <a:extLst>
              <a:ext uri="{FF2B5EF4-FFF2-40B4-BE49-F238E27FC236}">
                <a16:creationId xmlns:a16="http://schemas.microsoft.com/office/drawing/2014/main" id="{274E1575-EBC2-1A4C-ACBC-E880B9ED028C}"/>
              </a:ext>
            </a:extLst>
          </p:cNvPr>
          <p:cNvSpPr>
            <a:spLocks noGrp="1"/>
          </p:cNvSpPr>
          <p:nvPr>
            <p:ph sz="half" idx="1"/>
          </p:nvPr>
        </p:nvSpPr>
        <p:spPr>
          <a:xfrm>
            <a:off x="6337204" y="1802168"/>
            <a:ext cx="5181600" cy="4351338"/>
          </a:xfrm>
          <a:prstGeom prst="rect">
            <a:avLst/>
          </a:prstGeom>
          <a:noFill/>
        </p:spPr>
        <p:txBody>
          <a:bodyPr/>
          <a:lstStyle>
            <a:lvl1pPr marL="0" indent="0">
              <a:buNone/>
              <a:defRPr/>
            </a:lvl1pPr>
          </a:lstStyle>
          <a:p>
            <a:pPr lvl="0"/>
            <a:endParaRPr lang="en-US" dirty="0"/>
          </a:p>
        </p:txBody>
      </p:sp>
      <p:sp>
        <p:nvSpPr>
          <p:cNvPr id="6" name="Subtitle 2">
            <a:extLst>
              <a:ext uri="{FF2B5EF4-FFF2-40B4-BE49-F238E27FC236}">
                <a16:creationId xmlns:a16="http://schemas.microsoft.com/office/drawing/2014/main" id="{83A6F28B-629C-5945-9AF6-691EF5C3CC33}"/>
              </a:ext>
            </a:extLst>
          </p:cNvPr>
          <p:cNvSpPr>
            <a:spLocks noGrp="1"/>
          </p:cNvSpPr>
          <p:nvPr>
            <p:ph type="subTitle" idx="13" hasCustomPrompt="1"/>
          </p:nvPr>
        </p:nvSpPr>
        <p:spPr>
          <a:xfrm>
            <a:off x="1159264" y="1802169"/>
            <a:ext cx="2813777" cy="365125"/>
          </a:xfrm>
          <a:prstGeom prst="rect">
            <a:avLst/>
          </a:prstGeom>
        </p:spPr>
        <p:txBody>
          <a:bodyPr/>
          <a:lstStyle>
            <a:lvl1pPr marL="0" indent="0" algn="l">
              <a:buNone/>
              <a:defRPr sz="2400" b="0" i="0">
                <a:solidFill>
                  <a:srgbClr val="0070C0"/>
                </a:solidFill>
                <a:latin typeface="Georgia" panose="020405020504050203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9" name="Text Placeholder 8">
            <a:extLst>
              <a:ext uri="{FF2B5EF4-FFF2-40B4-BE49-F238E27FC236}">
                <a16:creationId xmlns:a16="http://schemas.microsoft.com/office/drawing/2014/main" id="{6B005927-5E3A-4D43-98AC-789E8E7E8F38}"/>
              </a:ext>
            </a:extLst>
          </p:cNvPr>
          <p:cNvSpPr>
            <a:spLocks noGrp="1"/>
          </p:cNvSpPr>
          <p:nvPr>
            <p:ph type="body" sz="quarter" idx="14"/>
          </p:nvPr>
        </p:nvSpPr>
        <p:spPr>
          <a:xfrm>
            <a:off x="1159934" y="2355850"/>
            <a:ext cx="4804833" cy="3308350"/>
          </a:xfrm>
          <a:prstGeom prst="rect">
            <a:avLst/>
          </a:prstGeom>
        </p:spPr>
        <p:txBody>
          <a:bodyPr/>
          <a:lstStyle>
            <a:lvl1pPr marL="0" indent="0">
              <a:buNone/>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endParaRPr lang="en-US" dirty="0"/>
          </a:p>
        </p:txBody>
      </p:sp>
    </p:spTree>
    <p:extLst>
      <p:ext uri="{BB962C8B-B14F-4D97-AF65-F5344CB8AC3E}">
        <p14:creationId xmlns:p14="http://schemas.microsoft.com/office/powerpoint/2010/main" val="41323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ealth.mo.gov/data/hivstdaids/data.php"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hyperlink" Target="mailto:BHSH@health.mo.gov"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599" y="1803405"/>
            <a:ext cx="9862457" cy="1825096"/>
          </a:xfrm>
        </p:spPr>
        <p:txBody>
          <a:bodyPr>
            <a:noAutofit/>
          </a:bodyPr>
          <a:lstStyle/>
          <a:p>
            <a:r>
              <a:rPr lang="en-US" sz="4400" dirty="0"/>
              <a:t>Overview of The</a:t>
            </a:r>
            <a:br>
              <a:rPr lang="en-US" sz="4400" dirty="0"/>
            </a:br>
            <a:r>
              <a:rPr lang="en-US" sz="4400" dirty="0"/>
              <a:t>BureaU of HIV, STI and Hepatitis</a:t>
            </a:r>
          </a:p>
        </p:txBody>
      </p:sp>
      <p:sp>
        <p:nvSpPr>
          <p:cNvPr id="3" name="Subtitle 2"/>
          <p:cNvSpPr>
            <a:spLocks noGrp="1"/>
          </p:cNvSpPr>
          <p:nvPr>
            <p:ph type="subTitle" idx="1"/>
          </p:nvPr>
        </p:nvSpPr>
        <p:spPr>
          <a:xfrm>
            <a:off x="1371600" y="4375779"/>
            <a:ext cx="9448800" cy="685800"/>
          </a:xfrm>
        </p:spPr>
        <p:txBody>
          <a:bodyPr>
            <a:normAutofit fontScale="92500" lnSpcReduction="10000"/>
          </a:bodyPr>
          <a:lstStyle/>
          <a:p>
            <a:r>
              <a:rPr lang="en-US" dirty="0"/>
              <a:t>Bureau of HIV, STI and Hepatitis </a:t>
            </a:r>
          </a:p>
          <a:p>
            <a:r>
              <a:rPr lang="en-US" dirty="0"/>
              <a:t>2025	</a:t>
            </a:r>
          </a:p>
        </p:txBody>
      </p:sp>
    </p:spTree>
    <p:extLst>
      <p:ext uri="{BB962C8B-B14F-4D97-AF65-F5344CB8AC3E}">
        <p14:creationId xmlns:p14="http://schemas.microsoft.com/office/powerpoint/2010/main" val="239039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a:t>
            </a:r>
            <a:r>
              <a:rPr lang="en-US" cap="none" dirty="0"/>
              <a:t>PrEP IN MISSOURI</a:t>
            </a:r>
            <a:endParaRPr lang="en-US" dirty="0"/>
          </a:p>
        </p:txBody>
      </p:sp>
      <p:sp>
        <p:nvSpPr>
          <p:cNvPr id="4" name="Content Placeholder 3"/>
          <p:cNvSpPr>
            <a:spLocks noGrp="1"/>
          </p:cNvSpPr>
          <p:nvPr>
            <p:ph sz="half" idx="2"/>
          </p:nvPr>
        </p:nvSpPr>
        <p:spPr>
          <a:xfrm>
            <a:off x="6172200" y="2194559"/>
            <a:ext cx="5526795" cy="4024125"/>
          </a:xfrm>
        </p:spPr>
        <p:txBody>
          <a:bodyPr vert="horz" lIns="91440" tIns="45720" rIns="91440" bIns="45720" rtlCol="0" anchor="t">
            <a:normAutofit fontScale="92500" lnSpcReduction="20000"/>
          </a:bodyPr>
          <a:lstStyle/>
          <a:p>
            <a:r>
              <a:rPr lang="en-US" sz="3200" dirty="0"/>
              <a:t>Regional PrEP Providers</a:t>
            </a:r>
          </a:p>
          <a:p>
            <a:pPr lvl="1"/>
            <a:r>
              <a:rPr lang="en-US" sz="2800" dirty="0"/>
              <a:t>Four State-funded PrEP Clinics</a:t>
            </a:r>
          </a:p>
          <a:p>
            <a:r>
              <a:rPr lang="en-US" sz="3200" dirty="0"/>
              <a:t>Regional PrEP Navigators</a:t>
            </a:r>
            <a:endParaRPr lang="en-US" sz="3000" b="1" dirty="0"/>
          </a:p>
          <a:p>
            <a:r>
              <a:rPr lang="en-US" sz="3200" dirty="0"/>
              <a:t>PEP Education and Navigation</a:t>
            </a:r>
          </a:p>
          <a:p>
            <a:r>
              <a:rPr lang="en-US" sz="3200" dirty="0"/>
              <a:t>Provider Technical Assistance / Academic Detailing</a:t>
            </a:r>
          </a:p>
          <a:p>
            <a:r>
              <a:rPr lang="en-US" sz="3200" dirty="0"/>
              <a:t>PrEPlocator.org </a:t>
            </a:r>
          </a:p>
          <a:p>
            <a:endParaRPr lang="en-US" sz="3200" dirty="0"/>
          </a:p>
        </p:txBody>
      </p:sp>
      <p:pic>
        <p:nvPicPr>
          <p:cNvPr id="8" name="Picture 7" descr="Graphical user interface, text, application, Teams&#10;&#10;Description automatically generated">
            <a:extLst>
              <a:ext uri="{FF2B5EF4-FFF2-40B4-BE49-F238E27FC236}">
                <a16:creationId xmlns:a16="http://schemas.microsoft.com/office/drawing/2014/main" id="{C3DF069D-CB7D-3040-FED8-D94A5E921CBE}"/>
              </a:ext>
            </a:extLst>
          </p:cNvPr>
          <p:cNvPicPr>
            <a:picLocks noChangeAspect="1"/>
          </p:cNvPicPr>
          <p:nvPr/>
        </p:nvPicPr>
        <p:blipFill>
          <a:blip r:embed="rId3"/>
          <a:stretch>
            <a:fillRect/>
          </a:stretch>
        </p:blipFill>
        <p:spPr>
          <a:xfrm>
            <a:off x="599768" y="1406013"/>
            <a:ext cx="3066743" cy="5451987"/>
          </a:xfrm>
          <a:prstGeom prst="rect">
            <a:avLst/>
          </a:prstGeom>
        </p:spPr>
      </p:pic>
    </p:spTree>
    <p:extLst>
      <p:ext uri="{BB962C8B-B14F-4D97-AF65-F5344CB8AC3E}">
        <p14:creationId xmlns:p14="http://schemas.microsoft.com/office/powerpoint/2010/main" val="357326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8A77B5-A58C-7028-92D5-10FB2104D447}"/>
              </a:ext>
            </a:extLst>
          </p:cNvPr>
          <p:cNvPicPr>
            <a:picLocks noChangeAspect="1"/>
          </p:cNvPicPr>
          <p:nvPr/>
        </p:nvPicPr>
        <p:blipFill>
          <a:blip r:embed="rId3"/>
          <a:stretch>
            <a:fillRect/>
          </a:stretch>
        </p:blipFill>
        <p:spPr>
          <a:xfrm>
            <a:off x="8942696" y="3641529"/>
            <a:ext cx="571500" cy="400050"/>
          </a:xfrm>
          <a:prstGeom prst="rect">
            <a:avLst/>
          </a:prstGeom>
        </p:spPr>
      </p:pic>
      <p:sp>
        <p:nvSpPr>
          <p:cNvPr id="9" name="TextBox 8">
            <a:extLst>
              <a:ext uri="{FF2B5EF4-FFF2-40B4-BE49-F238E27FC236}">
                <a16:creationId xmlns:a16="http://schemas.microsoft.com/office/drawing/2014/main" id="{451203B2-D98C-EFB5-60AA-E8963E434504}"/>
              </a:ext>
            </a:extLst>
          </p:cNvPr>
          <p:cNvSpPr txBox="1"/>
          <p:nvPr/>
        </p:nvSpPr>
        <p:spPr>
          <a:xfrm>
            <a:off x="9511939" y="3542919"/>
            <a:ext cx="2675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dirty="0"/>
              <a:t>moprep.org</a:t>
            </a:r>
          </a:p>
        </p:txBody>
      </p:sp>
      <p:pic>
        <p:nvPicPr>
          <p:cNvPr id="13" name="Picture 12">
            <a:extLst>
              <a:ext uri="{FF2B5EF4-FFF2-40B4-BE49-F238E27FC236}">
                <a16:creationId xmlns:a16="http://schemas.microsoft.com/office/drawing/2014/main" id="{E4CA6AAD-FAEA-5741-12AE-55C11B661C95}"/>
              </a:ext>
            </a:extLst>
          </p:cNvPr>
          <p:cNvPicPr>
            <a:picLocks noChangeAspect="1"/>
          </p:cNvPicPr>
          <p:nvPr/>
        </p:nvPicPr>
        <p:blipFill>
          <a:blip r:embed="rId4"/>
          <a:stretch>
            <a:fillRect/>
          </a:stretch>
        </p:blipFill>
        <p:spPr>
          <a:xfrm>
            <a:off x="933701" y="1380374"/>
            <a:ext cx="7591425" cy="4905375"/>
          </a:xfrm>
          <a:prstGeom prst="rect">
            <a:avLst/>
          </a:prstGeom>
        </p:spPr>
      </p:pic>
    </p:spTree>
    <p:extLst>
      <p:ext uri="{BB962C8B-B14F-4D97-AF65-F5344CB8AC3E}">
        <p14:creationId xmlns:p14="http://schemas.microsoft.com/office/powerpoint/2010/main" val="349678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 Prevention, Testing and Treatment</a:t>
            </a:r>
          </a:p>
        </p:txBody>
      </p:sp>
    </p:spTree>
    <p:extLst>
      <p:ext uri="{BB962C8B-B14F-4D97-AF65-F5344CB8AC3E}">
        <p14:creationId xmlns:p14="http://schemas.microsoft.com/office/powerpoint/2010/main" val="3708517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DF29-F1A8-7D42-5DEE-2E4E8645729D}"/>
              </a:ext>
            </a:extLst>
          </p:cNvPr>
          <p:cNvSpPr>
            <a:spLocks noGrp="1"/>
          </p:cNvSpPr>
          <p:nvPr>
            <p:ph type="title"/>
          </p:nvPr>
        </p:nvSpPr>
        <p:spPr/>
        <p:txBody>
          <a:bodyPr/>
          <a:lstStyle/>
          <a:p>
            <a:r>
              <a:rPr lang="en-US" dirty="0"/>
              <a:t>STI Program</a:t>
            </a:r>
          </a:p>
        </p:txBody>
      </p:sp>
      <p:sp>
        <p:nvSpPr>
          <p:cNvPr id="3" name="Content Placeholder 2">
            <a:extLst>
              <a:ext uri="{FF2B5EF4-FFF2-40B4-BE49-F238E27FC236}">
                <a16:creationId xmlns:a16="http://schemas.microsoft.com/office/drawing/2014/main" id="{8E8B7993-5E5A-9847-006A-533A37C2D9BB}"/>
              </a:ext>
            </a:extLst>
          </p:cNvPr>
          <p:cNvSpPr>
            <a:spLocks noGrp="1"/>
          </p:cNvSpPr>
          <p:nvPr>
            <p:ph idx="1"/>
          </p:nvPr>
        </p:nvSpPr>
        <p:spPr>
          <a:xfrm>
            <a:off x="487805" y="1944914"/>
            <a:ext cx="6713095" cy="4467399"/>
          </a:xfrm>
        </p:spPr>
        <p:txBody>
          <a:bodyPr>
            <a:normAutofit/>
          </a:bodyPr>
          <a:lstStyle/>
          <a:p>
            <a:r>
              <a:rPr lang="en-US" sz="2000" dirty="0"/>
              <a:t>Over 180 program partners</a:t>
            </a:r>
          </a:p>
          <a:p>
            <a:pPr lvl="1"/>
            <a:r>
              <a:rPr lang="en-US" dirty="0"/>
              <a:t>LPHAs</a:t>
            </a:r>
          </a:p>
          <a:p>
            <a:pPr lvl="1"/>
            <a:r>
              <a:rPr lang="en-US" dirty="0"/>
              <a:t>Community Organizations</a:t>
            </a:r>
          </a:p>
          <a:p>
            <a:pPr lvl="1"/>
            <a:r>
              <a:rPr lang="en-US" dirty="0"/>
              <a:t>Colleges and Universities</a:t>
            </a:r>
          </a:p>
          <a:p>
            <a:r>
              <a:rPr lang="en-US" sz="2000" dirty="0"/>
              <a:t>Testing through the State Public Health Lab</a:t>
            </a:r>
          </a:p>
          <a:p>
            <a:r>
              <a:rPr lang="en-US" sz="2000" dirty="0"/>
              <a:t>Free STI medications</a:t>
            </a:r>
          </a:p>
          <a:p>
            <a:pPr lvl="1"/>
            <a:r>
              <a:rPr lang="en-US" sz="2000" dirty="0"/>
              <a:t>Chlamydia</a:t>
            </a:r>
          </a:p>
          <a:p>
            <a:pPr lvl="1"/>
            <a:r>
              <a:rPr lang="en-US" sz="2000" dirty="0"/>
              <a:t>Gonorrhea</a:t>
            </a:r>
          </a:p>
          <a:p>
            <a:pPr lvl="1"/>
            <a:r>
              <a:rPr lang="en-US" sz="2000" dirty="0"/>
              <a:t>Syphilis</a:t>
            </a:r>
          </a:p>
          <a:p>
            <a:pPr lvl="2"/>
            <a:r>
              <a:rPr lang="en-US" dirty="0"/>
              <a:t>Uninsured and Under-insured</a:t>
            </a:r>
          </a:p>
          <a:p>
            <a:r>
              <a:rPr lang="en-US" sz="2000" dirty="0"/>
              <a:t>Condom Distribution</a:t>
            </a:r>
            <a:endParaRPr lang="en-US" dirty="0"/>
          </a:p>
        </p:txBody>
      </p:sp>
      <p:sp>
        <p:nvSpPr>
          <p:cNvPr id="6" name="TextBox 5">
            <a:extLst>
              <a:ext uri="{FF2B5EF4-FFF2-40B4-BE49-F238E27FC236}">
                <a16:creationId xmlns:a16="http://schemas.microsoft.com/office/drawing/2014/main" id="{2FD4E7F7-8C43-4F48-8D2F-F46368217531}"/>
              </a:ext>
            </a:extLst>
          </p:cNvPr>
          <p:cNvSpPr txBox="1"/>
          <p:nvPr/>
        </p:nvSpPr>
        <p:spPr>
          <a:xfrm>
            <a:off x="6978988" y="4770188"/>
            <a:ext cx="3643086" cy="1323439"/>
          </a:xfrm>
          <a:prstGeom prst="rect">
            <a:avLst/>
          </a:prstGeom>
          <a:noFill/>
        </p:spPr>
        <p:txBody>
          <a:bodyPr wrap="square" rtlCol="0">
            <a:spAutoFit/>
          </a:bodyPr>
          <a:lstStyle/>
          <a:p>
            <a:r>
              <a:rPr lang="en-US" sz="2000" dirty="0"/>
              <a:t>Biomedical Interventions</a:t>
            </a:r>
          </a:p>
          <a:p>
            <a:pPr marL="285750" indent="-285750">
              <a:buFont typeface="Arial" panose="020B0604020202020204" pitchFamily="34" charset="0"/>
              <a:buChar char="•"/>
            </a:pPr>
            <a:r>
              <a:rPr lang="en-US" sz="2000" dirty="0"/>
              <a:t>DoxyPEP</a:t>
            </a:r>
          </a:p>
          <a:p>
            <a:pPr marL="285750" indent="-285750">
              <a:buFont typeface="Arial" panose="020B0604020202020204" pitchFamily="34" charset="0"/>
              <a:buChar char="•"/>
            </a:pPr>
            <a:r>
              <a:rPr lang="en-US" sz="2000" dirty="0"/>
              <a:t>Expedited Partner Therapy (EPT)</a:t>
            </a:r>
          </a:p>
        </p:txBody>
      </p:sp>
      <p:pic>
        <p:nvPicPr>
          <p:cNvPr id="1026" name="Picture 2" descr="Preventing HIV with Condoms | HIV | CDC">
            <a:extLst>
              <a:ext uri="{FF2B5EF4-FFF2-40B4-BE49-F238E27FC236}">
                <a16:creationId xmlns:a16="http://schemas.microsoft.com/office/drawing/2014/main" id="{D8C83427-DB62-6ED2-CF30-1D603721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988" y="1944914"/>
            <a:ext cx="4482900" cy="252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9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rotWithShape="1">
          <a:blip r:embed="rId3"/>
          <a:srcRect l="2880" t="2881" r="4666" b="4938"/>
          <a:stretch/>
        </p:blipFill>
        <p:spPr bwMode="auto">
          <a:xfrm>
            <a:off x="6065955" y="1810299"/>
            <a:ext cx="5871349" cy="471866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2324100" y="805275"/>
            <a:ext cx="7543800" cy="914400"/>
          </a:xfrm>
        </p:spPr>
        <p:txBody>
          <a:bodyPr>
            <a:noAutofit/>
          </a:bodyPr>
          <a:lstStyle/>
          <a:p>
            <a:pPr algn="ctr"/>
            <a:r>
              <a:rPr lang="en-US" sz="3600" dirty="0">
                <a:ln w="9525">
                  <a:noFill/>
                  <a:prstDash val="solid"/>
                  <a:round/>
                </a:ln>
              </a:rPr>
              <a:t>STI Surveillance</a:t>
            </a:r>
            <a:br>
              <a:rPr lang="en-US" sz="3600" dirty="0">
                <a:ln w="9525">
                  <a:noFill/>
                  <a:prstDash val="solid"/>
                  <a:round/>
                </a:ln>
              </a:rPr>
            </a:br>
            <a:r>
              <a:rPr lang="en-US" sz="3600" b="1" dirty="0">
                <a:ln w="9525">
                  <a:noFill/>
                  <a:prstDash val="solid"/>
                  <a:round/>
                </a:ln>
              </a:rPr>
              <a:t>2024 Preliminary Numbers</a:t>
            </a:r>
            <a:endParaRPr lang="en-US" sz="3600" u="sng" dirty="0">
              <a:ln w="9525">
                <a:noFill/>
                <a:prstDash val="solid"/>
                <a:round/>
              </a:ln>
            </a:endParaRPr>
          </a:p>
        </p:txBody>
      </p:sp>
      <p:sp>
        <p:nvSpPr>
          <p:cNvPr id="24577" name="Rectangle 1"/>
          <p:cNvSpPr>
            <a:spLocks noChangeArrowheads="1"/>
          </p:cNvSpPr>
          <p:nvPr/>
        </p:nvSpPr>
        <p:spPr bwMode="auto">
          <a:xfrm>
            <a:off x="2133600" y="3115746"/>
            <a:ext cx="78486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endParaRPr lang="en-US" sz="2400" b="1">
              <a:solidFill>
                <a:srgbClr val="700000"/>
              </a:solidFill>
            </a:endParaRPr>
          </a:p>
          <a:p>
            <a:endParaRPr lang="en-US">
              <a:effectLst>
                <a:outerShdw blurRad="38100" dist="38100" dir="2700000" algn="tl">
                  <a:srgbClr val="000000">
                    <a:alpha val="43137"/>
                  </a:srgbClr>
                </a:outerShdw>
              </a:effectLst>
            </a:endParaRPr>
          </a:p>
          <a:p>
            <a:endParaRPr lang="en-US" sz="2000">
              <a:effectLst>
                <a:outerShdw blurRad="38100" dist="38100" dir="2700000" algn="tl">
                  <a:srgbClr val="000000">
                    <a:alpha val="43137"/>
                  </a:srgbClr>
                </a:outerShdw>
              </a:effectLst>
            </a:endParaRPr>
          </a:p>
          <a:p>
            <a:endParaRPr lang="en-US" sz="800">
              <a:effectLst>
                <a:outerShdw blurRad="38100" dist="38100" dir="2700000" algn="tl">
                  <a:srgbClr val="000000">
                    <a:alpha val="43137"/>
                  </a:srgbClr>
                </a:outerShdw>
              </a:effectLst>
            </a:endParaRPr>
          </a:p>
          <a:p>
            <a:endParaRPr lang="en-US" sz="800" b="1">
              <a:solidFill>
                <a:srgbClr val="700000"/>
              </a:solidFill>
              <a:effectLst>
                <a:outerShdw blurRad="38100" dist="38100" dir="2700000" algn="tl">
                  <a:srgbClr val="000000">
                    <a:alpha val="43137"/>
                  </a:srgbClr>
                </a:outerShdw>
              </a:effectLst>
            </a:endParaRPr>
          </a:p>
        </p:txBody>
      </p:sp>
      <p:sp>
        <p:nvSpPr>
          <p:cNvPr id="6" name="TextBox 5"/>
          <p:cNvSpPr txBox="1"/>
          <p:nvPr/>
        </p:nvSpPr>
        <p:spPr>
          <a:xfrm>
            <a:off x="8620125" y="6550275"/>
            <a:ext cx="3424391" cy="246221"/>
          </a:xfrm>
          <a:prstGeom prst="rect">
            <a:avLst/>
          </a:prstGeom>
          <a:noFill/>
        </p:spPr>
        <p:txBody>
          <a:bodyPr wrap="square" rtlCol="0">
            <a:spAutoFit/>
          </a:bodyPr>
          <a:lstStyle/>
          <a:p>
            <a:pPr algn="just"/>
            <a:r>
              <a:rPr lang="en-US" sz="1000" dirty="0">
                <a:solidFill>
                  <a:schemeClr val="tx2"/>
                </a:solidFill>
                <a:hlinkClick r:id="rId4">
                  <a:extLst>
                    <a:ext uri="{A12FA001-AC4F-418D-AE19-62706E023703}">
                      <ahyp:hlinkClr xmlns:ahyp="http://schemas.microsoft.com/office/drawing/2018/hyperlinkcolor" val="tx"/>
                    </a:ext>
                  </a:extLst>
                </a:hlinkClick>
              </a:rPr>
              <a:t>https://health.mo.gov/data/hivstdaids/data.php</a:t>
            </a:r>
            <a:r>
              <a:rPr lang="en-US" sz="1000" dirty="0">
                <a:solidFill>
                  <a:schemeClr val="tx2"/>
                </a:solidFill>
              </a:rPr>
              <a:t> </a:t>
            </a:r>
          </a:p>
        </p:txBody>
      </p:sp>
      <p:sp>
        <p:nvSpPr>
          <p:cNvPr id="5" name="TextBox 4"/>
          <p:cNvSpPr txBox="1"/>
          <p:nvPr/>
        </p:nvSpPr>
        <p:spPr>
          <a:xfrm>
            <a:off x="962256" y="1676949"/>
            <a:ext cx="5487524" cy="4401205"/>
          </a:xfrm>
          <a:prstGeom prst="rect">
            <a:avLst/>
          </a:prstGeom>
          <a:noFill/>
        </p:spPr>
        <p:txBody>
          <a:bodyPr wrap="square" rtlCol="0">
            <a:spAutoFit/>
          </a:bodyPr>
          <a:lstStyle/>
          <a:p>
            <a:endParaRPr lang="en-US" sz="2000" b="1" dirty="0">
              <a:solidFill>
                <a:schemeClr val="tx2"/>
              </a:solidFill>
              <a:latin typeface="Montserrat" panose="00000500000000000000" pitchFamily="2" charset="0"/>
            </a:endParaRPr>
          </a:p>
          <a:p>
            <a:r>
              <a:rPr lang="en-US" sz="2000" b="1" dirty="0">
                <a:solidFill>
                  <a:schemeClr val="tx2"/>
                </a:solidFill>
                <a:latin typeface="Montserrat" panose="00000500000000000000" pitchFamily="2" charset="0"/>
              </a:rPr>
              <a:t>Chlamydia</a:t>
            </a:r>
          </a:p>
          <a:p>
            <a:pPr marL="742950" lvl="1" indent="-285750">
              <a:buFont typeface="Arial" panose="020B0604020202020204" pitchFamily="34" charset="0"/>
              <a:buChar char="•"/>
            </a:pPr>
            <a:r>
              <a:rPr lang="en-US" sz="2000" dirty="0">
                <a:solidFill>
                  <a:schemeClr val="tx2"/>
                </a:solidFill>
                <a:latin typeface="Montserrat" panose="00000500000000000000" pitchFamily="2" charset="0"/>
              </a:rPr>
              <a:t>28,705 new cases reported</a:t>
            </a:r>
          </a:p>
          <a:p>
            <a:pPr marL="742950" lvl="1" indent="-285750">
              <a:buFont typeface="Arial" panose="020B0604020202020204" pitchFamily="34" charset="0"/>
              <a:buChar char="•"/>
            </a:pPr>
            <a:r>
              <a:rPr lang="en-US" sz="2000" dirty="0">
                <a:solidFill>
                  <a:schemeClr val="tx2"/>
                </a:solidFill>
                <a:latin typeface="Montserrat" panose="00000500000000000000" pitchFamily="2" charset="0"/>
              </a:rPr>
              <a:t>7.8 % decrease from 2023</a:t>
            </a:r>
          </a:p>
          <a:p>
            <a:r>
              <a:rPr lang="en-US" sz="2000" b="1" dirty="0">
                <a:solidFill>
                  <a:schemeClr val="tx2"/>
                </a:solidFill>
                <a:latin typeface="Montserrat" panose="00000500000000000000" pitchFamily="2" charset="0"/>
              </a:rPr>
              <a:t>Gonorrhea</a:t>
            </a:r>
          </a:p>
          <a:p>
            <a:pPr marL="742950" lvl="1" indent="-285750">
              <a:buFont typeface="Arial" panose="020B0604020202020204" pitchFamily="34" charset="0"/>
              <a:buChar char="•"/>
            </a:pPr>
            <a:r>
              <a:rPr lang="en-US" sz="2000" dirty="0">
                <a:solidFill>
                  <a:schemeClr val="tx2"/>
                </a:solidFill>
                <a:latin typeface="Montserrat" panose="00000500000000000000" pitchFamily="2" charset="0"/>
              </a:rPr>
              <a:t>10,316 new cases reported</a:t>
            </a:r>
          </a:p>
          <a:p>
            <a:pPr marL="742950" lvl="1" indent="-285750">
              <a:buFont typeface="Arial" panose="020B0604020202020204" pitchFamily="34" charset="0"/>
              <a:buChar char="•"/>
            </a:pPr>
            <a:r>
              <a:rPr lang="en-US" sz="2000" dirty="0">
                <a:solidFill>
                  <a:schemeClr val="tx2"/>
                </a:solidFill>
                <a:latin typeface="Montserrat" panose="00000500000000000000" pitchFamily="2" charset="0"/>
              </a:rPr>
              <a:t>18.2% decrease from 2023</a:t>
            </a:r>
          </a:p>
          <a:p>
            <a:pPr marL="0" lvl="1"/>
            <a:r>
              <a:rPr lang="en-US" sz="2000" b="1" dirty="0">
                <a:solidFill>
                  <a:schemeClr val="tx2"/>
                </a:solidFill>
                <a:latin typeface="Montserrat" panose="00000500000000000000" pitchFamily="2" charset="0"/>
              </a:rPr>
              <a:t>Syphilis</a:t>
            </a:r>
          </a:p>
          <a:p>
            <a:pPr marL="742950" lvl="2" indent="-285750">
              <a:buFont typeface="Arial" panose="020B0604020202020204" pitchFamily="34" charset="0"/>
              <a:buChar char="•"/>
            </a:pPr>
            <a:r>
              <a:rPr lang="en-US" sz="2000" dirty="0">
                <a:solidFill>
                  <a:schemeClr val="tx2"/>
                </a:solidFill>
                <a:latin typeface="Montserrat" panose="00000500000000000000" pitchFamily="2" charset="0"/>
              </a:rPr>
              <a:t>3,034 new cases reported</a:t>
            </a:r>
          </a:p>
          <a:p>
            <a:pPr marL="742950" lvl="2" indent="-285750">
              <a:buFont typeface="Arial" panose="020B0604020202020204" pitchFamily="34" charset="0"/>
              <a:buChar char="•"/>
            </a:pPr>
            <a:r>
              <a:rPr lang="en-US" sz="2000" dirty="0">
                <a:solidFill>
                  <a:schemeClr val="tx2"/>
                </a:solidFill>
                <a:latin typeface="Montserrat" panose="00000500000000000000" pitchFamily="2" charset="0"/>
              </a:rPr>
              <a:t>18.3% decrease from 2023</a:t>
            </a:r>
          </a:p>
          <a:p>
            <a:pPr marL="0" lvl="2"/>
            <a:r>
              <a:rPr lang="en-US" sz="2000" b="1" dirty="0">
                <a:solidFill>
                  <a:schemeClr val="tx2"/>
                </a:solidFill>
                <a:latin typeface="Montserrat" panose="00000500000000000000" pitchFamily="2" charset="0"/>
              </a:rPr>
              <a:t>HIV</a:t>
            </a:r>
          </a:p>
          <a:p>
            <a:pPr marL="742950" lvl="3" indent="-285750">
              <a:buFont typeface="Arial" panose="020B0604020202020204" pitchFamily="34" charset="0"/>
              <a:buChar char="•"/>
            </a:pPr>
            <a:r>
              <a:rPr lang="en-US" sz="2000" dirty="0">
                <a:solidFill>
                  <a:schemeClr val="tx2"/>
                </a:solidFill>
                <a:latin typeface="Montserrat" panose="00000500000000000000" pitchFamily="2" charset="0"/>
              </a:rPr>
              <a:t>576 new cases reported</a:t>
            </a:r>
          </a:p>
          <a:p>
            <a:pPr marL="742950" lvl="3" indent="-285750">
              <a:buFont typeface="Arial" panose="020B0604020202020204" pitchFamily="34" charset="0"/>
              <a:buChar char="•"/>
            </a:pPr>
            <a:r>
              <a:rPr lang="en-US" sz="2000" dirty="0">
                <a:solidFill>
                  <a:schemeClr val="tx2"/>
                </a:solidFill>
                <a:latin typeface="Montserrat" panose="00000500000000000000" pitchFamily="2" charset="0"/>
              </a:rPr>
              <a:t>4.3% </a:t>
            </a:r>
            <a:r>
              <a:rPr lang="en-US" sz="2000" b="1" dirty="0">
                <a:solidFill>
                  <a:schemeClr val="tx2"/>
                </a:solidFill>
                <a:latin typeface="Montserrat" panose="00000500000000000000" pitchFamily="2" charset="0"/>
              </a:rPr>
              <a:t>increase</a:t>
            </a:r>
            <a:r>
              <a:rPr lang="en-US" sz="2000" dirty="0">
                <a:solidFill>
                  <a:schemeClr val="tx2"/>
                </a:solidFill>
                <a:latin typeface="Montserrat" panose="00000500000000000000" pitchFamily="2" charset="0"/>
              </a:rPr>
              <a:t> from 2023</a:t>
            </a:r>
          </a:p>
          <a:p>
            <a:pPr marL="457200" lvl="3"/>
            <a:endParaRPr lang="en-US" sz="2000" dirty="0">
              <a:solidFill>
                <a:schemeClr val="tx2"/>
              </a:solidFill>
            </a:endParaRPr>
          </a:p>
        </p:txBody>
      </p:sp>
      <p:sp>
        <p:nvSpPr>
          <p:cNvPr id="11" name="Rectangle 10"/>
          <p:cNvSpPr/>
          <p:nvPr/>
        </p:nvSpPr>
        <p:spPr>
          <a:xfrm>
            <a:off x="6065955" y="3109691"/>
            <a:ext cx="600075" cy="1702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58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HIV Prevention and Testing Program</a:t>
            </a:r>
          </a:p>
        </p:txBody>
      </p:sp>
    </p:spTree>
    <p:extLst>
      <p:ext uri="{BB962C8B-B14F-4D97-AF65-F5344CB8AC3E}">
        <p14:creationId xmlns:p14="http://schemas.microsoft.com/office/powerpoint/2010/main" val="338513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5">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p:cNvSpPr>
            <a:spLocks noGrp="1"/>
          </p:cNvSpPr>
          <p:nvPr>
            <p:ph type="title"/>
          </p:nvPr>
        </p:nvSpPr>
        <p:spPr>
          <a:xfrm>
            <a:off x="619760" y="764373"/>
            <a:ext cx="6832600" cy="1293028"/>
          </a:xfrm>
        </p:spPr>
        <p:txBody>
          <a:bodyPr vert="horz" lIns="91440" tIns="45720" rIns="91440" bIns="45720" rtlCol="0" anchor="ctr">
            <a:normAutofit/>
          </a:bodyPr>
          <a:lstStyle/>
          <a:p>
            <a:r>
              <a:rPr lang="en-US"/>
              <a:t>HIV Testing and Prevention</a:t>
            </a:r>
          </a:p>
        </p:txBody>
      </p:sp>
      <p:sp>
        <p:nvSpPr>
          <p:cNvPr id="4" name="Content Placeholder 3"/>
          <p:cNvSpPr>
            <a:spLocks noGrp="1"/>
          </p:cNvSpPr>
          <p:nvPr>
            <p:ph sz="half" idx="2"/>
          </p:nvPr>
        </p:nvSpPr>
        <p:spPr>
          <a:xfrm>
            <a:off x="619760" y="2194560"/>
            <a:ext cx="6832600" cy="4024125"/>
          </a:xfrm>
        </p:spPr>
        <p:txBody>
          <a:bodyPr vert="horz" lIns="91440" tIns="45720" rIns="91440" bIns="45720" rtlCol="0">
            <a:normAutofit/>
          </a:bodyPr>
          <a:lstStyle/>
          <a:p>
            <a:r>
              <a:rPr lang="en-US" dirty="0"/>
              <a:t>5 Regional Lead Agency Partners</a:t>
            </a:r>
          </a:p>
          <a:p>
            <a:pPr lvl="1"/>
            <a:r>
              <a:rPr lang="en-US" dirty="0"/>
              <a:t>Prioritized HIV Outreach Testing and Counseling</a:t>
            </a:r>
          </a:p>
          <a:p>
            <a:pPr lvl="1"/>
            <a:r>
              <a:rPr lang="en-US" dirty="0"/>
              <a:t>Risk Reduction Education</a:t>
            </a:r>
          </a:p>
          <a:p>
            <a:pPr lvl="1"/>
            <a:r>
              <a:rPr lang="en-US" dirty="0"/>
              <a:t>STI Testing</a:t>
            </a:r>
          </a:p>
          <a:p>
            <a:pPr lvl="1"/>
            <a:r>
              <a:rPr lang="en-US" dirty="0"/>
              <a:t>HCV Testing</a:t>
            </a:r>
          </a:p>
          <a:p>
            <a:r>
              <a:rPr lang="en-US" dirty="0"/>
              <a:t>Healthcare Opt-Out Testing</a:t>
            </a:r>
          </a:p>
          <a:p>
            <a:r>
              <a:rPr lang="en-US" dirty="0"/>
              <a:t>Self-Test Kits</a:t>
            </a:r>
          </a:p>
          <a:p>
            <a:r>
              <a:rPr lang="en-US" dirty="0"/>
              <a:t>Condom Distribution</a:t>
            </a:r>
          </a:p>
          <a:p>
            <a:r>
              <a:rPr lang="en-US" dirty="0"/>
              <a:t>Ending the HIV Epidemic</a:t>
            </a:r>
          </a:p>
          <a:p>
            <a:pPr lvl="1"/>
            <a:endParaRPr lang="en-US" dirty="0"/>
          </a:p>
        </p:txBody>
      </p:sp>
      <p:pic>
        <p:nvPicPr>
          <p:cNvPr id="6" name="Content Placeholder 5">
            <a:extLst>
              <a:ext uri="{FF2B5EF4-FFF2-40B4-BE49-F238E27FC236}">
                <a16:creationId xmlns:a16="http://schemas.microsoft.com/office/drawing/2014/main" id="{112DE025-6C80-8DE2-A96B-0B8BF46DC97E}"/>
              </a:ext>
            </a:extLst>
          </p:cNvPr>
          <p:cNvPicPr>
            <a:picLocks noGrp="1" noChangeAspect="1"/>
          </p:cNvPicPr>
          <p:nvPr>
            <p:ph sz="half" idx="1"/>
          </p:nvPr>
        </p:nvPicPr>
        <p:blipFill rotWithShape="1">
          <a:blip r:embed="rId4"/>
          <a:srcRect r="1" b="15547"/>
          <a:stretch/>
        </p:blipFill>
        <p:spPr>
          <a:xfrm>
            <a:off x="7861238" y="746125"/>
            <a:ext cx="3644962" cy="5472559"/>
          </a:xfrm>
          <a:prstGeom prst="rect">
            <a:avLst/>
          </a:prstGeom>
        </p:spPr>
      </p:pic>
    </p:spTree>
    <p:extLst>
      <p:ext uri="{BB962C8B-B14F-4D97-AF65-F5344CB8AC3E}">
        <p14:creationId xmlns:p14="http://schemas.microsoft.com/office/powerpoint/2010/main" val="224259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Ryan White Case Management</a:t>
            </a:r>
          </a:p>
        </p:txBody>
      </p:sp>
      <p:sp>
        <p:nvSpPr>
          <p:cNvPr id="7" name="Content Placeholder 6"/>
          <p:cNvSpPr>
            <a:spLocks noGrp="1"/>
          </p:cNvSpPr>
          <p:nvPr>
            <p:ph sz="half" idx="1"/>
          </p:nvPr>
        </p:nvSpPr>
        <p:spPr>
          <a:xfrm>
            <a:off x="637032" y="2194559"/>
            <a:ext cx="5334000" cy="4024125"/>
          </a:xfrm>
        </p:spPr>
        <p:txBody>
          <a:bodyPr/>
          <a:lstStyle/>
          <a:p>
            <a:r>
              <a:rPr lang="en-US" sz="2400" b="1" dirty="0"/>
              <a:t>Types of Case Management:</a:t>
            </a:r>
          </a:p>
          <a:p>
            <a:endParaRPr lang="en-US" sz="2400" b="1" dirty="0"/>
          </a:p>
          <a:p>
            <a:pPr marL="285750" indent="-285750"/>
            <a:r>
              <a:rPr lang="en-US" sz="2400" dirty="0"/>
              <a:t>Medical/ Non-medical</a:t>
            </a:r>
          </a:p>
          <a:p>
            <a:pPr marL="285750" indent="-285750"/>
            <a:r>
              <a:rPr lang="en-US" sz="2400" dirty="0"/>
              <a:t>Linkage to Care </a:t>
            </a:r>
          </a:p>
          <a:p>
            <a:pPr marL="285750" lvl="0" indent="-285750"/>
            <a:r>
              <a:rPr lang="en-US" sz="2400" dirty="0"/>
              <a:t>Lost Retention Peer Navigation</a:t>
            </a:r>
          </a:p>
          <a:p>
            <a:pPr marL="285750" lvl="0" indent="-285750"/>
            <a:r>
              <a:rPr lang="en-US" sz="2400" dirty="0"/>
              <a:t>State Plan Personal Care (SPPC)</a:t>
            </a:r>
          </a:p>
          <a:p>
            <a:pPr marL="285750" lvl="0" indent="-285750"/>
            <a:r>
              <a:rPr lang="en-US" sz="2400" dirty="0"/>
              <a:t>AIDS Waiver</a:t>
            </a:r>
          </a:p>
          <a:p>
            <a:pPr marL="285750" lvl="0" indent="-285750"/>
            <a:r>
              <a:rPr lang="en-US" sz="2400" dirty="0"/>
              <a:t>Transitional Case Management</a:t>
            </a:r>
          </a:p>
          <a:p>
            <a:pPr marL="0" indent="0">
              <a:buNone/>
            </a:pPr>
            <a:endParaRPr lang="en-US" dirty="0"/>
          </a:p>
        </p:txBody>
      </p:sp>
      <p:pic>
        <p:nvPicPr>
          <p:cNvPr id="9" name="Content Placeholder 8" descr="HIV/AIDS: the Facts in Pictures – The Ustinovian"/>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2572" y="2936016"/>
            <a:ext cx="4953255" cy="2540131"/>
          </a:xfrm>
        </p:spPr>
      </p:pic>
    </p:spTree>
    <p:extLst>
      <p:ext uri="{BB962C8B-B14F-4D97-AF65-F5344CB8AC3E}">
        <p14:creationId xmlns:p14="http://schemas.microsoft.com/office/powerpoint/2010/main" val="1913805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SPPC /AIDS WAiver</a:t>
            </a:r>
          </a:p>
        </p:txBody>
      </p:sp>
      <p:sp>
        <p:nvSpPr>
          <p:cNvPr id="3" name="Content Placeholder 2"/>
          <p:cNvSpPr>
            <a:spLocks noGrp="1"/>
          </p:cNvSpPr>
          <p:nvPr>
            <p:ph sz="half" idx="1"/>
          </p:nvPr>
        </p:nvSpPr>
        <p:spPr/>
        <p:txBody>
          <a:bodyPr>
            <a:normAutofit/>
          </a:bodyPr>
          <a:lstStyle/>
          <a:p>
            <a:r>
              <a:rPr lang="en-US" sz="2800" dirty="0"/>
              <a:t>DHSS &amp; DSS Collaboration</a:t>
            </a:r>
          </a:p>
          <a:p>
            <a:r>
              <a:rPr lang="en-US" sz="2800" dirty="0"/>
              <a:t>Purpose</a:t>
            </a:r>
          </a:p>
          <a:p>
            <a:r>
              <a:rPr lang="en-US" sz="2800" dirty="0"/>
              <a:t>Qualifications:</a:t>
            </a:r>
          </a:p>
          <a:p>
            <a:pPr marL="0" indent="0">
              <a:buNone/>
            </a:pPr>
            <a:r>
              <a:rPr lang="en-US" sz="2800" dirty="0"/>
              <a:t>   - Case Manager</a:t>
            </a:r>
          </a:p>
          <a:p>
            <a:pPr marL="0" indent="0">
              <a:buNone/>
            </a:pPr>
            <a:r>
              <a:rPr lang="en-US" sz="2800" dirty="0"/>
              <a:t>   - Client</a:t>
            </a:r>
          </a:p>
          <a:p>
            <a:r>
              <a:rPr lang="en-US" sz="2800" dirty="0"/>
              <a:t>Types of Services:</a:t>
            </a:r>
          </a:p>
        </p:txBody>
      </p:sp>
      <p:sp>
        <p:nvSpPr>
          <p:cNvPr id="4" name="Content Placeholder 3"/>
          <p:cNvSpPr>
            <a:spLocks noGrp="1"/>
          </p:cNvSpPr>
          <p:nvPr>
            <p:ph sz="half" idx="2"/>
          </p:nvPr>
        </p:nvSpPr>
        <p:spPr/>
        <p:txBody>
          <a:bodyPr>
            <a:normAutofit/>
          </a:bodyPr>
          <a:lstStyle/>
          <a:p>
            <a:endParaRPr lang="en-US" dirty="0"/>
          </a:p>
          <a:p>
            <a:endParaRPr lang="en-US" dirty="0"/>
          </a:p>
        </p:txBody>
      </p:sp>
      <p:pic>
        <p:nvPicPr>
          <p:cNvPr id="6" name="Picture 5" descr="Auxiliares de Cuidado Personal en Mi Próximo Pas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512290"/>
            <a:ext cx="5329381" cy="2997777"/>
          </a:xfrm>
          <a:prstGeom prst="rect">
            <a:avLst/>
          </a:prstGeom>
        </p:spPr>
      </p:pic>
    </p:spTree>
    <p:extLst>
      <p:ext uri="{BB962C8B-B14F-4D97-AF65-F5344CB8AC3E}">
        <p14:creationId xmlns:p14="http://schemas.microsoft.com/office/powerpoint/2010/main" val="3610607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496" y="774706"/>
            <a:ext cx="6451182" cy="5870368"/>
          </a:xfrm>
          <a:prstGeom prst="rect">
            <a:avLst/>
          </a:prstGeom>
        </p:spPr>
      </p:pic>
    </p:spTree>
    <p:extLst>
      <p:ext uri="{BB962C8B-B14F-4D97-AF65-F5344CB8AC3E}">
        <p14:creationId xmlns:p14="http://schemas.microsoft.com/office/powerpoint/2010/main" val="426865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update</a:t>
            </a:r>
          </a:p>
        </p:txBody>
      </p:sp>
      <p:sp>
        <p:nvSpPr>
          <p:cNvPr id="3" name="Content Placeholder 2"/>
          <p:cNvSpPr>
            <a:spLocks noGrp="1"/>
          </p:cNvSpPr>
          <p:nvPr>
            <p:ph sz="half" idx="1"/>
          </p:nvPr>
        </p:nvSpPr>
        <p:spPr/>
        <p:txBody>
          <a:bodyPr>
            <a:normAutofit/>
          </a:bodyPr>
          <a:lstStyle/>
          <a:p>
            <a:r>
              <a:rPr lang="en-US" sz="3600" dirty="0"/>
              <a:t>Where we are?</a:t>
            </a:r>
          </a:p>
          <a:p>
            <a:r>
              <a:rPr lang="en-US" sz="3600" dirty="0"/>
              <a:t>Where we’re going?</a:t>
            </a:r>
          </a:p>
          <a:p>
            <a:pPr marL="0" indent="0">
              <a:buNone/>
            </a:pPr>
            <a:endParaRPr lang="en-US" sz="3600" dirty="0"/>
          </a:p>
        </p:txBody>
      </p:sp>
      <p:pic>
        <p:nvPicPr>
          <p:cNvPr id="10" name="Picture 9">
            <a:extLst>
              <a:ext uri="{FF2B5EF4-FFF2-40B4-BE49-F238E27FC236}">
                <a16:creationId xmlns:a16="http://schemas.microsoft.com/office/drawing/2014/main" id="{A81AC2D3-2443-90F1-C29D-9CCE68B9E4FC}"/>
              </a:ext>
            </a:extLst>
          </p:cNvPr>
          <p:cNvPicPr>
            <a:picLocks noChangeAspect="1"/>
          </p:cNvPicPr>
          <p:nvPr/>
        </p:nvPicPr>
        <p:blipFill>
          <a:blip r:embed="rId3"/>
          <a:stretch>
            <a:fillRect/>
          </a:stretch>
        </p:blipFill>
        <p:spPr>
          <a:xfrm>
            <a:off x="7419474" y="2127335"/>
            <a:ext cx="4086726" cy="4091349"/>
          </a:xfrm>
          <a:prstGeom prst="rect">
            <a:avLst/>
          </a:prstGeom>
        </p:spPr>
      </p:pic>
    </p:spTree>
    <p:extLst>
      <p:ext uri="{BB962C8B-B14F-4D97-AF65-F5344CB8AC3E}">
        <p14:creationId xmlns:p14="http://schemas.microsoft.com/office/powerpoint/2010/main" val="3451807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Part B Services:</a:t>
            </a:r>
          </a:p>
        </p:txBody>
      </p:sp>
      <p:sp>
        <p:nvSpPr>
          <p:cNvPr id="3" name="Content Placeholder 2"/>
          <p:cNvSpPr>
            <a:spLocks noGrp="1"/>
          </p:cNvSpPr>
          <p:nvPr>
            <p:ph sz="half" idx="1"/>
          </p:nvPr>
        </p:nvSpPr>
        <p:spPr>
          <a:xfrm>
            <a:off x="685800" y="2216075"/>
            <a:ext cx="5334000" cy="4281544"/>
          </a:xfrm>
        </p:spPr>
        <p:txBody>
          <a:bodyPr>
            <a:normAutofit lnSpcReduction="10000"/>
          </a:bodyPr>
          <a:lstStyle/>
          <a:p>
            <a:r>
              <a:rPr lang="en-US" sz="2100" dirty="0"/>
              <a:t>Statewide Services</a:t>
            </a:r>
          </a:p>
          <a:p>
            <a:pPr lvl="1"/>
            <a:r>
              <a:rPr lang="en-US" sz="1900" dirty="0"/>
              <a:t>Medications</a:t>
            </a:r>
          </a:p>
          <a:p>
            <a:pPr lvl="2"/>
            <a:r>
              <a:rPr lang="en-US" sz="1700" dirty="0"/>
              <a:t>Must be on MO ADAP formulary </a:t>
            </a:r>
          </a:p>
          <a:p>
            <a:pPr lvl="1"/>
            <a:r>
              <a:rPr lang="en-US" sz="1900" dirty="0"/>
              <a:t>Health insurance premium assistance</a:t>
            </a:r>
          </a:p>
          <a:p>
            <a:pPr lvl="2"/>
            <a:r>
              <a:rPr lang="en-US" sz="1700" dirty="0"/>
              <a:t>Medical care co-pays only</a:t>
            </a:r>
          </a:p>
          <a:p>
            <a:pPr lvl="1"/>
            <a:r>
              <a:rPr lang="en-US" sz="1900" dirty="0"/>
              <a:t>Mental health services</a:t>
            </a:r>
          </a:p>
          <a:p>
            <a:pPr lvl="1"/>
            <a:r>
              <a:rPr lang="en-US" sz="1900" dirty="0"/>
              <a:t>Substance use services</a:t>
            </a:r>
          </a:p>
          <a:p>
            <a:pPr lvl="1"/>
            <a:r>
              <a:rPr lang="en-US" sz="1900" dirty="0"/>
              <a:t>Treatment adherence</a:t>
            </a:r>
          </a:p>
          <a:p>
            <a:r>
              <a:rPr lang="en-US" sz="2100" dirty="0"/>
              <a:t>Outstate Services</a:t>
            </a:r>
          </a:p>
          <a:p>
            <a:pPr lvl="1"/>
            <a:r>
              <a:rPr lang="en-US" sz="1900" dirty="0"/>
              <a:t>Outpatient/Ambulatory care</a:t>
            </a:r>
          </a:p>
          <a:p>
            <a:pPr lvl="1"/>
            <a:r>
              <a:rPr lang="en-US" sz="1900" dirty="0"/>
              <a:t>Dental</a:t>
            </a:r>
          </a:p>
          <a:p>
            <a:pPr lvl="1"/>
            <a:r>
              <a:rPr lang="en-US" sz="1900" dirty="0"/>
              <a:t>Housing and Utility Assistance</a:t>
            </a:r>
          </a:p>
          <a:p>
            <a:pPr lvl="1"/>
            <a:r>
              <a:rPr lang="en-US" sz="1900" dirty="0"/>
              <a:t>Medical Transportation </a:t>
            </a:r>
          </a:p>
          <a:p>
            <a:pPr marL="0" lvl="0" indent="0">
              <a:buNone/>
            </a:pPr>
            <a:endParaRPr lang="en-US" dirty="0"/>
          </a:p>
        </p:txBody>
      </p:sp>
      <p:pic>
        <p:nvPicPr>
          <p:cNvPr id="6" name="Content Placeholder 5" descr="9 top tech-recruiting mistakes to avoid | Opensource.co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708458"/>
            <a:ext cx="5334000" cy="2995246"/>
          </a:xfrm>
        </p:spPr>
      </p:pic>
    </p:spTree>
    <p:extLst>
      <p:ext uri="{BB962C8B-B14F-4D97-AF65-F5344CB8AC3E}">
        <p14:creationId xmlns:p14="http://schemas.microsoft.com/office/powerpoint/2010/main" val="309580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Services:</a:t>
            </a:r>
          </a:p>
        </p:txBody>
      </p:sp>
      <p:sp>
        <p:nvSpPr>
          <p:cNvPr id="4" name="Rectangle 3"/>
          <p:cNvSpPr/>
          <p:nvPr/>
        </p:nvSpPr>
        <p:spPr>
          <a:xfrm>
            <a:off x="5809128" y="2253345"/>
            <a:ext cx="5291009" cy="1200329"/>
          </a:xfrm>
          <a:prstGeom prst="rect">
            <a:avLst/>
          </a:prstGeom>
        </p:spPr>
        <p:txBody>
          <a:bodyPr wrap="square">
            <a:spAutoFit/>
          </a:bodyPr>
          <a:lstStyle/>
          <a:p>
            <a:pPr marL="342900" indent="-342900">
              <a:buFont typeface="Arial" panose="020B0604020202020204" pitchFamily="34" charset="0"/>
              <a:buChar char="•"/>
            </a:pPr>
            <a:r>
              <a:rPr lang="en-US" sz="2400" dirty="0"/>
              <a:t>ADAP Uninsured</a:t>
            </a:r>
          </a:p>
          <a:p>
            <a:pPr marL="342900" indent="-342900">
              <a:buFont typeface="Arial" panose="020B0604020202020204" pitchFamily="34" charset="0"/>
              <a:buChar char="•"/>
            </a:pPr>
            <a:r>
              <a:rPr lang="en-US" sz="2400" dirty="0"/>
              <a:t>Health Insurance Continuation Program (HICP)</a:t>
            </a:r>
          </a:p>
        </p:txBody>
      </p:sp>
      <p:pic>
        <p:nvPicPr>
          <p:cNvPr id="3" name="Content Placeholder 6">
            <a:extLst>
              <a:ext uri="{FF2B5EF4-FFF2-40B4-BE49-F238E27FC236}">
                <a16:creationId xmlns:a16="http://schemas.microsoft.com/office/drawing/2014/main" id="{21F709FE-CC08-B9A0-DA5E-121210EC3BC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8383" y="2450592"/>
            <a:ext cx="4507043" cy="2999232"/>
          </a:xfrm>
        </p:spPr>
      </p:pic>
    </p:spTree>
    <p:extLst>
      <p:ext uri="{BB962C8B-B14F-4D97-AF65-F5344CB8AC3E}">
        <p14:creationId xmlns:p14="http://schemas.microsoft.com/office/powerpoint/2010/main" val="3306739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opportunities for persons with Aids (hopwa)</a:t>
            </a:r>
          </a:p>
        </p:txBody>
      </p:sp>
      <p:sp>
        <p:nvSpPr>
          <p:cNvPr id="3" name="Content Placeholder 2"/>
          <p:cNvSpPr>
            <a:spLocks noGrp="1"/>
          </p:cNvSpPr>
          <p:nvPr>
            <p:ph sz="half" idx="1"/>
          </p:nvPr>
        </p:nvSpPr>
        <p:spPr>
          <a:xfrm>
            <a:off x="685800" y="2194559"/>
            <a:ext cx="5334000" cy="4249272"/>
          </a:xfrm>
        </p:spPr>
        <p:txBody>
          <a:bodyPr>
            <a:normAutofit fontScale="92500" lnSpcReduction="10000"/>
          </a:bodyPr>
          <a:lstStyle/>
          <a:p>
            <a:r>
              <a:rPr lang="en-US" dirty="0"/>
              <a:t>Federal program dedicated to the housing needs of people living with HIV/AIDS</a:t>
            </a:r>
          </a:p>
          <a:p>
            <a:r>
              <a:rPr lang="en-US" dirty="0"/>
              <a:t>Outstate HOPWA Program</a:t>
            </a:r>
          </a:p>
          <a:p>
            <a:pPr lvl="1"/>
            <a:r>
              <a:rPr lang="en-US" dirty="0"/>
              <a:t>Access through Part B Case Management agency</a:t>
            </a:r>
          </a:p>
          <a:p>
            <a:pPr lvl="1"/>
            <a:r>
              <a:rPr lang="en-US" dirty="0"/>
              <a:t>Services clients living in the 100 counties of the Outstate regions</a:t>
            </a:r>
          </a:p>
          <a:p>
            <a:pPr lvl="1"/>
            <a:r>
              <a:rPr lang="en-US" dirty="0"/>
              <a:t>Tenant Based Rental Assistance (TBRA) </a:t>
            </a:r>
          </a:p>
          <a:p>
            <a:pPr lvl="1"/>
            <a:r>
              <a:rPr lang="en-US" dirty="0"/>
              <a:t>Short-Term Rent, Mortgage, and Utility (STRMU) assistance</a:t>
            </a:r>
          </a:p>
          <a:p>
            <a:r>
              <a:rPr lang="en-US" dirty="0"/>
              <a:t>St. Louis and Kansas City receive their own competitive HOPWA funding to serve clients in the TGAs. </a:t>
            </a:r>
          </a:p>
        </p:txBody>
      </p:sp>
      <p:pic>
        <p:nvPicPr>
          <p:cNvPr id="5" name="Content Placeholder 4" descr="Small House Free Stock Photo - Public Domain Pictur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7827" y="2193925"/>
            <a:ext cx="3902745" cy="4024313"/>
          </a:xfrm>
        </p:spPr>
      </p:pic>
    </p:spTree>
    <p:extLst>
      <p:ext uri="{BB962C8B-B14F-4D97-AF65-F5344CB8AC3E}">
        <p14:creationId xmlns:p14="http://schemas.microsoft.com/office/powerpoint/2010/main" val="2855272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assistance:</a:t>
            </a:r>
          </a:p>
        </p:txBody>
      </p:sp>
      <p:sp>
        <p:nvSpPr>
          <p:cNvPr id="3" name="Content Placeholder 2"/>
          <p:cNvSpPr>
            <a:spLocks noGrp="1"/>
          </p:cNvSpPr>
          <p:nvPr>
            <p:ph sz="half" idx="1"/>
          </p:nvPr>
        </p:nvSpPr>
        <p:spPr/>
        <p:txBody>
          <a:bodyPr>
            <a:normAutofit/>
          </a:bodyPr>
          <a:lstStyle/>
          <a:p>
            <a:r>
              <a:rPr lang="en-US" dirty="0"/>
              <a:t>Deposit Assistance</a:t>
            </a:r>
          </a:p>
          <a:p>
            <a:pPr lvl="1"/>
            <a:r>
              <a:rPr lang="en-US" dirty="0"/>
              <a:t>Rent</a:t>
            </a:r>
          </a:p>
          <a:p>
            <a:pPr lvl="1"/>
            <a:r>
              <a:rPr lang="en-US" dirty="0"/>
              <a:t>Utilities</a:t>
            </a:r>
          </a:p>
          <a:p>
            <a:r>
              <a:rPr lang="en-US" dirty="0"/>
              <a:t>Emergency Financial Assistance (EFA)</a:t>
            </a:r>
          </a:p>
          <a:p>
            <a:pPr lvl="1"/>
            <a:r>
              <a:rPr lang="en-US" dirty="0"/>
              <a:t>Eviction notices</a:t>
            </a:r>
          </a:p>
          <a:p>
            <a:pPr lvl="1"/>
            <a:r>
              <a:rPr lang="en-US" dirty="0"/>
              <a:t>Shut-off/disconnect notices</a:t>
            </a:r>
          </a:p>
          <a:p>
            <a:pPr lvl="1"/>
            <a:r>
              <a:rPr lang="en-US" dirty="0"/>
              <a:t>Temporary emergency housing</a:t>
            </a:r>
          </a:p>
          <a:p>
            <a:pPr lvl="1"/>
            <a:endParaRPr lang="en-US" dirty="0"/>
          </a:p>
        </p:txBody>
      </p:sp>
      <p:pic>
        <p:nvPicPr>
          <p:cNvPr id="5" name="Content Placeholder 4" descr="Small House Free Stock Photo - Public Domain Pictur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7827" y="2193925"/>
            <a:ext cx="3902745" cy="4024313"/>
          </a:xfrm>
        </p:spPr>
      </p:pic>
    </p:spTree>
    <p:extLst>
      <p:ext uri="{BB962C8B-B14F-4D97-AF65-F5344CB8AC3E}">
        <p14:creationId xmlns:p14="http://schemas.microsoft.com/office/powerpoint/2010/main" val="1978108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Hepatitis </a:t>
            </a:r>
          </a:p>
        </p:txBody>
      </p:sp>
      <p:sp>
        <p:nvSpPr>
          <p:cNvPr id="3" name="Content Placeholder 2"/>
          <p:cNvSpPr>
            <a:spLocks noGrp="1"/>
          </p:cNvSpPr>
          <p:nvPr>
            <p:ph idx="1"/>
          </p:nvPr>
        </p:nvSpPr>
        <p:spPr>
          <a:xfrm>
            <a:off x="685800" y="1233714"/>
            <a:ext cx="6484257" cy="5274662"/>
          </a:xfrm>
        </p:spPr>
        <p:txBody>
          <a:bodyPr>
            <a:normAutofit/>
          </a:bodyPr>
          <a:lstStyle/>
          <a:p>
            <a:pPr marL="0" indent="0">
              <a:lnSpc>
                <a:spcPct val="100000"/>
              </a:lnSpc>
              <a:buNone/>
            </a:pPr>
            <a:endParaRPr lang="en-US" sz="1800" dirty="0"/>
          </a:p>
          <a:p>
            <a:pPr>
              <a:lnSpc>
                <a:spcPct val="100000"/>
              </a:lnSpc>
            </a:pPr>
            <a:r>
              <a:rPr lang="en-US" sz="1800" dirty="0"/>
              <a:t>Prevention and Testing</a:t>
            </a:r>
          </a:p>
          <a:p>
            <a:pPr lvl="1">
              <a:lnSpc>
                <a:spcPct val="100000"/>
              </a:lnSpc>
            </a:pPr>
            <a:endParaRPr lang="en-US" sz="1800" dirty="0"/>
          </a:p>
          <a:p>
            <a:pPr>
              <a:lnSpc>
                <a:spcPct val="100000"/>
              </a:lnSpc>
            </a:pPr>
            <a:r>
              <a:rPr lang="en-US" sz="2000" dirty="0"/>
              <a:t>Missouri Hepatitis C Elimination Planning Committee (</a:t>
            </a:r>
            <a:r>
              <a:rPr lang="en-US" sz="2000" b="1" u="sng" dirty="0"/>
              <a:t>MOHEPC</a:t>
            </a:r>
            <a:r>
              <a:rPr lang="en-US" sz="2000" dirty="0"/>
              <a:t>) – effective May 19, 2022.</a:t>
            </a:r>
          </a:p>
          <a:p>
            <a:pPr lvl="1">
              <a:lnSpc>
                <a:spcPct val="100000"/>
              </a:lnSpc>
            </a:pPr>
            <a:r>
              <a:rPr lang="en-US" sz="1800" b="1" dirty="0"/>
              <a:t>Vision:</a:t>
            </a:r>
            <a:r>
              <a:rPr lang="en-US" sz="1800" dirty="0"/>
              <a:t>  Increase access to hepatitis C prevention, testing, and treatment for all Missouri citizens</a:t>
            </a:r>
          </a:p>
          <a:p>
            <a:pPr lvl="1">
              <a:lnSpc>
                <a:spcPct val="100000"/>
              </a:lnSpc>
            </a:pPr>
            <a:r>
              <a:rPr lang="en-US" sz="1800" b="1" dirty="0"/>
              <a:t>Mission:</a:t>
            </a:r>
            <a:r>
              <a:rPr lang="en-US" sz="1800" dirty="0"/>
              <a:t>  Create a plan to eliminate hepatitis C in Missouri by ensuring universal testing, improving health care outcomes for people living with hepatitis C, and preventing new infections.</a:t>
            </a:r>
          </a:p>
        </p:txBody>
      </p:sp>
      <p:pic>
        <p:nvPicPr>
          <p:cNvPr id="4" name="Picture 3">
            <a:extLst>
              <a:ext uri="{FF2B5EF4-FFF2-40B4-BE49-F238E27FC236}">
                <a16:creationId xmlns:a16="http://schemas.microsoft.com/office/drawing/2014/main" id="{B2DCC38F-1C2D-5D28-1390-BE3EF419D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956" y="2507870"/>
            <a:ext cx="4017244" cy="2732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543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hepatitis</a:t>
            </a:r>
          </a:p>
        </p:txBody>
      </p:sp>
      <p:sp>
        <p:nvSpPr>
          <p:cNvPr id="3" name="Content Placeholder 2"/>
          <p:cNvSpPr>
            <a:spLocks noGrp="1"/>
          </p:cNvSpPr>
          <p:nvPr>
            <p:ph sz="half" idx="1"/>
          </p:nvPr>
        </p:nvSpPr>
        <p:spPr>
          <a:xfrm>
            <a:off x="685800" y="2194559"/>
            <a:ext cx="10300648" cy="4024125"/>
          </a:xfrm>
        </p:spPr>
        <p:txBody>
          <a:bodyPr>
            <a:normAutofit/>
          </a:bodyPr>
          <a:lstStyle/>
          <a:p>
            <a:r>
              <a:rPr lang="en-US" dirty="0"/>
              <a:t>State Public Health Lab offers Hep B and C Testing</a:t>
            </a:r>
          </a:p>
          <a:p>
            <a:pPr lvl="1"/>
            <a:r>
              <a:rPr lang="en-US" dirty="0"/>
              <a:t>Adult Hepatitis B</a:t>
            </a:r>
          </a:p>
          <a:p>
            <a:pPr lvl="1"/>
            <a:r>
              <a:rPr lang="en-US" dirty="0"/>
              <a:t>Hepatitis C Antibody and confirmatory</a:t>
            </a:r>
          </a:p>
          <a:p>
            <a:pPr lvl="1"/>
            <a:r>
              <a:rPr lang="en-US" dirty="0"/>
              <a:t>Available through any of our HIV/STI Testing Sites</a:t>
            </a:r>
          </a:p>
          <a:p>
            <a:pPr lvl="1"/>
            <a:endParaRPr lang="en-US" dirty="0"/>
          </a:p>
          <a:p>
            <a:pPr marL="457200" lvl="1" indent="0">
              <a:buNone/>
            </a:pPr>
            <a:endParaRPr lang="en-US" dirty="0"/>
          </a:p>
          <a:p>
            <a:r>
              <a:rPr lang="en-US" dirty="0"/>
              <a:t>Telehealth Services and Patient Navigation</a:t>
            </a:r>
          </a:p>
          <a:p>
            <a:pPr lvl="1"/>
            <a:r>
              <a:rPr lang="en-US" dirty="0"/>
              <a:t>Partnering with 5 health organizations to offer telehealth services throughout the State, thus lowering the barrier to treatment.</a:t>
            </a:r>
          </a:p>
          <a:p>
            <a:endParaRPr lang="en-US" dirty="0"/>
          </a:p>
        </p:txBody>
      </p:sp>
    </p:spTree>
    <p:extLst>
      <p:ext uri="{BB962C8B-B14F-4D97-AF65-F5344CB8AC3E}">
        <p14:creationId xmlns:p14="http://schemas.microsoft.com/office/powerpoint/2010/main" val="3579015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D281-8051-2086-792A-257603C2867D}"/>
              </a:ext>
            </a:extLst>
          </p:cNvPr>
          <p:cNvSpPr>
            <a:spLocks noGrp="1"/>
          </p:cNvSpPr>
          <p:nvPr>
            <p:ph type="title"/>
          </p:nvPr>
        </p:nvSpPr>
        <p:spPr/>
        <p:txBody>
          <a:bodyPr/>
          <a:lstStyle/>
          <a:p>
            <a:r>
              <a:rPr lang="en-US" dirty="0"/>
              <a:t>VIRAL HEPATITIS</a:t>
            </a:r>
          </a:p>
        </p:txBody>
      </p:sp>
      <p:sp>
        <p:nvSpPr>
          <p:cNvPr id="3" name="Content Placeholder 2">
            <a:extLst>
              <a:ext uri="{FF2B5EF4-FFF2-40B4-BE49-F238E27FC236}">
                <a16:creationId xmlns:a16="http://schemas.microsoft.com/office/drawing/2014/main" id="{4FE51BA0-8FA2-B271-D44A-9DAFAC93CAB3}"/>
              </a:ext>
            </a:extLst>
          </p:cNvPr>
          <p:cNvSpPr>
            <a:spLocks noGrp="1"/>
          </p:cNvSpPr>
          <p:nvPr>
            <p:ph sz="half" idx="1"/>
          </p:nvPr>
        </p:nvSpPr>
        <p:spPr>
          <a:xfrm>
            <a:off x="5994400" y="2344300"/>
            <a:ext cx="5265057" cy="3606558"/>
          </a:xfrm>
        </p:spPr>
        <p:txBody>
          <a:bodyPr/>
          <a:lstStyle/>
          <a:p>
            <a:r>
              <a:rPr lang="en-US" b="1" u="sng" dirty="0"/>
              <a:t>Project Hep Cure  </a:t>
            </a:r>
            <a:r>
              <a:rPr lang="en-US" dirty="0"/>
              <a:t>- An initiative through the Department of Social Services to cure hepatitis C with prescription </a:t>
            </a:r>
            <a:r>
              <a:rPr lang="en-US" dirty="0" err="1"/>
              <a:t>Mavyret</a:t>
            </a:r>
            <a:r>
              <a:rPr lang="en-US" dirty="0"/>
              <a:t>.  Anyone with MO HealthNet coverage and has tested positive for hepatitis C is eligible for the treatment. The treatment is available at no cost to MO HealthNet  participants.</a:t>
            </a:r>
          </a:p>
          <a:p>
            <a:endParaRPr lang="en-US" dirty="0"/>
          </a:p>
        </p:txBody>
      </p:sp>
      <p:pic>
        <p:nvPicPr>
          <p:cNvPr id="7" name="Picture 2">
            <a:extLst>
              <a:ext uri="{FF2B5EF4-FFF2-40B4-BE49-F238E27FC236}">
                <a16:creationId xmlns:a16="http://schemas.microsoft.com/office/drawing/2014/main" id="{26A5DAB3-6D38-5100-5816-2F74308AC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543" y="2057401"/>
            <a:ext cx="4221843" cy="422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3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a:xfrm>
            <a:off x="242454" y="528538"/>
            <a:ext cx="5709744" cy="972681"/>
          </a:xfrm>
        </p:spPr>
        <p:txBody>
          <a:bodyPr>
            <a:normAutofit/>
          </a:bodyPr>
          <a:lstStyle/>
          <a:p>
            <a:r>
              <a:rPr lang="en-US" sz="3200" dirty="0">
                <a:solidFill>
                  <a:schemeClr val="tx1"/>
                </a:solidFill>
              </a:rPr>
              <a:t>Ending the HIV Epidemic in Missouri: </a:t>
            </a:r>
          </a:p>
        </p:txBody>
      </p:sp>
      <p:sp>
        <p:nvSpPr>
          <p:cNvPr id="4" name="Text Placeholder 3"/>
          <p:cNvSpPr>
            <a:spLocks noGrp="1"/>
          </p:cNvSpPr>
          <p:nvPr>
            <p:ph type="body" sz="quarter" idx="14"/>
          </p:nvPr>
        </p:nvSpPr>
        <p:spPr>
          <a:xfrm>
            <a:off x="364756" y="1501218"/>
            <a:ext cx="5465141" cy="5192879"/>
          </a:xfrm>
        </p:spPr>
        <p:txBody>
          <a:bodyPr>
            <a:normAutofit lnSpcReduction="10000"/>
          </a:bodyPr>
          <a:lstStyle/>
          <a:p>
            <a:pPr marL="342900" indent="-342900">
              <a:spcBef>
                <a:spcPts val="1800"/>
              </a:spcBef>
              <a:buFont typeface="Arial" panose="020B0604020202020204" pitchFamily="34" charset="0"/>
              <a:buChar char="•"/>
            </a:pPr>
            <a:r>
              <a:rPr lang="en-US" sz="2400" dirty="0"/>
              <a:t>The Four Pillars of the EHE Initiative: </a:t>
            </a:r>
          </a:p>
          <a:p>
            <a:pPr marL="1028700" lvl="1" indent="-342900">
              <a:spcBef>
                <a:spcPts val="1800"/>
              </a:spcBef>
            </a:pPr>
            <a:r>
              <a:rPr lang="en-US" sz="2400" dirty="0"/>
              <a:t>Diagnose</a:t>
            </a:r>
          </a:p>
          <a:p>
            <a:pPr marL="1028700" lvl="1" indent="-342900">
              <a:spcBef>
                <a:spcPts val="1800"/>
              </a:spcBef>
            </a:pPr>
            <a:r>
              <a:rPr lang="en-US" sz="2400" dirty="0"/>
              <a:t>Treat</a:t>
            </a:r>
          </a:p>
          <a:p>
            <a:pPr marL="1028700" lvl="1" indent="-342900">
              <a:spcBef>
                <a:spcPts val="1800"/>
              </a:spcBef>
            </a:pPr>
            <a:r>
              <a:rPr lang="en-US" sz="2400" dirty="0"/>
              <a:t>Prevent</a:t>
            </a:r>
          </a:p>
          <a:p>
            <a:pPr marL="1028700" lvl="1" indent="-342900">
              <a:spcBef>
                <a:spcPts val="1800"/>
              </a:spcBef>
            </a:pPr>
            <a:r>
              <a:rPr lang="en-US" sz="2400" dirty="0"/>
              <a:t>Respond</a:t>
            </a:r>
          </a:p>
          <a:p>
            <a:pPr marL="342900" indent="-342900">
              <a:spcBef>
                <a:spcPts val="1800"/>
              </a:spcBef>
              <a:buFont typeface="Arial" panose="020B0604020202020204" pitchFamily="34" charset="0"/>
              <a:buChar char="•"/>
            </a:pPr>
            <a:r>
              <a:rPr lang="en-US" sz="2400" dirty="0"/>
              <a:t>Other activities: </a:t>
            </a:r>
          </a:p>
          <a:p>
            <a:pPr marL="1028700" lvl="1" indent="-342900">
              <a:spcBef>
                <a:spcPts val="1800"/>
              </a:spcBef>
            </a:pPr>
            <a:r>
              <a:rPr lang="en-US" sz="2400" dirty="0"/>
              <a:t>Community Engagement</a:t>
            </a:r>
          </a:p>
          <a:p>
            <a:pPr marL="1028700" lvl="1" indent="-342900">
              <a:spcBef>
                <a:spcPts val="1800"/>
              </a:spcBef>
            </a:pPr>
            <a:r>
              <a:rPr lang="en-US" sz="2400" dirty="0"/>
              <a:t>Social and digital media and information dissemination</a:t>
            </a:r>
          </a:p>
          <a:p>
            <a:pPr>
              <a:spcBef>
                <a:spcPts val="1800"/>
              </a:spcBef>
            </a:pPr>
            <a:endParaRPr lang="en-US" dirty="0"/>
          </a:p>
        </p:txBody>
      </p:sp>
      <p:pic>
        <p:nvPicPr>
          <p:cNvPr id="5"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535299" y="1501219"/>
            <a:ext cx="2506287" cy="235665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650" y="3654128"/>
            <a:ext cx="2542674" cy="2542674"/>
          </a:xfrm>
          <a:prstGeom prst="rect">
            <a:avLst/>
          </a:prstGeom>
        </p:spPr>
      </p:pic>
    </p:spTree>
    <p:extLst>
      <p:ext uri="{BB962C8B-B14F-4D97-AF65-F5344CB8AC3E}">
        <p14:creationId xmlns:p14="http://schemas.microsoft.com/office/powerpoint/2010/main" val="2237953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4"/>
            <a:ext cx="10820399" cy="1931610"/>
          </a:xfrm>
        </p:spPr>
        <p:txBody>
          <a:bodyPr/>
          <a:lstStyle/>
          <a:p>
            <a:r>
              <a:rPr lang="en-US" sz="4400" dirty="0"/>
              <a:t>Questions</a:t>
            </a:r>
            <a:r>
              <a:rPr lang="en-US" dirty="0"/>
              <a:t> or Comments?</a:t>
            </a:r>
          </a:p>
        </p:txBody>
      </p:sp>
      <p:sp>
        <p:nvSpPr>
          <p:cNvPr id="3" name="TextBox 2">
            <a:extLst>
              <a:ext uri="{FF2B5EF4-FFF2-40B4-BE49-F238E27FC236}">
                <a16:creationId xmlns:a16="http://schemas.microsoft.com/office/drawing/2014/main" id="{9C207210-64E5-C4BC-0AB6-82E6A5763459}"/>
              </a:ext>
            </a:extLst>
          </p:cNvPr>
          <p:cNvSpPr txBox="1"/>
          <p:nvPr/>
        </p:nvSpPr>
        <p:spPr>
          <a:xfrm>
            <a:off x="4949371" y="4172857"/>
            <a:ext cx="5936343" cy="1077218"/>
          </a:xfrm>
          <a:prstGeom prst="rect">
            <a:avLst/>
          </a:prstGeom>
          <a:noFill/>
        </p:spPr>
        <p:txBody>
          <a:bodyPr wrap="square" rtlCol="0">
            <a:spAutoFit/>
          </a:bodyPr>
          <a:lstStyle/>
          <a:p>
            <a:r>
              <a:rPr lang="en-US" sz="3200" dirty="0">
                <a:hlinkClick r:id="rId3"/>
              </a:rPr>
              <a:t>BHSH@health.mo.gov</a:t>
            </a:r>
            <a:endParaRPr lang="en-US" sz="3200" dirty="0"/>
          </a:p>
          <a:p>
            <a:r>
              <a:rPr lang="en-US" sz="3200" kern="100" dirty="0">
                <a:effectLst/>
                <a:latin typeface="Calibri" panose="020F0502020204030204" pitchFamily="34" charset="0"/>
                <a:ea typeface="Times New Roman" panose="02020603050405020304" pitchFamily="18" charset="0"/>
                <a:cs typeface="Times New Roman" panose="02020603050405020304" pitchFamily="18" charset="0"/>
              </a:rPr>
              <a:t>(888) 252-8045</a:t>
            </a:r>
            <a:endParaRPr lang="en-US" sz="3200" dirty="0"/>
          </a:p>
        </p:txBody>
      </p:sp>
    </p:spTree>
    <p:extLst>
      <p:ext uri="{BB962C8B-B14F-4D97-AF65-F5344CB8AC3E}">
        <p14:creationId xmlns:p14="http://schemas.microsoft.com/office/powerpoint/2010/main" val="129321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the program priorities?</a:t>
            </a:r>
            <a:br>
              <a:rPr lang="en-US" dirty="0"/>
            </a:br>
            <a:endParaRPr lang="en-US" dirty="0"/>
          </a:p>
        </p:txBody>
      </p:sp>
      <p:pic>
        <p:nvPicPr>
          <p:cNvPr id="5" name="Content Placeholder 4" descr="Article: Diversity is business for us: A Baxter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8518" y="2944471"/>
            <a:ext cx="4184650" cy="2353865"/>
          </a:xfrm>
        </p:spPr>
      </p:pic>
      <p:sp>
        <p:nvSpPr>
          <p:cNvPr id="7" name="Content Placeholder 2">
            <a:extLst>
              <a:ext uri="{FF2B5EF4-FFF2-40B4-BE49-F238E27FC236}">
                <a16:creationId xmlns:a16="http://schemas.microsoft.com/office/drawing/2014/main" id="{AFC11480-D5C6-9E92-554B-E6E5189403C9}"/>
              </a:ext>
            </a:extLst>
          </p:cNvPr>
          <p:cNvSpPr>
            <a:spLocks noGrp="1"/>
          </p:cNvSpPr>
          <p:nvPr/>
        </p:nvSpPr>
        <p:spPr>
          <a:xfrm>
            <a:off x="539253" y="1528060"/>
            <a:ext cx="5715000" cy="47622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US" sz="1600" dirty="0">
                <a:latin typeface="Arial" panose="020B0604020202020204" pitchFamily="34" charset="0"/>
                <a:cs typeface="Arial" panose="020B0604020202020204" pitchFamily="34" charset="0"/>
              </a:rPr>
              <a:t>Prevention and awareness surrounding STIs, HIV and PrEP</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Clients with symptoms of primary or secondary syphilis</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Women who are pregnant or whose pregnancy status is unknown</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Congenital syphilis </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Newly diagnosed HIV clients</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Re-engagement in HIV care and viral suppression</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Reducing health disparities</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Getting people with HCV into treatment </a:t>
            </a:r>
          </a:p>
        </p:txBody>
      </p:sp>
    </p:spTree>
    <p:extLst>
      <p:ext uri="{BB962C8B-B14F-4D97-AF65-F5344CB8AC3E}">
        <p14:creationId xmlns:p14="http://schemas.microsoft.com/office/powerpoint/2010/main" val="201541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Disease Intervention Specialists Overview</a:t>
            </a:r>
          </a:p>
        </p:txBody>
      </p:sp>
    </p:spTree>
    <p:extLst>
      <p:ext uri="{BB962C8B-B14F-4D97-AF65-F5344CB8AC3E}">
        <p14:creationId xmlns:p14="http://schemas.microsoft.com/office/powerpoint/2010/main" val="366657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are disease Intervention specialists?</a:t>
            </a:r>
          </a:p>
        </p:txBody>
      </p:sp>
      <p:sp>
        <p:nvSpPr>
          <p:cNvPr id="5" name="Content Placeholder 4"/>
          <p:cNvSpPr>
            <a:spLocks noGrp="1"/>
          </p:cNvSpPr>
          <p:nvPr>
            <p:ph sz="half" idx="1"/>
          </p:nvPr>
        </p:nvSpPr>
        <p:spPr/>
        <p:txBody>
          <a:bodyPr>
            <a:normAutofit/>
          </a:bodyPr>
          <a:lstStyle/>
          <a:p>
            <a:r>
              <a:rPr lang="en-US" sz="3200" b="1" dirty="0"/>
              <a:t>Disease Intervention Specialists (DIS)</a:t>
            </a:r>
            <a:r>
              <a:rPr lang="en-US" sz="3200" dirty="0"/>
              <a:t> are critical public health professionals that work to stop the spread of infections that threaten communities throughout Missouri.   </a:t>
            </a:r>
          </a:p>
        </p:txBody>
      </p:sp>
      <p:pic>
        <p:nvPicPr>
          <p:cNvPr id="8" name="Content Placeholder 7" descr="OAP | Home | Journal of Public Health International | Open Access Pub"/>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872581"/>
            <a:ext cx="5334000" cy="2667000"/>
          </a:xfrm>
        </p:spPr>
      </p:pic>
    </p:spTree>
    <p:extLst>
      <p:ext uri="{BB962C8B-B14F-4D97-AF65-F5344CB8AC3E}">
        <p14:creationId xmlns:p14="http://schemas.microsoft.com/office/powerpoint/2010/main" val="377654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Intervention Specialists </a:t>
            </a:r>
          </a:p>
        </p:txBody>
      </p:sp>
      <p:sp>
        <p:nvSpPr>
          <p:cNvPr id="3" name="Content Placeholder 2"/>
          <p:cNvSpPr>
            <a:spLocks noGrp="1"/>
          </p:cNvSpPr>
          <p:nvPr>
            <p:ph sz="half" idx="1"/>
          </p:nvPr>
        </p:nvSpPr>
        <p:spPr>
          <a:xfrm>
            <a:off x="685800" y="2194559"/>
            <a:ext cx="7205492" cy="4024125"/>
          </a:xfrm>
        </p:spPr>
        <p:txBody>
          <a:bodyPr vert="horz" lIns="91440" tIns="45720" rIns="91440" bIns="45720" rtlCol="0" anchor="t">
            <a:normAutofit/>
          </a:bodyPr>
          <a:lstStyle/>
          <a:p>
            <a:r>
              <a:rPr lang="en-US" sz="2400" dirty="0"/>
              <a:t>DIS provide: </a:t>
            </a:r>
          </a:p>
          <a:p>
            <a:pPr lvl="1"/>
            <a:r>
              <a:rPr lang="en-US" sz="2200" dirty="0"/>
              <a:t>counseling about behaviors that put a person at risk for STIs, including HIV infection. </a:t>
            </a:r>
          </a:p>
          <a:p>
            <a:pPr lvl="1"/>
            <a:r>
              <a:rPr lang="en-US" sz="2200" dirty="0"/>
              <a:t>STI education outreach to health care providers, community-based organizations, and the public.</a:t>
            </a:r>
          </a:p>
          <a:p>
            <a:pPr lvl="1"/>
            <a:r>
              <a:rPr lang="en-US" sz="2200" dirty="0"/>
              <a:t>Partner Notification and testing.</a:t>
            </a:r>
          </a:p>
          <a:p>
            <a:pPr lvl="1"/>
            <a:r>
              <a:rPr lang="en-US" sz="2200" dirty="0"/>
              <a:t>Risk reduction and prevention education.</a:t>
            </a:r>
          </a:p>
        </p:txBody>
      </p:sp>
      <p:pic>
        <p:nvPicPr>
          <p:cNvPr id="7" name="Content Placeholder 6" descr="Communication - Handwriting imag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91292" y="2529114"/>
            <a:ext cx="3832622" cy="2555081"/>
          </a:xfrm>
        </p:spPr>
      </p:pic>
    </p:spTree>
    <p:extLst>
      <p:ext uri="{BB962C8B-B14F-4D97-AF65-F5344CB8AC3E}">
        <p14:creationId xmlns:p14="http://schemas.microsoft.com/office/powerpoint/2010/main" val="274296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Pre-exposure prophylaxis (P</a:t>
            </a:r>
            <a:r>
              <a:rPr lang="en-US" cap="none" dirty="0"/>
              <a:t>r</a:t>
            </a:r>
            <a:r>
              <a:rPr lang="en-US" dirty="0"/>
              <a:t>EP)</a:t>
            </a:r>
            <a:br>
              <a:rPr lang="en-US" dirty="0"/>
            </a:br>
            <a:r>
              <a:rPr lang="en-US" dirty="0"/>
              <a:t>and Post-exposure prophylaxis (PEP) </a:t>
            </a:r>
          </a:p>
        </p:txBody>
      </p:sp>
    </p:spTree>
    <p:extLst>
      <p:ext uri="{BB962C8B-B14F-4D97-AF65-F5344CB8AC3E}">
        <p14:creationId xmlns:p14="http://schemas.microsoft.com/office/powerpoint/2010/main" val="294819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WHAT IS PrEP?</a:t>
            </a:r>
            <a:endParaRPr lang="en-US" dirty="0"/>
          </a:p>
        </p:txBody>
      </p:sp>
      <p:sp>
        <p:nvSpPr>
          <p:cNvPr id="4" name="Content Placeholder 3"/>
          <p:cNvSpPr>
            <a:spLocks noGrp="1"/>
          </p:cNvSpPr>
          <p:nvPr>
            <p:ph sz="half" idx="2"/>
          </p:nvPr>
        </p:nvSpPr>
        <p:spPr/>
        <p:txBody>
          <a:bodyPr>
            <a:normAutofit lnSpcReduction="10000"/>
          </a:bodyPr>
          <a:lstStyle/>
          <a:p>
            <a:r>
              <a:rPr lang="en-US" sz="2400" dirty="0"/>
              <a:t>PrEP (pre-exposure prophylaxis) is a medication that prevents HIV. </a:t>
            </a:r>
          </a:p>
          <a:p>
            <a:r>
              <a:rPr lang="en-US" sz="2400" dirty="0"/>
              <a:t>PrEP is now available in both oral and injectable forms.</a:t>
            </a:r>
          </a:p>
          <a:p>
            <a:r>
              <a:rPr lang="en-US" sz="2400" dirty="0"/>
              <a:t>Almost everyone can use PrEP.</a:t>
            </a:r>
          </a:p>
          <a:p>
            <a:r>
              <a:rPr lang="en-US" sz="2400" dirty="0"/>
              <a:t>PrEP is highly effective at preventing HIV through sex when taken as prescribed.</a:t>
            </a:r>
          </a:p>
          <a:p>
            <a:r>
              <a:rPr lang="en-US" sz="2400" dirty="0"/>
              <a:t>PrEP only prevents against HIV. Condoms are still important to prevent other STIs.</a:t>
            </a:r>
          </a:p>
          <a:p>
            <a:endParaRPr lang="en-US" sz="2400" dirty="0"/>
          </a:p>
        </p:txBody>
      </p:sp>
      <p:pic>
        <p:nvPicPr>
          <p:cNvPr id="3" name="Content Placeholder 2">
            <a:extLst>
              <a:ext uri="{FF2B5EF4-FFF2-40B4-BE49-F238E27FC236}">
                <a16:creationId xmlns:a16="http://schemas.microsoft.com/office/drawing/2014/main" id="{373AFFFC-3820-DAF8-C055-00FA18683D43}"/>
              </a:ext>
            </a:extLst>
          </p:cNvPr>
          <p:cNvPicPr>
            <a:picLocks noGrp="1" noChangeAspect="1"/>
          </p:cNvPicPr>
          <p:nvPr>
            <p:ph sz="half" idx="1"/>
          </p:nvPr>
        </p:nvPicPr>
        <p:blipFill>
          <a:blip r:embed="rId3"/>
          <a:stretch>
            <a:fillRect/>
          </a:stretch>
        </p:blipFill>
        <p:spPr>
          <a:xfrm>
            <a:off x="685800" y="2057401"/>
            <a:ext cx="5334000" cy="3000375"/>
          </a:xfrm>
        </p:spPr>
      </p:pic>
    </p:spTree>
    <p:extLst>
      <p:ext uri="{BB962C8B-B14F-4D97-AF65-F5344CB8AC3E}">
        <p14:creationId xmlns:p14="http://schemas.microsoft.com/office/powerpoint/2010/main" val="374009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WHAT IS PEP?</a:t>
            </a:r>
            <a:endParaRPr lang="en-US" dirty="0"/>
          </a:p>
        </p:txBody>
      </p:sp>
      <p:sp>
        <p:nvSpPr>
          <p:cNvPr id="3" name="Content Placeholder 2"/>
          <p:cNvSpPr>
            <a:spLocks noGrp="1"/>
          </p:cNvSpPr>
          <p:nvPr>
            <p:ph sz="half" idx="1"/>
          </p:nvPr>
        </p:nvSpPr>
        <p:spPr/>
        <p:txBody>
          <a:bodyPr vert="horz" lIns="91440" tIns="45720" rIns="91440" bIns="45720" rtlCol="0" anchor="t">
            <a:normAutofit/>
          </a:bodyPr>
          <a:lstStyle/>
          <a:p>
            <a:r>
              <a:rPr lang="en-US" sz="2800" dirty="0"/>
              <a:t>PEP is a medication that prevents HIV after an exposure.</a:t>
            </a:r>
          </a:p>
          <a:p>
            <a:r>
              <a:rPr lang="en-US" sz="2800" dirty="0"/>
              <a:t>PEP must be started within 72 hours of an HIV exposure.</a:t>
            </a:r>
          </a:p>
          <a:p>
            <a:r>
              <a:rPr lang="en-US" sz="2800" dirty="0"/>
              <a:t>PEP is a 28-day medication regimen. </a:t>
            </a:r>
          </a:p>
          <a:p>
            <a:r>
              <a:rPr lang="en-US" sz="2800" dirty="0"/>
              <a:t>PEP is effective at preventing HIV.</a:t>
            </a:r>
          </a:p>
        </p:txBody>
      </p:sp>
      <p:pic>
        <p:nvPicPr>
          <p:cNvPr id="8" name="Content Placeholder 7">
            <a:extLst>
              <a:ext uri="{FF2B5EF4-FFF2-40B4-BE49-F238E27FC236}">
                <a16:creationId xmlns:a16="http://schemas.microsoft.com/office/drawing/2014/main" id="{8A23B151-6341-762D-4C3D-77E4F9A76AB6}"/>
              </a:ext>
            </a:extLst>
          </p:cNvPr>
          <p:cNvPicPr>
            <a:picLocks noGrp="1" noChangeAspect="1"/>
          </p:cNvPicPr>
          <p:nvPr>
            <p:ph sz="half" idx="2"/>
          </p:nvPr>
        </p:nvPicPr>
        <p:blipFill>
          <a:blip r:embed="rId3"/>
          <a:stretch>
            <a:fillRect/>
          </a:stretch>
        </p:blipFill>
        <p:spPr>
          <a:xfrm>
            <a:off x="7198112" y="2004059"/>
            <a:ext cx="4405125" cy="4405125"/>
          </a:xfrm>
        </p:spPr>
      </p:pic>
    </p:spTree>
    <p:extLst>
      <p:ext uri="{BB962C8B-B14F-4D97-AF65-F5344CB8AC3E}">
        <p14:creationId xmlns:p14="http://schemas.microsoft.com/office/powerpoint/2010/main" val="185373588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7473</TotalTime>
  <Words>2912</Words>
  <Application>Microsoft Office PowerPoint</Application>
  <PresentationFormat>Widescreen</PresentationFormat>
  <Paragraphs>321</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Georgia</vt:lpstr>
      <vt:lpstr>Montserrat</vt:lpstr>
      <vt:lpstr>Times New Roman</vt:lpstr>
      <vt:lpstr>Vapor Trail</vt:lpstr>
      <vt:lpstr>Overview of The BureaU of HIV, STI and Hepatitis</vt:lpstr>
      <vt:lpstr>Bureau update</vt:lpstr>
      <vt:lpstr>What are the program priorities? </vt:lpstr>
      <vt:lpstr>Disease Intervention Specialists Overview</vt:lpstr>
      <vt:lpstr>What are disease Intervention specialists?</vt:lpstr>
      <vt:lpstr>Disease Intervention Specialists </vt:lpstr>
      <vt:lpstr>Pre-exposure prophylaxis (PrEP) and Post-exposure prophylaxis (PEP) </vt:lpstr>
      <vt:lpstr>WHAT IS PrEP?</vt:lpstr>
      <vt:lpstr>WHAT IS PEP?</vt:lpstr>
      <vt:lpstr>Expanding PrEP IN MISSOURI</vt:lpstr>
      <vt:lpstr>PowerPoint Presentation</vt:lpstr>
      <vt:lpstr>STI Prevention, Testing and Treatment</vt:lpstr>
      <vt:lpstr>STI Program</vt:lpstr>
      <vt:lpstr>STI Surveillance 2024 Preliminary Numbers</vt:lpstr>
      <vt:lpstr>HIV Prevention and Testing Program</vt:lpstr>
      <vt:lpstr>HIV Testing and Prevention</vt:lpstr>
      <vt:lpstr>Ryan White Case Management</vt:lpstr>
      <vt:lpstr>SPPC /AIDS WAiver</vt:lpstr>
      <vt:lpstr>PowerPoint Presentation</vt:lpstr>
      <vt:lpstr>Additional Part B Services:</vt:lpstr>
      <vt:lpstr>Statewide Services:</vt:lpstr>
      <vt:lpstr>Housing opportunities for persons with Aids (hopwa)</vt:lpstr>
      <vt:lpstr>Housing assistance:</vt:lpstr>
      <vt:lpstr>Viral Hepatitis </vt:lpstr>
      <vt:lpstr>Viral hepatitis</vt:lpstr>
      <vt:lpstr>VIRAL HEPATITIS</vt:lpstr>
      <vt:lpstr>PowerPoint Presentation</vt:lpstr>
      <vt:lpstr>Questions or Comments?</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Bureau of hiv, std, and hepatitis</dc:title>
  <dc:creator>Jenkins, Alicia</dc:creator>
  <cp:lastModifiedBy>Hampton, Dustin</cp:lastModifiedBy>
  <cp:revision>194</cp:revision>
  <cp:lastPrinted>2025-03-14T14:52:19Z</cp:lastPrinted>
  <dcterms:created xsi:type="dcterms:W3CDTF">2021-02-24T16:54:52Z</dcterms:created>
  <dcterms:modified xsi:type="dcterms:W3CDTF">2025-04-01T18:54:01Z</dcterms:modified>
</cp:coreProperties>
</file>