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12"/>
  </p:notesMasterIdLst>
  <p:handoutMasterIdLst>
    <p:handoutMasterId r:id="rId13"/>
  </p:handoutMasterIdLst>
  <p:sldIdLst>
    <p:sldId id="1842" r:id="rId2"/>
    <p:sldId id="1823" r:id="rId3"/>
    <p:sldId id="990" r:id="rId4"/>
    <p:sldId id="1856" r:id="rId5"/>
    <p:sldId id="1857" r:id="rId6"/>
    <p:sldId id="1854" r:id="rId7"/>
    <p:sldId id="1833" r:id="rId8"/>
    <p:sldId id="1860" r:id="rId9"/>
    <p:sldId id="1722" r:id="rId10"/>
    <p:sldId id="1729" r:id="rId11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6" pos="2026" userDrawn="1">
          <p15:clr>
            <a:srgbClr val="A4A3A4"/>
          </p15:clr>
        </p15:guide>
        <p15:guide id="7" pos="5654" userDrawn="1">
          <p15:clr>
            <a:srgbClr val="A4A3A4"/>
          </p15:clr>
        </p15:guide>
        <p15:guide id="8" orient="horz" pos="3974" userDrawn="1">
          <p15:clr>
            <a:srgbClr val="A4A3A4"/>
          </p15:clr>
        </p15:guide>
        <p15:guide id="9" pos="7287" userDrawn="1">
          <p15:clr>
            <a:srgbClr val="A4A3A4"/>
          </p15:clr>
        </p15:guide>
        <p15:guide id="10" pos="211" userDrawn="1">
          <p15:clr>
            <a:srgbClr val="A4A3A4"/>
          </p15:clr>
        </p15:guide>
        <p15:guide id="12" orient="horz" pos="346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  <p15:guide id="16" orient="horz" pos="3521" userDrawn="1">
          <p15:clr>
            <a:srgbClr val="A4A3A4"/>
          </p15:clr>
        </p15:guide>
        <p15:guide id="17" pos="4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uruballan Chelvam" initials="GC" lastIdx="3" clrIdx="0">
    <p:extLst>
      <p:ext uri="{19B8F6BF-5375-455C-9EA6-DF929625EA0E}">
        <p15:presenceInfo xmlns:p15="http://schemas.microsoft.com/office/powerpoint/2012/main" userId="5cbefa91e3fa670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2169"/>
    <a:srgbClr val="00818A"/>
    <a:srgbClr val="CD4A04"/>
    <a:srgbClr val="008C95"/>
    <a:srgbClr val="A7C2DE"/>
    <a:srgbClr val="6AA8D9"/>
    <a:srgbClr val="1D8FCA"/>
    <a:srgbClr val="4A91B6"/>
    <a:srgbClr val="F2F2F2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9" autoAdjust="0"/>
    <p:restoredTop sz="86441" autoAdjust="0"/>
  </p:normalViewPr>
  <p:slideViewPr>
    <p:cSldViewPr snapToGrid="0" showGuides="1">
      <p:cViewPr varScale="1">
        <p:scale>
          <a:sx n="68" d="100"/>
          <a:sy n="68" d="100"/>
        </p:scale>
        <p:origin x="1090" y="53"/>
      </p:cViewPr>
      <p:guideLst>
        <p:guide pos="2026"/>
        <p:guide pos="5654"/>
        <p:guide orient="horz" pos="3974"/>
        <p:guide pos="7287"/>
        <p:guide pos="211"/>
        <p:guide orient="horz" pos="346"/>
        <p:guide orient="horz" pos="2160"/>
        <p:guide orient="horz" pos="3521"/>
        <p:guide pos="4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 snapToGrid="0" showGuides="1">
      <p:cViewPr varScale="1">
        <p:scale>
          <a:sx n="81" d="100"/>
          <a:sy n="81" d="100"/>
        </p:scale>
        <p:origin x="302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366CA6-EC18-4FA4-8484-7FE9B24B09DE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7B17522-2178-44C7-B005-CC6BD428B39C}">
      <dgm:prSet phldrT="[Text]"/>
      <dgm:spPr/>
      <dgm:t>
        <a:bodyPr/>
        <a:lstStyle/>
        <a:p>
          <a:r>
            <a:rPr lang="en-US" dirty="0"/>
            <a:t>New Grant Year</a:t>
          </a:r>
        </a:p>
      </dgm:t>
    </dgm:pt>
    <dgm:pt modelId="{E3F3ED07-BBFB-416E-A7B6-07C067071E41}" type="parTrans" cxnId="{A5B2100C-E98F-4A3D-85A0-BE9DE287F8B0}">
      <dgm:prSet/>
      <dgm:spPr/>
      <dgm:t>
        <a:bodyPr/>
        <a:lstStyle/>
        <a:p>
          <a:endParaRPr lang="en-US"/>
        </a:p>
      </dgm:t>
    </dgm:pt>
    <dgm:pt modelId="{1BBB3F1B-9719-4EB2-B208-D9DB71FC7F66}" type="sibTrans" cxnId="{A5B2100C-E98F-4A3D-85A0-BE9DE287F8B0}">
      <dgm:prSet/>
      <dgm:spPr/>
      <dgm:t>
        <a:bodyPr/>
        <a:lstStyle/>
        <a:p>
          <a:endParaRPr lang="en-US"/>
        </a:p>
      </dgm:t>
    </dgm:pt>
    <dgm:pt modelId="{FC29056B-EE9B-45E3-82E8-894926EF24E0}">
      <dgm:prSet phldrT="[Text]"/>
      <dgm:spPr/>
      <dgm:t>
        <a:bodyPr/>
        <a:lstStyle/>
        <a:p>
          <a:r>
            <a:rPr lang="en-US" dirty="0"/>
            <a:t>Work Plans</a:t>
          </a:r>
        </a:p>
      </dgm:t>
    </dgm:pt>
    <dgm:pt modelId="{AF369F4C-57D9-4123-8D50-83E22DBE5F1D}" type="parTrans" cxnId="{E76D3CB6-10A9-4623-8AB7-5C5025BF9C14}">
      <dgm:prSet/>
      <dgm:spPr/>
      <dgm:t>
        <a:bodyPr/>
        <a:lstStyle/>
        <a:p>
          <a:endParaRPr lang="en-US"/>
        </a:p>
      </dgm:t>
    </dgm:pt>
    <dgm:pt modelId="{F0B3B672-0B52-4C93-8C77-2CD1C3705060}" type="sibTrans" cxnId="{E76D3CB6-10A9-4623-8AB7-5C5025BF9C14}">
      <dgm:prSet/>
      <dgm:spPr/>
      <dgm:t>
        <a:bodyPr/>
        <a:lstStyle/>
        <a:p>
          <a:endParaRPr lang="en-US"/>
        </a:p>
      </dgm:t>
    </dgm:pt>
    <dgm:pt modelId="{5F5DFD2B-DF82-4751-B9C7-00384A8D9679}">
      <dgm:prSet phldrT="[Text]"/>
      <dgm:spPr/>
      <dgm:t>
        <a:bodyPr/>
        <a:lstStyle/>
        <a:p>
          <a:r>
            <a:rPr lang="en-US" dirty="0"/>
            <a:t>Invoicing</a:t>
          </a:r>
        </a:p>
      </dgm:t>
    </dgm:pt>
    <dgm:pt modelId="{C21ADF9A-91C9-45D5-BFCB-3F4046888717}" type="parTrans" cxnId="{4165AEC1-FC9B-496A-BE07-7341B704B044}">
      <dgm:prSet/>
      <dgm:spPr/>
      <dgm:t>
        <a:bodyPr/>
        <a:lstStyle/>
        <a:p>
          <a:endParaRPr lang="en-US"/>
        </a:p>
      </dgm:t>
    </dgm:pt>
    <dgm:pt modelId="{62F486EE-E106-4A88-B5F6-4A68E867E1C3}" type="sibTrans" cxnId="{4165AEC1-FC9B-496A-BE07-7341B704B044}">
      <dgm:prSet/>
      <dgm:spPr/>
      <dgm:t>
        <a:bodyPr/>
        <a:lstStyle/>
        <a:p>
          <a:endParaRPr lang="en-US"/>
        </a:p>
      </dgm:t>
    </dgm:pt>
    <dgm:pt modelId="{634BD6B9-1146-4B46-8840-E9DEA213846F}">
      <dgm:prSet phldrT="[Text]"/>
      <dgm:spPr/>
      <dgm:t>
        <a:bodyPr/>
        <a:lstStyle/>
        <a:p>
          <a:r>
            <a:rPr lang="en-US" dirty="0"/>
            <a:t>Annual Reports</a:t>
          </a:r>
        </a:p>
      </dgm:t>
    </dgm:pt>
    <dgm:pt modelId="{635A7E3A-1C05-47E1-A30A-B954C106B7C0}" type="parTrans" cxnId="{97082C0F-B27C-40BB-BCA1-66730FE193B8}">
      <dgm:prSet/>
      <dgm:spPr/>
      <dgm:t>
        <a:bodyPr/>
        <a:lstStyle/>
        <a:p>
          <a:endParaRPr lang="en-US"/>
        </a:p>
      </dgm:t>
    </dgm:pt>
    <dgm:pt modelId="{9EA35001-5D06-404E-85F9-4E34637539F8}" type="sibTrans" cxnId="{97082C0F-B27C-40BB-BCA1-66730FE193B8}">
      <dgm:prSet/>
      <dgm:spPr/>
      <dgm:t>
        <a:bodyPr/>
        <a:lstStyle/>
        <a:p>
          <a:endParaRPr lang="en-US"/>
        </a:p>
      </dgm:t>
    </dgm:pt>
    <dgm:pt modelId="{0FF9571D-CB9F-4833-8EBC-FCCC1C7A7A8A}">
      <dgm:prSet phldrT="[Text]"/>
      <dgm:spPr/>
      <dgm:t>
        <a:bodyPr/>
        <a:lstStyle/>
        <a:p>
          <a:r>
            <a:rPr lang="en-US" dirty="0"/>
            <a:t>End of Year</a:t>
          </a:r>
        </a:p>
      </dgm:t>
    </dgm:pt>
    <dgm:pt modelId="{7C265C20-0A84-426C-AF1E-F66953656048}" type="parTrans" cxnId="{9661341D-00B5-4FC1-95DD-EDB92507FED9}">
      <dgm:prSet/>
      <dgm:spPr/>
      <dgm:t>
        <a:bodyPr/>
        <a:lstStyle/>
        <a:p>
          <a:endParaRPr lang="en-US"/>
        </a:p>
      </dgm:t>
    </dgm:pt>
    <dgm:pt modelId="{001439CC-3297-4636-9BC4-32031A4E922F}" type="sibTrans" cxnId="{9661341D-00B5-4FC1-95DD-EDB92507FED9}">
      <dgm:prSet/>
      <dgm:spPr/>
      <dgm:t>
        <a:bodyPr/>
        <a:lstStyle/>
        <a:p>
          <a:endParaRPr lang="en-US"/>
        </a:p>
      </dgm:t>
    </dgm:pt>
    <dgm:pt modelId="{CE03A702-7640-4099-8651-5AC8C5BB555C}" type="pres">
      <dgm:prSet presAssocID="{50366CA6-EC18-4FA4-8484-7FE9B24B09DE}" presName="cycle" presStyleCnt="0">
        <dgm:presLayoutVars>
          <dgm:dir/>
          <dgm:resizeHandles val="exact"/>
        </dgm:presLayoutVars>
      </dgm:prSet>
      <dgm:spPr/>
    </dgm:pt>
    <dgm:pt modelId="{D6B91B57-0A19-4964-A4D9-A16AA290C5FD}" type="pres">
      <dgm:prSet presAssocID="{A7B17522-2178-44C7-B005-CC6BD428B39C}" presName="dummy" presStyleCnt="0"/>
      <dgm:spPr/>
    </dgm:pt>
    <dgm:pt modelId="{830132A8-D28C-4A72-A062-2EAD79DAA28A}" type="pres">
      <dgm:prSet presAssocID="{A7B17522-2178-44C7-B005-CC6BD428B39C}" presName="node" presStyleLbl="revTx" presStyleIdx="0" presStyleCnt="5">
        <dgm:presLayoutVars>
          <dgm:bulletEnabled val="1"/>
        </dgm:presLayoutVars>
      </dgm:prSet>
      <dgm:spPr/>
    </dgm:pt>
    <dgm:pt modelId="{CA153C62-9EA6-4883-A800-829A10F70A27}" type="pres">
      <dgm:prSet presAssocID="{1BBB3F1B-9719-4EB2-B208-D9DB71FC7F66}" presName="sibTrans" presStyleLbl="node1" presStyleIdx="0" presStyleCnt="5"/>
      <dgm:spPr/>
    </dgm:pt>
    <dgm:pt modelId="{35C17E9E-610D-49F4-9E89-977954D5A67A}" type="pres">
      <dgm:prSet presAssocID="{FC29056B-EE9B-45E3-82E8-894926EF24E0}" presName="dummy" presStyleCnt="0"/>
      <dgm:spPr/>
    </dgm:pt>
    <dgm:pt modelId="{B1E758C2-5850-46AE-AB3F-10C539B33E77}" type="pres">
      <dgm:prSet presAssocID="{FC29056B-EE9B-45E3-82E8-894926EF24E0}" presName="node" presStyleLbl="revTx" presStyleIdx="1" presStyleCnt="5">
        <dgm:presLayoutVars>
          <dgm:bulletEnabled val="1"/>
        </dgm:presLayoutVars>
      </dgm:prSet>
      <dgm:spPr/>
    </dgm:pt>
    <dgm:pt modelId="{B2F609C2-0D71-49B9-BF14-E567F4680CA7}" type="pres">
      <dgm:prSet presAssocID="{F0B3B672-0B52-4C93-8C77-2CD1C3705060}" presName="sibTrans" presStyleLbl="node1" presStyleIdx="1" presStyleCnt="5"/>
      <dgm:spPr/>
    </dgm:pt>
    <dgm:pt modelId="{510FB63F-1D7C-4626-B4FD-62499069520C}" type="pres">
      <dgm:prSet presAssocID="{5F5DFD2B-DF82-4751-B9C7-00384A8D9679}" presName="dummy" presStyleCnt="0"/>
      <dgm:spPr/>
    </dgm:pt>
    <dgm:pt modelId="{63890097-E8D8-4435-A767-91F66A386886}" type="pres">
      <dgm:prSet presAssocID="{5F5DFD2B-DF82-4751-B9C7-00384A8D9679}" presName="node" presStyleLbl="revTx" presStyleIdx="2" presStyleCnt="5">
        <dgm:presLayoutVars>
          <dgm:bulletEnabled val="1"/>
        </dgm:presLayoutVars>
      </dgm:prSet>
      <dgm:spPr/>
    </dgm:pt>
    <dgm:pt modelId="{10049C50-AE45-4089-B83E-529145FFDE3C}" type="pres">
      <dgm:prSet presAssocID="{62F486EE-E106-4A88-B5F6-4A68E867E1C3}" presName="sibTrans" presStyleLbl="node1" presStyleIdx="2" presStyleCnt="5"/>
      <dgm:spPr/>
    </dgm:pt>
    <dgm:pt modelId="{862AB899-6A22-4DDE-A457-3E24DAB8FC49}" type="pres">
      <dgm:prSet presAssocID="{634BD6B9-1146-4B46-8840-E9DEA213846F}" presName="dummy" presStyleCnt="0"/>
      <dgm:spPr/>
    </dgm:pt>
    <dgm:pt modelId="{5CBEEB6A-AC7E-4EDC-ABFF-06804E630A51}" type="pres">
      <dgm:prSet presAssocID="{634BD6B9-1146-4B46-8840-E9DEA213846F}" presName="node" presStyleLbl="revTx" presStyleIdx="3" presStyleCnt="5">
        <dgm:presLayoutVars>
          <dgm:bulletEnabled val="1"/>
        </dgm:presLayoutVars>
      </dgm:prSet>
      <dgm:spPr/>
    </dgm:pt>
    <dgm:pt modelId="{65AE2808-85AE-4132-AC25-7871E0A46D17}" type="pres">
      <dgm:prSet presAssocID="{9EA35001-5D06-404E-85F9-4E34637539F8}" presName="sibTrans" presStyleLbl="node1" presStyleIdx="3" presStyleCnt="5"/>
      <dgm:spPr/>
    </dgm:pt>
    <dgm:pt modelId="{69A5F871-7E62-46E6-B981-926CF7427BBD}" type="pres">
      <dgm:prSet presAssocID="{0FF9571D-CB9F-4833-8EBC-FCCC1C7A7A8A}" presName="dummy" presStyleCnt="0"/>
      <dgm:spPr/>
    </dgm:pt>
    <dgm:pt modelId="{2505F660-FBFC-4810-A299-2863CD009F0B}" type="pres">
      <dgm:prSet presAssocID="{0FF9571D-CB9F-4833-8EBC-FCCC1C7A7A8A}" presName="node" presStyleLbl="revTx" presStyleIdx="4" presStyleCnt="5">
        <dgm:presLayoutVars>
          <dgm:bulletEnabled val="1"/>
        </dgm:presLayoutVars>
      </dgm:prSet>
      <dgm:spPr/>
    </dgm:pt>
    <dgm:pt modelId="{2174F490-BFE0-43D3-B89B-D9CA814A1F55}" type="pres">
      <dgm:prSet presAssocID="{001439CC-3297-4636-9BC4-32031A4E922F}" presName="sibTrans" presStyleLbl="node1" presStyleIdx="4" presStyleCnt="5"/>
      <dgm:spPr/>
    </dgm:pt>
  </dgm:ptLst>
  <dgm:cxnLst>
    <dgm:cxn modelId="{B0B79809-5EDD-41DC-990E-36BA5CE75527}" type="presOf" srcId="{0FF9571D-CB9F-4833-8EBC-FCCC1C7A7A8A}" destId="{2505F660-FBFC-4810-A299-2863CD009F0B}" srcOrd="0" destOrd="0" presId="urn:microsoft.com/office/officeart/2005/8/layout/cycle1"/>
    <dgm:cxn modelId="{A5B2100C-E98F-4A3D-85A0-BE9DE287F8B0}" srcId="{50366CA6-EC18-4FA4-8484-7FE9B24B09DE}" destId="{A7B17522-2178-44C7-B005-CC6BD428B39C}" srcOrd="0" destOrd="0" parTransId="{E3F3ED07-BBFB-416E-A7B6-07C067071E41}" sibTransId="{1BBB3F1B-9719-4EB2-B208-D9DB71FC7F66}"/>
    <dgm:cxn modelId="{97082C0F-B27C-40BB-BCA1-66730FE193B8}" srcId="{50366CA6-EC18-4FA4-8484-7FE9B24B09DE}" destId="{634BD6B9-1146-4B46-8840-E9DEA213846F}" srcOrd="3" destOrd="0" parTransId="{635A7E3A-1C05-47E1-A30A-B954C106B7C0}" sibTransId="{9EA35001-5D06-404E-85F9-4E34637539F8}"/>
    <dgm:cxn modelId="{9661341D-00B5-4FC1-95DD-EDB92507FED9}" srcId="{50366CA6-EC18-4FA4-8484-7FE9B24B09DE}" destId="{0FF9571D-CB9F-4833-8EBC-FCCC1C7A7A8A}" srcOrd="4" destOrd="0" parTransId="{7C265C20-0A84-426C-AF1E-F66953656048}" sibTransId="{001439CC-3297-4636-9BC4-32031A4E922F}"/>
    <dgm:cxn modelId="{60B61928-3C99-49B6-A4EC-C65CB62EE2FD}" type="presOf" srcId="{62F486EE-E106-4A88-B5F6-4A68E867E1C3}" destId="{10049C50-AE45-4089-B83E-529145FFDE3C}" srcOrd="0" destOrd="0" presId="urn:microsoft.com/office/officeart/2005/8/layout/cycle1"/>
    <dgm:cxn modelId="{CCDBAB63-D6C9-47F2-939A-89DFCD118F40}" type="presOf" srcId="{1BBB3F1B-9719-4EB2-B208-D9DB71FC7F66}" destId="{CA153C62-9EA6-4883-A800-829A10F70A27}" srcOrd="0" destOrd="0" presId="urn:microsoft.com/office/officeart/2005/8/layout/cycle1"/>
    <dgm:cxn modelId="{09757466-73F1-42D6-8888-1F28DBEEFC8A}" type="presOf" srcId="{9EA35001-5D06-404E-85F9-4E34637539F8}" destId="{65AE2808-85AE-4132-AC25-7871E0A46D17}" srcOrd="0" destOrd="0" presId="urn:microsoft.com/office/officeart/2005/8/layout/cycle1"/>
    <dgm:cxn modelId="{D8F5C67E-DB4A-4920-9458-B736976D445E}" type="presOf" srcId="{5F5DFD2B-DF82-4751-B9C7-00384A8D9679}" destId="{63890097-E8D8-4435-A767-91F66A386886}" srcOrd="0" destOrd="0" presId="urn:microsoft.com/office/officeart/2005/8/layout/cycle1"/>
    <dgm:cxn modelId="{0C547194-54B3-425A-A1DD-3EBA1CD41424}" type="presOf" srcId="{FC29056B-EE9B-45E3-82E8-894926EF24E0}" destId="{B1E758C2-5850-46AE-AB3F-10C539B33E77}" srcOrd="0" destOrd="0" presId="urn:microsoft.com/office/officeart/2005/8/layout/cycle1"/>
    <dgm:cxn modelId="{D4CC9A98-B1CA-4AB0-A036-8DE8A706F865}" type="presOf" srcId="{F0B3B672-0B52-4C93-8C77-2CD1C3705060}" destId="{B2F609C2-0D71-49B9-BF14-E567F4680CA7}" srcOrd="0" destOrd="0" presId="urn:microsoft.com/office/officeart/2005/8/layout/cycle1"/>
    <dgm:cxn modelId="{E76D3CB6-10A9-4623-8AB7-5C5025BF9C14}" srcId="{50366CA6-EC18-4FA4-8484-7FE9B24B09DE}" destId="{FC29056B-EE9B-45E3-82E8-894926EF24E0}" srcOrd="1" destOrd="0" parTransId="{AF369F4C-57D9-4123-8D50-83E22DBE5F1D}" sibTransId="{F0B3B672-0B52-4C93-8C77-2CD1C3705060}"/>
    <dgm:cxn modelId="{955CD9B7-40CF-48C5-8600-F74593690C6F}" type="presOf" srcId="{634BD6B9-1146-4B46-8840-E9DEA213846F}" destId="{5CBEEB6A-AC7E-4EDC-ABFF-06804E630A51}" srcOrd="0" destOrd="0" presId="urn:microsoft.com/office/officeart/2005/8/layout/cycle1"/>
    <dgm:cxn modelId="{4165AEC1-FC9B-496A-BE07-7341B704B044}" srcId="{50366CA6-EC18-4FA4-8484-7FE9B24B09DE}" destId="{5F5DFD2B-DF82-4751-B9C7-00384A8D9679}" srcOrd="2" destOrd="0" parTransId="{C21ADF9A-91C9-45D5-BFCB-3F4046888717}" sibTransId="{62F486EE-E106-4A88-B5F6-4A68E867E1C3}"/>
    <dgm:cxn modelId="{C5E57DC2-CB43-46F0-A510-261BDB1F8674}" type="presOf" srcId="{001439CC-3297-4636-9BC4-32031A4E922F}" destId="{2174F490-BFE0-43D3-B89B-D9CA814A1F55}" srcOrd="0" destOrd="0" presId="urn:microsoft.com/office/officeart/2005/8/layout/cycle1"/>
    <dgm:cxn modelId="{3D3CDECA-D10B-44B3-83B9-BF0B58609119}" type="presOf" srcId="{50366CA6-EC18-4FA4-8484-7FE9B24B09DE}" destId="{CE03A702-7640-4099-8651-5AC8C5BB555C}" srcOrd="0" destOrd="0" presId="urn:microsoft.com/office/officeart/2005/8/layout/cycle1"/>
    <dgm:cxn modelId="{11BAFDE6-D7D9-4A8D-A29B-79CCA898605A}" type="presOf" srcId="{A7B17522-2178-44C7-B005-CC6BD428B39C}" destId="{830132A8-D28C-4A72-A062-2EAD79DAA28A}" srcOrd="0" destOrd="0" presId="urn:microsoft.com/office/officeart/2005/8/layout/cycle1"/>
    <dgm:cxn modelId="{743F0B72-3DEE-4DB5-816D-68FBA7BED110}" type="presParOf" srcId="{CE03A702-7640-4099-8651-5AC8C5BB555C}" destId="{D6B91B57-0A19-4964-A4D9-A16AA290C5FD}" srcOrd="0" destOrd="0" presId="urn:microsoft.com/office/officeart/2005/8/layout/cycle1"/>
    <dgm:cxn modelId="{9A288AE8-ACD8-4CD1-BE84-2F0633302711}" type="presParOf" srcId="{CE03A702-7640-4099-8651-5AC8C5BB555C}" destId="{830132A8-D28C-4A72-A062-2EAD79DAA28A}" srcOrd="1" destOrd="0" presId="urn:microsoft.com/office/officeart/2005/8/layout/cycle1"/>
    <dgm:cxn modelId="{7EBBABE5-0D6B-4ACE-AB8E-D456749F55D7}" type="presParOf" srcId="{CE03A702-7640-4099-8651-5AC8C5BB555C}" destId="{CA153C62-9EA6-4883-A800-829A10F70A27}" srcOrd="2" destOrd="0" presId="urn:microsoft.com/office/officeart/2005/8/layout/cycle1"/>
    <dgm:cxn modelId="{B59D8555-9AE6-419A-95E7-4D4B7018C528}" type="presParOf" srcId="{CE03A702-7640-4099-8651-5AC8C5BB555C}" destId="{35C17E9E-610D-49F4-9E89-977954D5A67A}" srcOrd="3" destOrd="0" presId="urn:microsoft.com/office/officeart/2005/8/layout/cycle1"/>
    <dgm:cxn modelId="{EF65AA68-21C4-4DF2-89CB-00FB848B786C}" type="presParOf" srcId="{CE03A702-7640-4099-8651-5AC8C5BB555C}" destId="{B1E758C2-5850-46AE-AB3F-10C539B33E77}" srcOrd="4" destOrd="0" presId="urn:microsoft.com/office/officeart/2005/8/layout/cycle1"/>
    <dgm:cxn modelId="{854BFC6F-0A70-4F74-923F-D3966F8B7C25}" type="presParOf" srcId="{CE03A702-7640-4099-8651-5AC8C5BB555C}" destId="{B2F609C2-0D71-49B9-BF14-E567F4680CA7}" srcOrd="5" destOrd="0" presId="urn:microsoft.com/office/officeart/2005/8/layout/cycle1"/>
    <dgm:cxn modelId="{B0FC567B-E0D9-49A6-86F6-C9B00910766E}" type="presParOf" srcId="{CE03A702-7640-4099-8651-5AC8C5BB555C}" destId="{510FB63F-1D7C-4626-B4FD-62499069520C}" srcOrd="6" destOrd="0" presId="urn:microsoft.com/office/officeart/2005/8/layout/cycle1"/>
    <dgm:cxn modelId="{E9E66382-73FB-4FE7-82ED-BF13426EC213}" type="presParOf" srcId="{CE03A702-7640-4099-8651-5AC8C5BB555C}" destId="{63890097-E8D8-4435-A767-91F66A386886}" srcOrd="7" destOrd="0" presId="urn:microsoft.com/office/officeart/2005/8/layout/cycle1"/>
    <dgm:cxn modelId="{CD0EB510-AA5E-439B-8BAA-BA3C5BF22CD5}" type="presParOf" srcId="{CE03A702-7640-4099-8651-5AC8C5BB555C}" destId="{10049C50-AE45-4089-B83E-529145FFDE3C}" srcOrd="8" destOrd="0" presId="urn:microsoft.com/office/officeart/2005/8/layout/cycle1"/>
    <dgm:cxn modelId="{6876F6DD-F4DF-47BF-8FD1-BBA4D0BA05EB}" type="presParOf" srcId="{CE03A702-7640-4099-8651-5AC8C5BB555C}" destId="{862AB899-6A22-4DDE-A457-3E24DAB8FC49}" srcOrd="9" destOrd="0" presId="urn:microsoft.com/office/officeart/2005/8/layout/cycle1"/>
    <dgm:cxn modelId="{8FBDB5C5-ABB6-40F5-A8DB-E7D2CF5C915B}" type="presParOf" srcId="{CE03A702-7640-4099-8651-5AC8C5BB555C}" destId="{5CBEEB6A-AC7E-4EDC-ABFF-06804E630A51}" srcOrd="10" destOrd="0" presId="urn:microsoft.com/office/officeart/2005/8/layout/cycle1"/>
    <dgm:cxn modelId="{65274C58-1C60-4A34-8E57-1E47B71DD7D6}" type="presParOf" srcId="{CE03A702-7640-4099-8651-5AC8C5BB555C}" destId="{65AE2808-85AE-4132-AC25-7871E0A46D17}" srcOrd="11" destOrd="0" presId="urn:microsoft.com/office/officeart/2005/8/layout/cycle1"/>
    <dgm:cxn modelId="{6431DA0B-D737-453A-BE11-39D83D30B294}" type="presParOf" srcId="{CE03A702-7640-4099-8651-5AC8C5BB555C}" destId="{69A5F871-7E62-46E6-B981-926CF7427BBD}" srcOrd="12" destOrd="0" presId="urn:microsoft.com/office/officeart/2005/8/layout/cycle1"/>
    <dgm:cxn modelId="{651E1D6D-87FC-4899-BDBF-80B1EFC0E570}" type="presParOf" srcId="{CE03A702-7640-4099-8651-5AC8C5BB555C}" destId="{2505F660-FBFC-4810-A299-2863CD009F0B}" srcOrd="13" destOrd="0" presId="urn:microsoft.com/office/officeart/2005/8/layout/cycle1"/>
    <dgm:cxn modelId="{32BFC462-8AC2-40D6-ABB3-9999826B1976}" type="presParOf" srcId="{CE03A702-7640-4099-8651-5AC8C5BB555C}" destId="{2174F490-BFE0-43D3-B89B-D9CA814A1F55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0132A8-D28C-4A72-A062-2EAD79DAA28A}">
      <dsp:nvSpPr>
        <dsp:cNvPr id="0" name=""/>
        <dsp:cNvSpPr/>
      </dsp:nvSpPr>
      <dsp:spPr>
        <a:xfrm>
          <a:off x="1782697" y="359543"/>
          <a:ext cx="695134" cy="695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New Grant Year</a:t>
          </a:r>
        </a:p>
      </dsp:txBody>
      <dsp:txXfrm>
        <a:off x="1782697" y="359543"/>
        <a:ext cx="695134" cy="695134"/>
      </dsp:txXfrm>
    </dsp:sp>
    <dsp:sp modelId="{CA153C62-9EA6-4883-A800-829A10F70A27}">
      <dsp:nvSpPr>
        <dsp:cNvPr id="0" name=""/>
        <dsp:cNvSpPr/>
      </dsp:nvSpPr>
      <dsp:spPr>
        <a:xfrm>
          <a:off x="145089" y="339144"/>
          <a:ext cx="2609281" cy="2609281"/>
        </a:xfrm>
        <a:prstGeom prst="circularArrow">
          <a:avLst>
            <a:gd name="adj1" fmla="val 5195"/>
            <a:gd name="adj2" fmla="val 335535"/>
            <a:gd name="adj3" fmla="val 21294783"/>
            <a:gd name="adj4" fmla="val 19764888"/>
            <a:gd name="adj5" fmla="val 606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E758C2-5850-46AE-AB3F-10C539B33E77}">
      <dsp:nvSpPr>
        <dsp:cNvPr id="0" name=""/>
        <dsp:cNvSpPr/>
      </dsp:nvSpPr>
      <dsp:spPr>
        <a:xfrm>
          <a:off x="2203290" y="1653995"/>
          <a:ext cx="695134" cy="695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Work Plans</a:t>
          </a:r>
        </a:p>
      </dsp:txBody>
      <dsp:txXfrm>
        <a:off x="2203290" y="1653995"/>
        <a:ext cx="695134" cy="695134"/>
      </dsp:txXfrm>
    </dsp:sp>
    <dsp:sp modelId="{B2F609C2-0D71-49B9-BF14-E567F4680CA7}">
      <dsp:nvSpPr>
        <dsp:cNvPr id="0" name=""/>
        <dsp:cNvSpPr/>
      </dsp:nvSpPr>
      <dsp:spPr>
        <a:xfrm>
          <a:off x="145089" y="339144"/>
          <a:ext cx="2609281" cy="2609281"/>
        </a:xfrm>
        <a:prstGeom prst="circularArrow">
          <a:avLst>
            <a:gd name="adj1" fmla="val 5195"/>
            <a:gd name="adj2" fmla="val 335535"/>
            <a:gd name="adj3" fmla="val 4016296"/>
            <a:gd name="adj4" fmla="val 2251966"/>
            <a:gd name="adj5" fmla="val 606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90097-E8D8-4435-A767-91F66A386886}">
      <dsp:nvSpPr>
        <dsp:cNvPr id="0" name=""/>
        <dsp:cNvSpPr/>
      </dsp:nvSpPr>
      <dsp:spPr>
        <a:xfrm>
          <a:off x="1102163" y="2454011"/>
          <a:ext cx="695134" cy="695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Invoicing</a:t>
          </a:r>
        </a:p>
      </dsp:txBody>
      <dsp:txXfrm>
        <a:off x="1102163" y="2454011"/>
        <a:ext cx="695134" cy="695134"/>
      </dsp:txXfrm>
    </dsp:sp>
    <dsp:sp modelId="{10049C50-AE45-4089-B83E-529145FFDE3C}">
      <dsp:nvSpPr>
        <dsp:cNvPr id="0" name=""/>
        <dsp:cNvSpPr/>
      </dsp:nvSpPr>
      <dsp:spPr>
        <a:xfrm>
          <a:off x="145089" y="339144"/>
          <a:ext cx="2609281" cy="2609281"/>
        </a:xfrm>
        <a:prstGeom prst="circularArrow">
          <a:avLst>
            <a:gd name="adj1" fmla="val 5195"/>
            <a:gd name="adj2" fmla="val 335535"/>
            <a:gd name="adj3" fmla="val 8212500"/>
            <a:gd name="adj4" fmla="val 6448170"/>
            <a:gd name="adj5" fmla="val 606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EEB6A-AC7E-4EDC-ABFF-06804E630A51}">
      <dsp:nvSpPr>
        <dsp:cNvPr id="0" name=""/>
        <dsp:cNvSpPr/>
      </dsp:nvSpPr>
      <dsp:spPr>
        <a:xfrm>
          <a:off x="1036" y="1653995"/>
          <a:ext cx="695134" cy="695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Annual Reports</a:t>
          </a:r>
        </a:p>
      </dsp:txBody>
      <dsp:txXfrm>
        <a:off x="1036" y="1653995"/>
        <a:ext cx="695134" cy="695134"/>
      </dsp:txXfrm>
    </dsp:sp>
    <dsp:sp modelId="{65AE2808-85AE-4132-AC25-7871E0A46D17}">
      <dsp:nvSpPr>
        <dsp:cNvPr id="0" name=""/>
        <dsp:cNvSpPr/>
      </dsp:nvSpPr>
      <dsp:spPr>
        <a:xfrm>
          <a:off x="145089" y="339144"/>
          <a:ext cx="2609281" cy="2609281"/>
        </a:xfrm>
        <a:prstGeom prst="circularArrow">
          <a:avLst>
            <a:gd name="adj1" fmla="val 5195"/>
            <a:gd name="adj2" fmla="val 335535"/>
            <a:gd name="adj3" fmla="val 12299577"/>
            <a:gd name="adj4" fmla="val 10769682"/>
            <a:gd name="adj5" fmla="val 606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05F660-FBFC-4810-A299-2863CD009F0B}">
      <dsp:nvSpPr>
        <dsp:cNvPr id="0" name=""/>
        <dsp:cNvSpPr/>
      </dsp:nvSpPr>
      <dsp:spPr>
        <a:xfrm>
          <a:off x="421629" y="359543"/>
          <a:ext cx="695134" cy="695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End of Year</a:t>
          </a:r>
        </a:p>
      </dsp:txBody>
      <dsp:txXfrm>
        <a:off x="421629" y="359543"/>
        <a:ext cx="695134" cy="695134"/>
      </dsp:txXfrm>
    </dsp:sp>
    <dsp:sp modelId="{2174F490-BFE0-43D3-B89B-D9CA814A1F55}">
      <dsp:nvSpPr>
        <dsp:cNvPr id="0" name=""/>
        <dsp:cNvSpPr/>
      </dsp:nvSpPr>
      <dsp:spPr>
        <a:xfrm>
          <a:off x="145089" y="339144"/>
          <a:ext cx="2609281" cy="2609281"/>
        </a:xfrm>
        <a:prstGeom prst="circularArrow">
          <a:avLst>
            <a:gd name="adj1" fmla="val 5195"/>
            <a:gd name="adj2" fmla="val 335535"/>
            <a:gd name="adj3" fmla="val 16867279"/>
            <a:gd name="adj4" fmla="val 15197186"/>
            <a:gd name="adj5" fmla="val 606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237CCBA-3ED1-4B7D-8F3E-DE824A6F180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>
              <a:defRPr sz="1200"/>
            </a:lvl1pPr>
          </a:lstStyle>
          <a:p>
            <a:endParaRPr lang="en-MY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215979-DF4C-464D-9380-D6E2EDC757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119475"/>
            <a:ext cx="3169920" cy="481726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>
              <a:defRPr sz="1200"/>
            </a:lvl1pPr>
          </a:lstStyle>
          <a:p>
            <a:endParaRPr lang="en-MY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40E462-7474-470E-8024-30E0E0F9D9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587" y="9119475"/>
            <a:ext cx="3169920" cy="481726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r">
              <a:defRPr sz="1200"/>
            </a:lvl1pPr>
          </a:lstStyle>
          <a:p>
            <a:fld id="{C1065BEC-157F-4808-81DE-1656B731729B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680691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>
              <a:defRPr sz="1200"/>
            </a:lvl1pPr>
          </a:lstStyle>
          <a:p>
            <a:endParaRPr lang="en-MY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r">
              <a:defRPr sz="1200"/>
            </a:lvl1pPr>
          </a:lstStyle>
          <a:p>
            <a:fld id="{B9B66FCF-8223-49A0-8AD4-07836B35FAE5}" type="datetimeFigureOut">
              <a:rPr lang="en-MY" smtClean="0"/>
              <a:t>3/8/2026</a:t>
            </a:fld>
            <a:endParaRPr lang="en-MY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3" tIns="48327" rIns="96653" bIns="48327" rtlCol="0" anchor="ctr"/>
          <a:lstStyle/>
          <a:p>
            <a:endParaRPr lang="en-MY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53" tIns="48327" rIns="96653" bIns="4832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5"/>
            <a:ext cx="3169920" cy="481726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>
              <a:defRPr sz="1200"/>
            </a:lvl1pPr>
          </a:lstStyle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5"/>
            <a:ext cx="3169920" cy="481726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r">
              <a:defRPr sz="1200"/>
            </a:lvl1pPr>
          </a:lstStyle>
          <a:p>
            <a:fld id="{D3F6CAA8-8B9F-4696-96C3-CF58CA8A4623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594821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1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991848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2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61948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3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1115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4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131709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DD7EE2-11FE-C704-4656-F1EEDF32C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07D285-8E53-EFAE-D6CE-02811D9A28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79482B-EF86-5DE8-874D-0380CA4F8D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29170F-6B54-4383-96DE-84FF75ACFA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5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884355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6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440786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7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252535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3F64C-097C-794E-F299-4F138A0FE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2E5192-E068-E40C-0559-9E86F1451E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55A6F2-1B47-B5F2-DC3F-92F277DF5E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9470FF-8DE9-6F9E-1605-3ED133C189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8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712034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9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903863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10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307849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D55A3-F49B-875D-FA1B-19EAA8C76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09344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-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085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6670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A0481B-B5EB-4979-350B-106C12EBC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D8D0A1-791C-CCDC-279F-AC642EBAA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171198-6C96-B2C9-D54F-E9E33C7C9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/>
                </a:solidFill>
              </a:defRPr>
            </a:lvl1pPr>
          </a:lstStyle>
          <a:p>
            <a:fld id="{ED87E6D5-2426-4671-A614-56611DB0E4DC}" type="datetime4">
              <a:rPr lang="en-US" smtClean="0"/>
              <a:pPr/>
              <a:t>August 3, 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8F0CA1-A065-C941-F93D-F16F683374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Missouri Department of Health and Senior Services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630452-3BF7-0530-DE4B-FEFDCA9A68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schemeClr val="tx2"/>
                </a:solidFill>
              </a:defRPr>
            </a:lvl1pPr>
          </a:lstStyle>
          <a:p>
            <a:fld id="{BE9CBE42-0246-464E-AB9A-22696FF3B31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2717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3" r:id="rId2"/>
    <p:sldLayoutId id="2147483664" r:id="rId3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orient="horz" pos="346" userDrawn="1">
          <p15:clr>
            <a:srgbClr val="000000"/>
          </p15:clr>
        </p15:guide>
        <p15:guide id="8" orient="horz" pos="3974" userDrawn="1">
          <p15:clr>
            <a:srgbClr val="000000"/>
          </p15:clr>
        </p15:guide>
        <p15:guide id="9" orient="horz" pos="2160" userDrawn="1">
          <p15:clr>
            <a:srgbClr val="000000"/>
          </p15:clr>
        </p15:guide>
        <p15:guide id="10" pos="3840" userDrawn="1">
          <p15:clr>
            <a:srgbClr val="000000"/>
          </p15:clr>
        </p15:guide>
        <p15:guide id="11" pos="211" userDrawn="1">
          <p15:clr>
            <a:srgbClr val="000000"/>
          </p15:clr>
        </p15:guide>
        <p15:guide id="12" pos="7469" userDrawn="1">
          <p15:clr>
            <a:srgbClr val="00000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Preparedness@health.mo.gov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Preparedness@health.mo.gov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F4C4FA5-6FE8-6225-EA12-BFA02A772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079711B-1119-518D-146C-194505F6C0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/>
        </p:nvSpPr>
        <p:spPr>
          <a:xfrm>
            <a:off x="745672" y="1100078"/>
            <a:ext cx="10972798" cy="5171355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>
            <a:outerShdw blurRad="381000" algn="ctr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pic>
        <p:nvPicPr>
          <p:cNvPr id="10" name="Picture 9" descr="Missouri Department of Health and Senior Services Logo">
            <a:extLst>
              <a:ext uri="{FF2B5EF4-FFF2-40B4-BE49-F238E27FC236}">
                <a16:creationId xmlns:a16="http://schemas.microsoft.com/office/drawing/2014/main" id="{F0F7664E-614B-89C8-AA31-31F249C4467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888" y="59532"/>
            <a:ext cx="3626224" cy="3626224"/>
          </a:xfrm>
          <a:prstGeom prst="rect">
            <a:avLst/>
          </a:prstGeom>
        </p:spPr>
      </p:pic>
      <p:sp>
        <p:nvSpPr>
          <p:cNvPr id="23" name="Title 22">
            <a:extLst>
              <a:ext uri="{FF2B5EF4-FFF2-40B4-BE49-F238E27FC236}">
                <a16:creationId xmlns:a16="http://schemas.microsoft.com/office/drawing/2014/main" id="{52632516-A496-3533-E04E-FB2877314D1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21871" y="3685757"/>
            <a:ext cx="10515600" cy="967524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MY" sz="2000" b="1" dirty="0">
                <a:effectLst>
                  <a:outerShdw blurRad="127000" algn="ctr" rotWithShape="0">
                    <a:schemeClr val="accent1">
                      <a:alpha val="30000"/>
                    </a:schemeClr>
                  </a:outerShdw>
                </a:effectLst>
                <a:ea typeface="Open Sans Light" panose="020B0306030504020204" pitchFamily="34" charset="0"/>
                <a:cs typeface="Open Sans Light" panose="020B0306030504020204" pitchFamily="34" charset="0"/>
              </a:rPr>
              <a:t>Public Health Emergency </a:t>
            </a:r>
            <a:br>
              <a:rPr lang="en-MY" sz="2000" b="1" dirty="0">
                <a:effectLst>
                  <a:outerShdw blurRad="127000" algn="ctr" rotWithShape="0">
                    <a:schemeClr val="accent1">
                      <a:alpha val="30000"/>
                    </a:schemeClr>
                  </a:outerShdw>
                </a:effectLst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en-MY" sz="2000" b="1" dirty="0">
                <a:effectLst>
                  <a:outerShdw blurRad="127000" algn="ctr" rotWithShape="0">
                    <a:schemeClr val="accent1">
                      <a:alpha val="30000"/>
                    </a:schemeClr>
                  </a:outerShdw>
                </a:effectLst>
                <a:ea typeface="Open Sans Light" panose="020B0306030504020204" pitchFamily="34" charset="0"/>
                <a:cs typeface="Open Sans Light" panose="020B0306030504020204" pitchFamily="34" charset="0"/>
              </a:rPr>
              <a:t>Preparedness (PHEP) and </a:t>
            </a:r>
            <a:br>
              <a:rPr lang="en-MY" sz="2000" b="1" dirty="0">
                <a:effectLst>
                  <a:outerShdw blurRad="127000" algn="ctr" rotWithShape="0">
                    <a:schemeClr val="accent1">
                      <a:alpha val="30000"/>
                    </a:schemeClr>
                  </a:outerShdw>
                </a:effectLst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lang="en-MY" sz="2000" b="1" dirty="0">
                <a:effectLst>
                  <a:outerShdw blurRad="127000" algn="ctr" rotWithShape="0">
                    <a:schemeClr val="accent1">
                      <a:alpha val="30000"/>
                    </a:schemeClr>
                  </a:outerShdw>
                </a:effectLst>
                <a:ea typeface="Open Sans Light" panose="020B0306030504020204" pitchFamily="34" charset="0"/>
                <a:cs typeface="Open Sans Light" panose="020B0306030504020204" pitchFamily="34" charset="0"/>
              </a:rPr>
              <a:t>Cities Readiness Initiatives (CRI)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AB144D89-5EF4-30F3-79D9-1F16BF8BEA01}"/>
              </a:ext>
            </a:extLst>
          </p:cNvPr>
          <p:cNvSpPr txBox="1">
            <a:spLocks/>
          </p:cNvSpPr>
          <p:nvPr/>
        </p:nvSpPr>
        <p:spPr>
          <a:xfrm>
            <a:off x="4910931" y="4507537"/>
            <a:ext cx="2370137" cy="33556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C2FBAC0-748E-A5BF-37B4-49BF8A3EB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612571" y="5068512"/>
            <a:ext cx="7239000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031D9FDF-D078-0D09-8DBA-6BD7D91FFDF9}"/>
              </a:ext>
            </a:extLst>
          </p:cNvPr>
          <p:cNvSpPr txBox="1">
            <a:spLocks/>
          </p:cNvSpPr>
          <p:nvPr/>
        </p:nvSpPr>
        <p:spPr>
          <a:xfrm>
            <a:off x="3756819" y="5219700"/>
            <a:ext cx="4678362" cy="333313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US" b="1" dirty="0"/>
              <a:t>Pat Bedell</a:t>
            </a:r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C5649463-8919-7C23-5676-882D4963EAE8}"/>
              </a:ext>
            </a:extLst>
          </p:cNvPr>
          <p:cNvSpPr txBox="1">
            <a:spLocks/>
          </p:cNvSpPr>
          <p:nvPr/>
        </p:nvSpPr>
        <p:spPr>
          <a:xfrm>
            <a:off x="3756819" y="5564874"/>
            <a:ext cx="4678362" cy="333313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US" dirty="0"/>
              <a:t>Project Specialist</a:t>
            </a:r>
          </a:p>
        </p:txBody>
      </p:sp>
    </p:spTree>
    <p:extLst>
      <p:ext uri="{BB962C8B-B14F-4D97-AF65-F5344CB8AC3E}">
        <p14:creationId xmlns:p14="http://schemas.microsoft.com/office/powerpoint/2010/main" val="2985446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6D4119-8D9B-A4BE-B8F7-0203CCFCBF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8000" y="234209"/>
            <a:ext cx="11176000" cy="615145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E028280-BFAB-9A5C-47A0-8F4073A7551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515938"/>
            <a:ext cx="12192000" cy="51593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en-US" sz="3600" dirty="0">
                <a:latin typeface="Arial Black" panose="020B0A04020102020204" pitchFamily="34" charset="0"/>
              </a:rPr>
              <a:t>Timelines/Checklist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Black" panose="020B0A04020102020204" pitchFamily="34" charset="0"/>
              <a:ea typeface="+mj-ea"/>
              <a:cs typeface="+mj-cs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47F5BA42-1C9E-BBFE-2B4B-2F5895997526}"/>
              </a:ext>
            </a:extLst>
          </p:cNvPr>
          <p:cNvSpPr txBox="1">
            <a:spLocks/>
          </p:cNvSpPr>
          <p:nvPr/>
        </p:nvSpPr>
        <p:spPr>
          <a:xfrm>
            <a:off x="1524000" y="1051932"/>
            <a:ext cx="9144000" cy="3198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MY" sz="1800" dirty="0">
                <a:latin typeface="Arial" panose="020B0604020202020204" pitchFamily="34" charset="0"/>
                <a:cs typeface="Arial" panose="020B0604020202020204" pitchFamily="34" charset="0"/>
              </a:rPr>
              <a:t>Grant Year July 1 – June 30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210702D-7454-D0F2-BE6B-229051039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992686-0CA6-CAB8-366F-B289219D9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47038"/>
            <a:ext cx="12192000" cy="319839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BDFF81-2043-DDCA-1778-6D24241C9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495699"/>
            <a:ext cx="12192000" cy="596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971A4932-F7FE-3337-B3D1-60A52D574F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5992964"/>
              </p:ext>
            </p:extLst>
          </p:nvPr>
        </p:nvGraphicFramePr>
        <p:xfrm>
          <a:off x="8443700" y="1768641"/>
          <a:ext cx="2899461" cy="34891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2EE6D39-713F-C485-406F-57CED40C6D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2307"/>
              </p:ext>
            </p:extLst>
          </p:nvPr>
        </p:nvGraphicFramePr>
        <p:xfrm>
          <a:off x="959556" y="1602069"/>
          <a:ext cx="7181791" cy="36496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38044">
                  <a:extLst>
                    <a:ext uri="{9D8B030D-6E8A-4147-A177-3AD203B41FA5}">
                      <a16:colId xmlns:a16="http://schemas.microsoft.com/office/drawing/2014/main" val="694718654"/>
                    </a:ext>
                  </a:extLst>
                </a:gridCol>
                <a:gridCol w="1943747">
                  <a:extLst>
                    <a:ext uri="{9D8B030D-6E8A-4147-A177-3AD203B41FA5}">
                      <a16:colId xmlns:a16="http://schemas.microsoft.com/office/drawing/2014/main" val="3024590764"/>
                    </a:ext>
                  </a:extLst>
                </a:gridCol>
              </a:tblGrid>
              <a:tr h="5221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rgbClr val="012169"/>
                          </a:solidFill>
                          <a:effectLst/>
                        </a:rPr>
                        <a:t>Description</a:t>
                      </a:r>
                      <a:endParaRPr lang="en-US" sz="160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rgbClr val="012169"/>
                          </a:solidFill>
                          <a:effectLst/>
                        </a:rPr>
                        <a:t>Complete/Submit By Date*</a:t>
                      </a:r>
                      <a:endParaRPr lang="en-US" sz="160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853252"/>
                  </a:ext>
                </a:extLst>
              </a:tr>
              <a:tr h="9575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rgbClr val="012169"/>
                          </a:solidFill>
                          <a:effectLst/>
                        </a:rPr>
                        <a:t>Budgets and Work Plans for upcoming contract year</a:t>
                      </a:r>
                      <a:endParaRPr lang="en-US" sz="1600" b="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rgbClr val="012169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Requested in January, due back within 2 weeks</a:t>
                      </a: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7456869"/>
                  </a:ext>
                </a:extLst>
              </a:tr>
              <a:tr h="41768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rgbClr val="012169"/>
                          </a:solidFill>
                          <a:effectLst/>
                        </a:rPr>
                        <a:t>Previous contract year End of Year Work Plans  </a:t>
                      </a:r>
                      <a:endParaRPr lang="en-US" sz="1600" b="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rgbClr val="012169"/>
                          </a:solidFill>
                          <a:effectLst/>
                        </a:rPr>
                        <a:t>June 30</a:t>
                      </a:r>
                      <a:endParaRPr lang="en-US" sz="160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0052302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rgbClr val="012169"/>
                          </a:solidFill>
                          <a:effectLst/>
                        </a:rPr>
                        <a:t>Previous contract year final PHEP/CRI invoices </a:t>
                      </a:r>
                      <a:endParaRPr lang="en-US" sz="1600" b="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rgbClr val="012169"/>
                          </a:solidFill>
                          <a:effectLst/>
                        </a:rPr>
                        <a:t>July 15</a:t>
                      </a:r>
                      <a:endParaRPr lang="en-US" sz="160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9629277"/>
                  </a:ext>
                </a:extLst>
              </a:tr>
              <a:tr h="5865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srgbClr val="012169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End of year reports (Inventory List, Tangible Personal Property Report) </a:t>
                      </a:r>
                      <a:endParaRPr lang="en-US" sz="1600" b="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00" dirty="0">
                          <a:solidFill>
                            <a:srgbClr val="012169"/>
                          </a:solidFill>
                          <a:effectLst/>
                        </a:rPr>
                        <a:t>June 30</a:t>
                      </a:r>
                      <a:endParaRPr lang="en-US" sz="160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US" sz="160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0616337"/>
                  </a:ext>
                </a:extLst>
              </a:tr>
              <a:tr h="6407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00" dirty="0">
                          <a:solidFill>
                            <a:srgbClr val="012169"/>
                          </a:solidFill>
                          <a:effectLst/>
                        </a:rPr>
                        <a:t>Monthly invoice and invoice tool </a:t>
                      </a:r>
                      <a:endParaRPr lang="en-US" sz="1600" b="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00" dirty="0">
                          <a:solidFill>
                            <a:srgbClr val="012169"/>
                          </a:solidFill>
                          <a:effectLst/>
                        </a:rPr>
                        <a:t>15</a:t>
                      </a:r>
                      <a:r>
                        <a:rPr lang="en-US" sz="1600" kern="100" baseline="30000" dirty="0">
                          <a:solidFill>
                            <a:srgbClr val="012169"/>
                          </a:solidFill>
                          <a:effectLst/>
                        </a:rPr>
                        <a:t>th</a:t>
                      </a:r>
                      <a:r>
                        <a:rPr lang="en-US" sz="1600" kern="100" dirty="0">
                          <a:solidFill>
                            <a:srgbClr val="012169"/>
                          </a:solidFill>
                          <a:effectLst/>
                        </a:rPr>
                        <a:t> of following month</a:t>
                      </a:r>
                      <a:endParaRPr lang="en-US" sz="1600" kern="100" dirty="0">
                        <a:solidFill>
                          <a:srgbClr val="012169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4654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6373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95E7A-FD72-49A9-A9CA-CC3F56E52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MY" sz="4400" dirty="0"/>
              <a:t>Four Step Process</a:t>
            </a:r>
          </a:p>
        </p:txBody>
      </p:sp>
      <p:sp>
        <p:nvSpPr>
          <p:cNvPr id="114" name="Rectangle: Top Corners Rounded 113">
            <a:extLst>
              <a:ext uri="{FF2B5EF4-FFF2-40B4-BE49-F238E27FC236}">
                <a16:creationId xmlns:a16="http://schemas.microsoft.com/office/drawing/2014/main" id="{5B858BE1-9BB6-4A41-80DA-EE467E55A405}"/>
              </a:ext>
            </a:extLst>
          </p:cNvPr>
          <p:cNvSpPr/>
          <p:nvPr/>
        </p:nvSpPr>
        <p:spPr>
          <a:xfrm>
            <a:off x="519290" y="1704597"/>
            <a:ext cx="2799644" cy="573608"/>
          </a:xfrm>
          <a:prstGeom prst="round2Same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>
                <a:solidFill>
                  <a:schemeClr val="bg1"/>
                </a:solidFill>
                <a:latin typeface="+mj-lt"/>
              </a:rPr>
              <a:t>Submitting the Budget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7F02ED-CA1E-47C6-B393-B93733F76B8B}"/>
              </a:ext>
            </a:extLst>
          </p:cNvPr>
          <p:cNvSpPr/>
          <p:nvPr/>
        </p:nvSpPr>
        <p:spPr>
          <a:xfrm>
            <a:off x="519290" y="2379372"/>
            <a:ext cx="2799644" cy="3282112"/>
          </a:xfrm>
          <a:prstGeom prst="rect">
            <a:avLst/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Review your last approved budget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Objectives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Work Plan activities</a:t>
            </a:r>
            <a:endParaRPr lang="en-MY" dirty="0">
              <a:solidFill>
                <a:schemeClr val="tx1"/>
              </a:solidFill>
            </a:endParaRPr>
          </a:p>
        </p:txBody>
      </p:sp>
      <p:sp>
        <p:nvSpPr>
          <p:cNvPr id="31" name="Rectangle: Top Corners Rounded 30">
            <a:extLst>
              <a:ext uri="{FF2B5EF4-FFF2-40B4-BE49-F238E27FC236}">
                <a16:creationId xmlns:a16="http://schemas.microsoft.com/office/drawing/2014/main" id="{B01A0E02-14A4-447E-A894-64024FE21F31}"/>
              </a:ext>
            </a:extLst>
          </p:cNvPr>
          <p:cNvSpPr/>
          <p:nvPr/>
        </p:nvSpPr>
        <p:spPr>
          <a:xfrm>
            <a:off x="3397390" y="1704597"/>
            <a:ext cx="2679984" cy="573608"/>
          </a:xfrm>
          <a:prstGeom prst="round2SameRect">
            <a:avLst/>
          </a:prstGeom>
          <a:solidFill>
            <a:srgbClr val="008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>
                <a:solidFill>
                  <a:schemeClr val="bg1"/>
                </a:solidFill>
                <a:latin typeface="+mj-lt"/>
              </a:rPr>
              <a:t>Submitting Invoices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5EB7C54-FB97-4E7D-B9B9-2E6E5DDE4957}"/>
              </a:ext>
            </a:extLst>
          </p:cNvPr>
          <p:cNvSpPr/>
          <p:nvPr/>
        </p:nvSpPr>
        <p:spPr>
          <a:xfrm>
            <a:off x="3397390" y="2391095"/>
            <a:ext cx="2679983" cy="3282112"/>
          </a:xfrm>
          <a:prstGeom prst="rect">
            <a:avLst/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Review calculations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Check supporting documentation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No negative balances on the invoicing tool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Due by the 15</a:t>
            </a:r>
            <a:r>
              <a:rPr lang="en-MY" baseline="30000" dirty="0">
                <a:solidFill>
                  <a:schemeClr val="tx1"/>
                </a:solidFill>
              </a:rPr>
              <a:t>th</a:t>
            </a:r>
            <a:r>
              <a:rPr lang="en-MY" dirty="0">
                <a:solidFill>
                  <a:schemeClr val="tx1"/>
                </a:solidFill>
              </a:rPr>
              <a:t> day of the following month</a:t>
            </a:r>
          </a:p>
        </p:txBody>
      </p:sp>
      <p:sp>
        <p:nvSpPr>
          <p:cNvPr id="33" name="Rectangle: Top Corners Rounded 32">
            <a:extLst>
              <a:ext uri="{FF2B5EF4-FFF2-40B4-BE49-F238E27FC236}">
                <a16:creationId xmlns:a16="http://schemas.microsoft.com/office/drawing/2014/main" id="{5D21E016-64CF-461D-A9CD-F28398038440}"/>
              </a:ext>
            </a:extLst>
          </p:cNvPr>
          <p:cNvSpPr/>
          <p:nvPr/>
        </p:nvSpPr>
        <p:spPr>
          <a:xfrm>
            <a:off x="6155828" y="1704597"/>
            <a:ext cx="2679985" cy="573608"/>
          </a:xfrm>
          <a:prstGeom prst="round2Same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>
                <a:solidFill>
                  <a:schemeClr val="bg1"/>
                </a:solidFill>
                <a:latin typeface="+mj-lt"/>
              </a:rPr>
              <a:t>Changing Budgets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3CEE78E-A497-4D55-A21E-BE4F38DA404B}"/>
              </a:ext>
            </a:extLst>
          </p:cNvPr>
          <p:cNvSpPr/>
          <p:nvPr/>
        </p:nvSpPr>
        <p:spPr>
          <a:xfrm>
            <a:off x="6155828" y="2391095"/>
            <a:ext cx="2679985" cy="3282112"/>
          </a:xfrm>
          <a:prstGeom prst="rect">
            <a:avLst/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Budgets are part of the contract.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Always reach out for assistance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Amendments?</a:t>
            </a:r>
          </a:p>
        </p:txBody>
      </p:sp>
      <p:sp>
        <p:nvSpPr>
          <p:cNvPr id="35" name="Rectangle: Top Corners Rounded 34">
            <a:extLst>
              <a:ext uri="{FF2B5EF4-FFF2-40B4-BE49-F238E27FC236}">
                <a16:creationId xmlns:a16="http://schemas.microsoft.com/office/drawing/2014/main" id="{137C66AE-E222-4E88-8ADB-077BB70D6FF6}"/>
              </a:ext>
            </a:extLst>
          </p:cNvPr>
          <p:cNvSpPr/>
          <p:nvPr/>
        </p:nvSpPr>
        <p:spPr>
          <a:xfrm>
            <a:off x="8914266" y="1704597"/>
            <a:ext cx="2679987" cy="573608"/>
          </a:xfrm>
          <a:prstGeom prst="round2SameRect">
            <a:avLst/>
          </a:prstGeom>
          <a:solidFill>
            <a:srgbClr val="008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>
                <a:solidFill>
                  <a:schemeClr val="bg1"/>
                </a:solidFill>
                <a:latin typeface="+mj-lt"/>
              </a:rPr>
              <a:t>Submitting Reports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0682CEC-2AC4-45A0-A083-2FB707A69577}"/>
              </a:ext>
            </a:extLst>
          </p:cNvPr>
          <p:cNvSpPr/>
          <p:nvPr/>
        </p:nvSpPr>
        <p:spPr>
          <a:xfrm>
            <a:off x="8914266" y="2391095"/>
            <a:ext cx="2679987" cy="3282112"/>
          </a:xfrm>
          <a:prstGeom prst="rect">
            <a:avLst/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Work Plans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Inventory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>
                <a:solidFill>
                  <a:schemeClr val="tx1"/>
                </a:solidFill>
              </a:rPr>
              <a:t>Tangible Personal Property Report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>
              <a:solidFill>
                <a:schemeClr val="tx1"/>
              </a:solidFill>
            </a:endParaRPr>
          </a:p>
          <a:p>
            <a:pPr algn="ctr"/>
            <a:r>
              <a:rPr lang="en-MY" dirty="0">
                <a:solidFill>
                  <a:schemeClr val="tx1"/>
                </a:solidFill>
              </a:rPr>
              <a:t>End of year reports – due June 30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83140F-83E5-E72C-3C74-2781B3AEA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C9E5E1-4B72-9AC8-3885-1E91F5C536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47038"/>
            <a:ext cx="12192000" cy="319839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DBE908-C372-4FC3-8717-9E448483A6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486272"/>
            <a:ext cx="12192000" cy="596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6CBD68-2FA4-005A-F774-5D71340F3C59}"/>
              </a:ext>
            </a:extLst>
          </p:cNvPr>
          <p:cNvSpPr txBox="1"/>
          <p:nvPr/>
        </p:nvSpPr>
        <p:spPr>
          <a:xfrm>
            <a:off x="762000" y="5998715"/>
            <a:ext cx="108886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dirty="0"/>
              <a:t>Contact Annette Lopes at </a:t>
            </a:r>
            <a:r>
              <a:rPr lang="en-MY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Preparedness@health.mo.gov</a:t>
            </a:r>
            <a:endParaRPr lang="en-MY" b="1" dirty="0"/>
          </a:p>
          <a:p>
            <a:pPr algn="ctr"/>
            <a:endParaRPr lang="en-US" sz="1600" b="1" dirty="0">
              <a:latin typeface="Arial" panose="020B0604020202020204" pitchFamily="34" charset="0"/>
              <a:ea typeface="Open Sans SemiBold" panose="020B07060308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915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11C127-E5E9-8209-D7F0-6CB62A6BCB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78061-87C7-1293-A76E-814A7BBD1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MY" dirty="0"/>
              <a:t>Budget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BE6DF4-957B-B50E-4B5E-6611A4AB43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96DB225-8951-9A51-3756-F5552404E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47038"/>
            <a:ext cx="12192000" cy="319839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62644E-E5E3-6645-684D-3139D9366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495699"/>
            <a:ext cx="12192000" cy="596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30950807-68F3-C196-504C-C49CE9421226}"/>
              </a:ext>
            </a:extLst>
          </p:cNvPr>
          <p:cNvSpPr/>
          <p:nvPr/>
        </p:nvSpPr>
        <p:spPr>
          <a:xfrm>
            <a:off x="666042" y="1257341"/>
            <a:ext cx="5254111" cy="772045"/>
          </a:xfrm>
          <a:prstGeom prst="round2SameRect">
            <a:avLst>
              <a:gd name="adj1" fmla="val 17865"/>
              <a:gd name="adj2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Travel and Supplies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DDB1C30-C432-41A3-2E58-DC0C15551B23}"/>
              </a:ext>
            </a:extLst>
          </p:cNvPr>
          <p:cNvSpPr/>
          <p:nvPr/>
        </p:nvSpPr>
        <p:spPr>
          <a:xfrm>
            <a:off x="666043" y="2135951"/>
            <a:ext cx="5254111" cy="1293049"/>
          </a:xfrm>
          <a:prstGeom prst="roundRect">
            <a:avLst>
              <a:gd name="adj" fmla="val 4069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Supply (consumables) – general office supplies, paper, pens, toner cartridges</a:t>
            </a:r>
          </a:p>
          <a:p>
            <a:endParaRPr lang="en-US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A33341D-AB04-ED24-1116-C70115500E05}"/>
              </a:ext>
            </a:extLst>
          </p:cNvPr>
          <p:cNvSpPr/>
          <p:nvPr/>
        </p:nvSpPr>
        <p:spPr>
          <a:xfrm>
            <a:off x="666041" y="3564031"/>
            <a:ext cx="5254111" cy="627354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Travel costs (hotel, mileage, meals) – only staff paid from preparedness funds.  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A85BB5E-73D1-1BA3-9C47-CB709CBBE188}"/>
              </a:ext>
            </a:extLst>
          </p:cNvPr>
          <p:cNvSpPr/>
          <p:nvPr/>
        </p:nvSpPr>
        <p:spPr>
          <a:xfrm>
            <a:off x="666042" y="4333700"/>
            <a:ext cx="5254111" cy="1831732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Other - printing, postage, cell phone services, telephone services, generator maintenance, internet services, conference registration fees, etc.</a:t>
            </a:r>
            <a:endParaRPr lang="en-US" sz="12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sz="1200" dirty="0"/>
          </a:p>
          <a:p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7" name="Rectangle: Top Corners Rounded 46">
            <a:extLst>
              <a:ext uri="{FF2B5EF4-FFF2-40B4-BE49-F238E27FC236}">
                <a16:creationId xmlns:a16="http://schemas.microsoft.com/office/drawing/2014/main" id="{6A86C73D-BEE8-B82E-18D4-7FDEA7E56910}"/>
              </a:ext>
            </a:extLst>
          </p:cNvPr>
          <p:cNvSpPr/>
          <p:nvPr/>
        </p:nvSpPr>
        <p:spPr>
          <a:xfrm>
            <a:off x="6096000" y="1257341"/>
            <a:ext cx="5429957" cy="772044"/>
          </a:xfrm>
          <a:prstGeom prst="round2SameRect">
            <a:avLst/>
          </a:prstGeom>
          <a:solidFill>
            <a:srgbClr val="008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Equipment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3200344D-D200-E4D9-BC09-5F91D17A174D}"/>
              </a:ext>
            </a:extLst>
          </p:cNvPr>
          <p:cNvSpPr/>
          <p:nvPr/>
        </p:nvSpPr>
        <p:spPr>
          <a:xfrm>
            <a:off x="6096000" y="4333699"/>
            <a:ext cx="5429958" cy="1850510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Equipment – </a:t>
            </a:r>
            <a:r>
              <a:rPr lang="en-US" dirty="0"/>
              <a:t>Communication equipment, computers, printers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Point of Dispensing (POD) equipment, software, etc.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MOSWIN radios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Generators</a:t>
            </a:r>
            <a:br>
              <a:rPr lang="en-US" dirty="0"/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BB3DE3A8-C760-D9BC-EBCE-138E22DDC1CD}"/>
              </a:ext>
            </a:extLst>
          </p:cNvPr>
          <p:cNvSpPr/>
          <p:nvPr/>
        </p:nvSpPr>
        <p:spPr>
          <a:xfrm>
            <a:off x="6095999" y="2129813"/>
            <a:ext cx="5312472" cy="1299187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Always requires prior approval per CDC. </a:t>
            </a:r>
          </a:p>
          <a:p>
            <a:endParaRPr lang="en-US" dirty="0"/>
          </a:p>
          <a:p>
            <a:r>
              <a:rPr lang="en-US" dirty="0"/>
              <a:t>Already in your approved budget = prior approval </a:t>
            </a:r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E1EF9C14-10D3-E881-D042-4122732D6ABE}"/>
              </a:ext>
            </a:extLst>
          </p:cNvPr>
          <p:cNvSpPr/>
          <p:nvPr/>
        </p:nvSpPr>
        <p:spPr>
          <a:xfrm>
            <a:off x="6095999" y="3555998"/>
            <a:ext cx="5312472" cy="635387"/>
          </a:xfrm>
          <a:prstGeom prst="roundRect">
            <a:avLst>
              <a:gd name="adj" fmla="val 4069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Disposal of equipment – ask for assistance</a:t>
            </a:r>
          </a:p>
        </p:txBody>
      </p:sp>
    </p:spTree>
    <p:extLst>
      <p:ext uri="{BB962C8B-B14F-4D97-AF65-F5344CB8AC3E}">
        <p14:creationId xmlns:p14="http://schemas.microsoft.com/office/powerpoint/2010/main" val="3395760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46A72-06FE-65CF-1C8D-E561942A9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21623-EEE8-BF7A-FE5E-D95C9A5E3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MY" dirty="0"/>
              <a:t>Budget Changes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69472F-1DF5-0F7F-2EB3-0FFCA7BBD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1A07C05-AEAD-20EA-9E43-2509EDC58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47038"/>
            <a:ext cx="12192000" cy="319839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0A05D7-8669-0DE5-0644-8C88522F9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495699"/>
            <a:ext cx="12192000" cy="596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64776040-C150-EC4F-E70B-24FB0DF84419}"/>
              </a:ext>
            </a:extLst>
          </p:cNvPr>
          <p:cNvSpPr/>
          <p:nvPr/>
        </p:nvSpPr>
        <p:spPr>
          <a:xfrm>
            <a:off x="494694" y="1310227"/>
            <a:ext cx="5542846" cy="541898"/>
          </a:xfrm>
          <a:prstGeom prst="round2SameRect">
            <a:avLst>
              <a:gd name="adj1" fmla="val 17865"/>
              <a:gd name="adj2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Indirect Cost Rate Changes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D96BA91-090F-92DC-BD71-1BE7C65B23E8}"/>
              </a:ext>
            </a:extLst>
          </p:cNvPr>
          <p:cNvSpPr/>
          <p:nvPr/>
        </p:nvSpPr>
        <p:spPr>
          <a:xfrm>
            <a:off x="494695" y="1958690"/>
            <a:ext cx="5542846" cy="1032429"/>
          </a:xfrm>
          <a:prstGeom prst="roundRect">
            <a:avLst>
              <a:gd name="adj" fmla="val 4069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New federally negotiated indirect rate agreement? </a:t>
            </a:r>
          </a:p>
          <a:p>
            <a:endParaRPr lang="en-US" dirty="0"/>
          </a:p>
          <a:p>
            <a:pPr algn="ctr"/>
            <a:r>
              <a:rPr lang="en-US" dirty="0"/>
              <a:t>Send to </a:t>
            </a:r>
            <a:r>
              <a:rPr lang="en-US" b="1" dirty="0">
                <a:solidFill>
                  <a:schemeClr val="tx1"/>
                </a:solidFill>
              </a:rPr>
              <a:t>Preparedness@health.mo.gov.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9F5227D-21B7-B889-5191-6096D42E3098}"/>
              </a:ext>
            </a:extLst>
          </p:cNvPr>
          <p:cNvSpPr/>
          <p:nvPr/>
        </p:nvSpPr>
        <p:spPr>
          <a:xfrm>
            <a:off x="494694" y="3097684"/>
            <a:ext cx="5542846" cy="2081759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Other indirect rate changes:</a:t>
            </a:r>
          </a:p>
          <a:p>
            <a:pPr marL="576263" lvl="1" indent="-119063"/>
            <a:r>
              <a:rPr lang="en-US" dirty="0"/>
              <a:t>• only at the beginning of a contract, and</a:t>
            </a:r>
          </a:p>
          <a:p>
            <a:pPr lvl="1"/>
            <a:r>
              <a:rPr lang="en-US" dirty="0"/>
              <a:t>• prior to any invoice payments.</a:t>
            </a:r>
          </a:p>
          <a:p>
            <a:endParaRPr lang="en-US" dirty="0"/>
          </a:p>
          <a:p>
            <a:r>
              <a:rPr lang="en-US" dirty="0"/>
              <a:t>The new rate cannot exceed 15% modified total direct costs.</a:t>
            </a:r>
          </a:p>
          <a:p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B7873B9-2CF2-39F8-971C-01E9A3DEC871}"/>
              </a:ext>
            </a:extLst>
          </p:cNvPr>
          <p:cNvSpPr/>
          <p:nvPr/>
        </p:nvSpPr>
        <p:spPr>
          <a:xfrm>
            <a:off x="494694" y="5282534"/>
            <a:ext cx="5542846" cy="724414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dirty="0"/>
              <a:t>Contract amendment required</a:t>
            </a:r>
          </a:p>
          <a:p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51D592F1-920B-96E9-B698-94A68DBC239E}"/>
              </a:ext>
            </a:extLst>
          </p:cNvPr>
          <p:cNvSpPr/>
          <p:nvPr/>
        </p:nvSpPr>
        <p:spPr>
          <a:xfrm>
            <a:off x="6197599" y="1312741"/>
            <a:ext cx="5542845" cy="541898"/>
          </a:xfrm>
          <a:prstGeom prst="round2SameRect">
            <a:avLst/>
          </a:prstGeom>
          <a:solidFill>
            <a:srgbClr val="008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Budget Reallocations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A43D7EF-A945-45DB-E1AE-6DE98ED3BB91}"/>
              </a:ext>
            </a:extLst>
          </p:cNvPr>
          <p:cNvSpPr/>
          <p:nvPr/>
        </p:nvSpPr>
        <p:spPr>
          <a:xfrm>
            <a:off x="6197599" y="1961202"/>
            <a:ext cx="5542845" cy="1029918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Less than 10% (excluding indirect) of the original budget = no required prior approval. </a:t>
            </a: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Reallocation form required.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7627676-1DB3-249F-7DE3-E495F42B833C}"/>
              </a:ext>
            </a:extLst>
          </p:cNvPr>
          <p:cNvSpPr/>
          <p:nvPr/>
        </p:nvSpPr>
        <p:spPr>
          <a:xfrm>
            <a:off x="6182989" y="3097683"/>
            <a:ext cx="5542845" cy="2081759"/>
          </a:xfrm>
          <a:prstGeom prst="roundRect">
            <a:avLst>
              <a:gd name="adj" fmla="val 4069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Greater than 10% (cumulative) of the original budget  = required prior approval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Reallocation form required.</a:t>
            </a: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Most likely requires a contract amendment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4DF7A20-2C38-7557-0C54-ABE92069A4F6}"/>
              </a:ext>
            </a:extLst>
          </p:cNvPr>
          <p:cNvSpPr/>
          <p:nvPr/>
        </p:nvSpPr>
        <p:spPr>
          <a:xfrm>
            <a:off x="6197599" y="5282534"/>
            <a:ext cx="5542845" cy="724414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n-US" dirty="0">
                <a:solidFill>
                  <a:schemeClr val="tx1"/>
                </a:solidFill>
              </a:rPr>
              <a:t>Reallocating to new budget lines – </a:t>
            </a:r>
          </a:p>
          <a:p>
            <a:pPr lvl="0" algn="ctr">
              <a:defRPr/>
            </a:pPr>
            <a:r>
              <a:rPr lang="en-US" b="1" dirty="0">
                <a:solidFill>
                  <a:schemeClr val="tx1"/>
                </a:solidFill>
              </a:rPr>
              <a:t>contract amendment required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19B603-38DD-CA34-9E26-CEB45599C3FA}"/>
              </a:ext>
            </a:extLst>
          </p:cNvPr>
          <p:cNvSpPr txBox="1"/>
          <p:nvPr/>
        </p:nvSpPr>
        <p:spPr>
          <a:xfrm>
            <a:off x="494694" y="6083932"/>
            <a:ext cx="11231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Contact Annette as soon as possible to discuss changes.</a:t>
            </a:r>
          </a:p>
        </p:txBody>
      </p:sp>
    </p:spTree>
    <p:extLst>
      <p:ext uri="{BB962C8B-B14F-4D97-AF65-F5344CB8AC3E}">
        <p14:creationId xmlns:p14="http://schemas.microsoft.com/office/powerpoint/2010/main" val="1402719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8C4B7B-A735-52AC-7008-8385EBA0E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967DC-9BB2-C17F-1ADA-62ED2F38D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MY" dirty="0"/>
              <a:t>Submitting Invoices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4ED245-5687-E618-9885-0082779AA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249C339-82E0-66D6-4543-AD71230AEA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47038"/>
            <a:ext cx="12192000" cy="319839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60D109-347C-4047-0A6B-30BB3AA6A9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495699"/>
            <a:ext cx="12192000" cy="596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5B5B7C5F-848D-15E8-3675-35E931376B0D}"/>
              </a:ext>
            </a:extLst>
          </p:cNvPr>
          <p:cNvSpPr/>
          <p:nvPr/>
        </p:nvSpPr>
        <p:spPr>
          <a:xfrm>
            <a:off x="474133" y="1467049"/>
            <a:ext cx="11255023" cy="541898"/>
          </a:xfrm>
          <a:prstGeom prst="round2SameRect">
            <a:avLst>
              <a:gd name="adj1" fmla="val 17865"/>
              <a:gd name="adj2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DA-38 and Invoicing Tool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694F3EF-2518-5515-E01D-1495DFDFF6D3}"/>
              </a:ext>
            </a:extLst>
          </p:cNvPr>
          <p:cNvSpPr/>
          <p:nvPr/>
        </p:nvSpPr>
        <p:spPr>
          <a:xfrm>
            <a:off x="474133" y="2217109"/>
            <a:ext cx="11255023" cy="977648"/>
          </a:xfrm>
          <a:prstGeom prst="roundRect">
            <a:avLst>
              <a:gd name="adj" fmla="val 4069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Submit signed itemized DA-38 along with the Excel invoice tool as separate attachments to: </a:t>
            </a:r>
            <a:r>
              <a:rPr lang="en-US" b="1" u="sng" dirty="0">
                <a:solidFill>
                  <a:schemeClr val="tx1"/>
                </a:solidFill>
              </a:rPr>
              <a:t>Preparedness@health.mo.gov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FF00012-ACC6-6EB6-B2F9-9C1EC541B2C7}"/>
              </a:ext>
            </a:extLst>
          </p:cNvPr>
          <p:cNvSpPr/>
          <p:nvPr/>
        </p:nvSpPr>
        <p:spPr>
          <a:xfrm>
            <a:off x="474133" y="3335189"/>
            <a:ext cx="11255023" cy="977647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Invoice tools ≠ negative balances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Negative balances require a reallocation and potentially a contract amendment.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C9814FB-E4E8-A9E7-CB19-C5FAF6066450}"/>
              </a:ext>
            </a:extLst>
          </p:cNvPr>
          <p:cNvSpPr/>
          <p:nvPr/>
        </p:nvSpPr>
        <p:spPr>
          <a:xfrm>
            <a:off x="474133" y="4446652"/>
            <a:ext cx="11255023" cy="858272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Backup documentation is not required with the invoice.  You will be notified if an invoice is selected as part of monitoring activities.</a:t>
            </a:r>
          </a:p>
        </p:txBody>
      </p:sp>
    </p:spTree>
    <p:extLst>
      <p:ext uri="{BB962C8B-B14F-4D97-AF65-F5344CB8AC3E}">
        <p14:creationId xmlns:p14="http://schemas.microsoft.com/office/powerpoint/2010/main" val="3683566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0DD45-2C3D-4E03-BC8F-4527F8BB6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MY" dirty="0"/>
              <a:t>Submitting Reports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ABF773-C899-30F3-AC5D-F63EF0566E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BD578CB-680C-00FA-1D66-4BB6E0D6B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47038"/>
            <a:ext cx="12192000" cy="319839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6F89AA-F61B-7CE2-0E9F-D4166965C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495699"/>
            <a:ext cx="12192000" cy="596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1" name="Rectangle: Top Corners Rounded 10">
            <a:extLst>
              <a:ext uri="{FF2B5EF4-FFF2-40B4-BE49-F238E27FC236}">
                <a16:creationId xmlns:a16="http://schemas.microsoft.com/office/drawing/2014/main" id="{37B63FC5-648F-01EF-8B80-2253ED56B9BA}"/>
              </a:ext>
            </a:extLst>
          </p:cNvPr>
          <p:cNvSpPr/>
          <p:nvPr/>
        </p:nvSpPr>
        <p:spPr>
          <a:xfrm>
            <a:off x="417688" y="1310227"/>
            <a:ext cx="5554131" cy="541898"/>
          </a:xfrm>
          <a:prstGeom prst="round2SameRect">
            <a:avLst>
              <a:gd name="adj1" fmla="val 17865"/>
              <a:gd name="adj2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Tangible Personal Property Report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7F11EA9-C2A4-4B45-C3F6-6C98D632881C}"/>
              </a:ext>
            </a:extLst>
          </p:cNvPr>
          <p:cNvSpPr/>
          <p:nvPr/>
        </p:nvSpPr>
        <p:spPr>
          <a:xfrm>
            <a:off x="417689" y="1980124"/>
            <a:ext cx="5554132" cy="2620596"/>
          </a:xfrm>
          <a:prstGeom prst="roundRect">
            <a:avLst>
              <a:gd name="adj" fmla="val 4069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What to report:</a:t>
            </a:r>
          </a:p>
          <a:p>
            <a:r>
              <a:rPr lang="en-US" dirty="0"/>
              <a:t>Federally owned or purchased using grant funds?</a:t>
            </a:r>
          </a:p>
          <a:p>
            <a:r>
              <a:rPr lang="en-US" dirty="0"/>
              <a:t>• Description</a:t>
            </a:r>
          </a:p>
          <a:p>
            <a:endParaRPr lang="en-US" dirty="0"/>
          </a:p>
          <a:p>
            <a:r>
              <a:rPr lang="en-US" dirty="0"/>
              <a:t>• Identification (Serial number, model number, etc.)</a:t>
            </a:r>
          </a:p>
          <a:p>
            <a:endParaRPr lang="en-US" dirty="0"/>
          </a:p>
          <a:p>
            <a:r>
              <a:rPr lang="en-US" dirty="0"/>
              <a:t>• Acquisition date</a:t>
            </a:r>
          </a:p>
          <a:p>
            <a:endParaRPr lang="en-US" dirty="0"/>
          </a:p>
          <a:p>
            <a:r>
              <a:rPr lang="en-US" dirty="0"/>
              <a:t>• Condition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94D8784-6C6B-C66B-62C2-1B38D28874F7}"/>
              </a:ext>
            </a:extLst>
          </p:cNvPr>
          <p:cNvSpPr/>
          <p:nvPr/>
        </p:nvSpPr>
        <p:spPr>
          <a:xfrm>
            <a:off x="417688" y="4754362"/>
            <a:ext cx="5568743" cy="1080608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Form SF-428S</a:t>
            </a:r>
          </a:p>
        </p:txBody>
      </p:sp>
      <p:sp>
        <p:nvSpPr>
          <p:cNvPr id="51" name="Rectangle: Top Corners Rounded 50">
            <a:extLst>
              <a:ext uri="{FF2B5EF4-FFF2-40B4-BE49-F238E27FC236}">
                <a16:creationId xmlns:a16="http://schemas.microsoft.com/office/drawing/2014/main" id="{744B6CB6-C60A-C6A1-2D55-6329097B72AF}"/>
              </a:ext>
            </a:extLst>
          </p:cNvPr>
          <p:cNvSpPr/>
          <p:nvPr/>
        </p:nvSpPr>
        <p:spPr>
          <a:xfrm>
            <a:off x="6189315" y="1310227"/>
            <a:ext cx="5559070" cy="541898"/>
          </a:xfrm>
          <a:prstGeom prst="round2SameRect">
            <a:avLst/>
          </a:prstGeom>
          <a:solidFill>
            <a:srgbClr val="008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Inventory List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2CE07CB4-BC37-3D3D-D871-8C14BE4D95F7}"/>
              </a:ext>
            </a:extLst>
          </p:cNvPr>
          <p:cNvSpPr/>
          <p:nvPr/>
        </p:nvSpPr>
        <p:spPr>
          <a:xfrm>
            <a:off x="6189632" y="1980123"/>
            <a:ext cx="5539522" cy="1152045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Report all supplies and equipment purchased with preparedness funds in the current budget year.</a:t>
            </a:r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DB14BBFE-99B7-489D-F282-912922B97D49}"/>
              </a:ext>
            </a:extLst>
          </p:cNvPr>
          <p:cNvSpPr/>
          <p:nvPr/>
        </p:nvSpPr>
        <p:spPr>
          <a:xfrm>
            <a:off x="6175024" y="4759748"/>
            <a:ext cx="5539522" cy="1080607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An attached printout from your internal tracking is acceptable (fixed asset software reports, Excel, or other reporting format).  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72955F9-7842-19CF-E564-AFB2BAA72425}"/>
              </a:ext>
            </a:extLst>
          </p:cNvPr>
          <p:cNvSpPr/>
          <p:nvPr/>
        </p:nvSpPr>
        <p:spPr>
          <a:xfrm>
            <a:off x="6175022" y="3296899"/>
            <a:ext cx="5539522" cy="1303820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Do not include consumable items, such as paper, pens, binders, etc.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A3D93-7723-D372-AF39-E211AECACB50}"/>
              </a:ext>
            </a:extLst>
          </p:cNvPr>
          <p:cNvSpPr txBox="1"/>
          <p:nvPr/>
        </p:nvSpPr>
        <p:spPr>
          <a:xfrm>
            <a:off x="417688" y="5950726"/>
            <a:ext cx="112968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Send reports to </a:t>
            </a:r>
            <a:r>
              <a:rPr lang="en-US" b="1" dirty="0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Preparedness@health.mo.gov</a:t>
            </a:r>
            <a:endParaRPr lang="en-US" b="1" dirty="0">
              <a:latin typeface="Arial" panose="020B0604020202020204" pitchFamily="34" charset="0"/>
              <a:ea typeface="Open Sans SemiBold" panose="020B0706030804020204" pitchFamily="34" charset="0"/>
              <a:cs typeface="Arial" panose="020B0604020202020204" pitchFamily="34" charset="0"/>
            </a:endParaRPr>
          </a:p>
          <a:p>
            <a:pPr algn="l"/>
            <a:endParaRPr lang="en-US" sz="1600" b="1" dirty="0">
              <a:latin typeface="Arial" panose="020B0604020202020204" pitchFamily="34" charset="0"/>
              <a:ea typeface="Open Sans SemiBold" panose="020B07060308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552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C91A3F-BC97-BD85-C5AD-47360E087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E31B5-5D95-9CDF-A72A-D300D1BA6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ctr"/>
            <a:r>
              <a:rPr lang="en-MY" dirty="0"/>
              <a:t>Supporting Documents </a:t>
            </a:r>
            <a:br>
              <a:rPr lang="en-MY" dirty="0"/>
            </a:br>
            <a:r>
              <a:rPr lang="en-MY" dirty="0"/>
              <a:t>and Monitoring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A3EFBA-2EEA-50E0-0D01-57CBC1B3A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253AA2-A08F-0632-5AB8-0F56C34A1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47038"/>
            <a:ext cx="12192000" cy="319839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E71920-CE50-DC2B-0894-79CF3A0AB8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495699"/>
            <a:ext cx="12192000" cy="596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1" name="Rectangle: Top Corners Rounded 10">
            <a:extLst>
              <a:ext uri="{FF2B5EF4-FFF2-40B4-BE49-F238E27FC236}">
                <a16:creationId xmlns:a16="http://schemas.microsoft.com/office/drawing/2014/main" id="{3D00FBA5-E404-282E-34EB-277D28D1F615}"/>
              </a:ext>
            </a:extLst>
          </p:cNvPr>
          <p:cNvSpPr/>
          <p:nvPr/>
        </p:nvSpPr>
        <p:spPr>
          <a:xfrm>
            <a:off x="417688" y="1411828"/>
            <a:ext cx="5554131" cy="541898"/>
          </a:xfrm>
          <a:prstGeom prst="round2SameRect">
            <a:avLst>
              <a:gd name="adj1" fmla="val 17865"/>
              <a:gd name="adj2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Document Retention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CC783B3-1DB6-B1C8-13BE-D30A7A8B3933}"/>
              </a:ext>
            </a:extLst>
          </p:cNvPr>
          <p:cNvSpPr/>
          <p:nvPr/>
        </p:nvSpPr>
        <p:spPr>
          <a:xfrm>
            <a:off x="417689" y="2081724"/>
            <a:ext cx="5554132" cy="1688764"/>
          </a:xfrm>
          <a:prstGeom prst="roundRect">
            <a:avLst>
              <a:gd name="adj" fmla="val 4069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Section 2.4 of PHEP contracts (Reporting and Recordkeeping)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Section 2.4 of CRI contracts (Other Reporting Requirements)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Rectangle: Top Corners Rounded 50">
            <a:extLst>
              <a:ext uri="{FF2B5EF4-FFF2-40B4-BE49-F238E27FC236}">
                <a16:creationId xmlns:a16="http://schemas.microsoft.com/office/drawing/2014/main" id="{C8074358-C4D9-4685-59E3-AEB01472D1BD}"/>
              </a:ext>
            </a:extLst>
          </p:cNvPr>
          <p:cNvSpPr/>
          <p:nvPr/>
        </p:nvSpPr>
        <p:spPr>
          <a:xfrm>
            <a:off x="6189315" y="1411828"/>
            <a:ext cx="5559070" cy="541898"/>
          </a:xfrm>
          <a:prstGeom prst="round2SameRect">
            <a:avLst/>
          </a:prstGeom>
          <a:solidFill>
            <a:srgbClr val="008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Monitoring</a:t>
            </a: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55AC7319-451A-650F-F31C-B1C92091D60F}"/>
              </a:ext>
            </a:extLst>
          </p:cNvPr>
          <p:cNvSpPr/>
          <p:nvPr/>
        </p:nvSpPr>
        <p:spPr>
          <a:xfrm>
            <a:off x="6175022" y="2081725"/>
            <a:ext cx="5539522" cy="1688764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Annual risk assessments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Email notification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Request for selected invoice documentation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B7DBFBE-B118-43EC-3A49-E2870443FF7F}"/>
              </a:ext>
            </a:extLst>
          </p:cNvPr>
          <p:cNvSpPr/>
          <p:nvPr/>
        </p:nvSpPr>
        <p:spPr>
          <a:xfrm>
            <a:off x="6175022" y="3937318"/>
            <a:ext cx="5539522" cy="2158682"/>
          </a:xfrm>
          <a:prstGeom prst="roundRect">
            <a:avLst>
              <a:gd name="adj" fmla="val 9010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/>
              <a:t>Monitoring meeting – conversation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LPHA Administrator, Planner, and Program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LPHAs may include other staff if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Technical assistance, providing information and resources</a:t>
            </a:r>
          </a:p>
          <a:p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884797D-8A57-2EAA-BE58-F0BEE4EF0350}"/>
              </a:ext>
            </a:extLst>
          </p:cNvPr>
          <p:cNvSpPr/>
          <p:nvPr/>
        </p:nvSpPr>
        <p:spPr>
          <a:xfrm>
            <a:off x="417688" y="3931776"/>
            <a:ext cx="5554132" cy="2158682"/>
          </a:xfrm>
          <a:prstGeom prst="roundRect">
            <a:avLst>
              <a:gd name="adj" fmla="val 4069"/>
            </a:avLst>
          </a:prstGeom>
          <a:solidFill>
            <a:schemeClr val="bg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Supporting documents must be available for monitoring and auditing purposes.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If requested as part of PHEP/CRI monitoring, documentation is due within 10 business days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548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107CD331-6A43-4FC7-8D2B-424971692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05038" y="678466"/>
            <a:ext cx="5524934" cy="5524934"/>
          </a:xfrm>
          <a:prstGeom prst="ellipse">
            <a:avLst/>
          </a:prstGeom>
          <a:solidFill>
            <a:srgbClr val="0081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 dirty="0">
              <a:ln>
                <a:noFill/>
              </a:ln>
              <a:solidFill>
                <a:srgbClr val="012169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89EF94B-22D4-4677-9F3C-17BCA38BB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86257" y="644699"/>
            <a:ext cx="1809745" cy="1809745"/>
          </a:xfrm>
          <a:prstGeom prst="ellipse">
            <a:avLst/>
          </a:prstGeom>
          <a:gradFill>
            <a:gsLst>
              <a:gs pos="0">
                <a:schemeClr val="bg1">
                  <a:tint val="93000"/>
                  <a:satMod val="150000"/>
                  <a:shade val="98000"/>
                  <a:lumMod val="102000"/>
                </a:schemeClr>
              </a:gs>
              <a:gs pos="50000">
                <a:schemeClr val="bg1">
                  <a:tint val="98000"/>
                  <a:satMod val="130000"/>
                  <a:shade val="90000"/>
                  <a:lumMod val="103000"/>
                </a:schemeClr>
              </a:gs>
              <a:gs pos="100000">
                <a:schemeClr val="bg1">
                  <a:shade val="63000"/>
                  <a:satMod val="120000"/>
                </a:schemeClr>
              </a:gs>
            </a:gsLst>
            <a:lin ang="5400000" scaled="0"/>
          </a:gra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6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Black"/>
              <a:ea typeface="+mn-ea"/>
              <a:cs typeface="+mn-cs"/>
            </a:endParaRP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505472" y="3005031"/>
            <a:ext cx="5524500" cy="83026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QUESTIONS?</a:t>
            </a:r>
          </a:p>
        </p:txBody>
      </p:sp>
      <p:pic>
        <p:nvPicPr>
          <p:cNvPr id="8" name="Picture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588" y="678466"/>
            <a:ext cx="1599082" cy="1599082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D641786-405A-4AA8-9484-5BC7E77F03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12799" y="2757606"/>
            <a:ext cx="433160" cy="4331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4069378-F53D-4139-9510-AABD0ABD2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12799" y="3587483"/>
            <a:ext cx="433160" cy="43316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D50AD2A-240C-44A0-9732-9034AF538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12799" y="4612426"/>
            <a:ext cx="433160" cy="4331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99822C-EEB9-4DC2-856A-197BE8CFC72B}"/>
              </a:ext>
            </a:extLst>
          </p:cNvPr>
          <p:cNvSpPr txBox="1"/>
          <p:nvPr/>
        </p:nvSpPr>
        <p:spPr>
          <a:xfrm>
            <a:off x="8160101" y="2820297"/>
            <a:ext cx="3668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Preparedness@health.mo.gov</a:t>
            </a:r>
            <a:endParaRPr lang="en-MY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5E6BC4-A35A-481D-AF2A-006827736182}"/>
              </a:ext>
            </a:extLst>
          </p:cNvPr>
          <p:cNvSpPr txBox="1"/>
          <p:nvPr/>
        </p:nvSpPr>
        <p:spPr>
          <a:xfrm>
            <a:off x="8160100" y="3647378"/>
            <a:ext cx="36684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Annette Lopes (573) 522-5008</a:t>
            </a:r>
          </a:p>
          <a:p>
            <a:r>
              <a:rPr lang="en-US" sz="2000" dirty="0"/>
              <a:t>Rikae Melzer (573) 751-6190</a:t>
            </a:r>
            <a:endParaRPr lang="en-MY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B9FDDA-F042-43AE-A86B-DE6C8442F9D6}"/>
              </a:ext>
            </a:extLst>
          </p:cNvPr>
          <p:cNvSpPr txBox="1"/>
          <p:nvPr/>
        </p:nvSpPr>
        <p:spPr>
          <a:xfrm>
            <a:off x="8160100" y="4675117"/>
            <a:ext cx="23057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Health.Mo.Gov</a:t>
            </a:r>
            <a:endParaRPr lang="en-MY" sz="1600" dirty="0"/>
          </a:p>
        </p:txBody>
      </p:sp>
      <p:pic>
        <p:nvPicPr>
          <p:cNvPr id="14" name="Graphic 16">
            <a:extLst>
              <a:ext uri="{FF2B5EF4-FFF2-40B4-BE49-F238E27FC236}">
                <a16:creationId xmlns:a16="http://schemas.microsoft.com/office/drawing/2014/main" id="{91815F3E-273B-4402-9CBF-CBD18FAC1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379" y="2884185"/>
            <a:ext cx="180000" cy="180000"/>
          </a:xfrm>
          <a:prstGeom prst="rect">
            <a:avLst/>
          </a:prstGeom>
        </p:spPr>
      </p:pic>
      <p:pic>
        <p:nvPicPr>
          <p:cNvPr id="15" name="Graphic 20">
            <a:extLst>
              <a:ext uri="{FF2B5EF4-FFF2-40B4-BE49-F238E27FC236}">
                <a16:creationId xmlns:a16="http://schemas.microsoft.com/office/drawing/2014/main" id="{9E2BFA22-ABD4-4E19-91D1-84A88B2F5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379" y="3714063"/>
            <a:ext cx="180000" cy="180000"/>
          </a:xfrm>
          <a:prstGeom prst="rect">
            <a:avLst/>
          </a:prstGeom>
        </p:spPr>
      </p:pic>
      <p:pic>
        <p:nvPicPr>
          <p:cNvPr id="16" name="Graphic 534">
            <a:extLst>
              <a:ext uri="{FF2B5EF4-FFF2-40B4-BE49-F238E27FC236}">
                <a16:creationId xmlns:a16="http://schemas.microsoft.com/office/drawing/2014/main" id="{CDD5FF0F-9C20-45F6-9BBE-76AF48F10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717" y="4731343"/>
            <a:ext cx="195323" cy="195323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6B46672-D5CE-5378-EAD0-A55F8A97B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47038"/>
            <a:ext cx="12192000" cy="319839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2A73E1C-A84B-CAFA-39C6-DE3412E94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495699"/>
            <a:ext cx="12192000" cy="596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542400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100000">
              <a:schemeClr val="bg1">
                <a:lumMod val="9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73"/>
          <a:stretch/>
        </p:blipFill>
        <p:spPr>
          <a:xfrm>
            <a:off x="-7622" y="335491"/>
            <a:ext cx="12199621" cy="652251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2C9641-AA73-2DA5-1C8E-72270B8D1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325563"/>
            <a:ext cx="12192000" cy="1325563"/>
          </a:xfrm>
          <a:prstGeom prst="rect">
            <a:avLst/>
          </a:prstGeom>
        </p:spPr>
        <p:txBody>
          <a:bodyPr anchor="b"/>
          <a:lstStyle/>
          <a:p>
            <a:pPr algn="ctr"/>
            <a:r>
              <a:rPr lang="en-US" dirty="0"/>
              <a:t>Closing Slide</a:t>
            </a:r>
          </a:p>
        </p:txBody>
      </p:sp>
      <p:pic>
        <p:nvPicPr>
          <p:cNvPr id="7" name="Picture 6" descr="Missouri Department of Health and Senior Services Logo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624" y="1477493"/>
            <a:ext cx="6730753" cy="2692430"/>
          </a:xfrm>
          <a:prstGeom prst="rect">
            <a:avLst/>
          </a:prstGeom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BEA45679-31F8-CD79-67C2-6FFC3966B731}"/>
              </a:ext>
            </a:extLst>
          </p:cNvPr>
          <p:cNvSpPr txBox="1"/>
          <p:nvPr/>
        </p:nvSpPr>
        <p:spPr>
          <a:xfrm>
            <a:off x="2054959" y="4398837"/>
            <a:ext cx="807531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algn="ctr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PROMOTING HEALTH AND SAFETY</a:t>
            </a:r>
          </a:p>
        </p:txBody>
      </p:sp>
    </p:spTree>
    <p:extLst>
      <p:ext uri="{BB962C8B-B14F-4D97-AF65-F5344CB8AC3E}">
        <p14:creationId xmlns:p14="http://schemas.microsoft.com/office/powerpoint/2010/main" val="3590310182"/>
      </p:ext>
    </p:extLst>
  </p:cSld>
  <p:clrMapOvr>
    <a:masterClrMapping/>
  </p:clrMapOvr>
</p:sld>
</file>

<file path=ppt/theme/theme1.xml><?xml version="1.0" encoding="utf-8"?>
<a:theme xmlns:a="http://schemas.openxmlformats.org/drawingml/2006/main" name="DHSS Theme">
  <a:themeElements>
    <a:clrScheme name="Custom 7">
      <a:dk1>
        <a:srgbClr val="FFFFFF"/>
      </a:dk1>
      <a:lt1>
        <a:srgbClr val="012169"/>
      </a:lt1>
      <a:dk2>
        <a:srgbClr val="FFFFFF"/>
      </a:dk2>
      <a:lt2>
        <a:srgbClr val="012169"/>
      </a:lt2>
      <a:accent1>
        <a:srgbClr val="E35205"/>
      </a:accent1>
      <a:accent2>
        <a:srgbClr val="008C95"/>
      </a:accent2>
      <a:accent3>
        <a:srgbClr val="F2A900"/>
      </a:accent3>
      <a:accent4>
        <a:srgbClr val="E35205"/>
      </a:accent4>
      <a:accent5>
        <a:srgbClr val="008C95"/>
      </a:accent5>
      <a:accent6>
        <a:srgbClr val="F2A900"/>
      </a:accent6>
      <a:hlink>
        <a:srgbClr val="64CCC9"/>
      </a:hlink>
      <a:folHlink>
        <a:srgbClr val="9EA2A2"/>
      </a:folHlink>
    </a:clrScheme>
    <a:fontScheme name="DHSS - 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>
        <a:spAutoFit/>
      </a:bodyPr>
      <a:lstStyle>
        <a:defPPr algn="l">
          <a:defRPr sz="1600" b="1" dirty="0">
            <a:latin typeface="Arial" panose="020B0604020202020204" pitchFamily="34" charset="0"/>
            <a:ea typeface="Open Sans SemiBold" panose="020B0706030804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DHSS Theme" id="{A660AE28-A27B-4D8D-BC69-3E0F74D28358}" vid="{6C68BCD6-4752-4D80-9052-5239886605E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DHSS Theme</Template>
  <TotalTime>159410</TotalTime>
  <Words>733</Words>
  <Application>Microsoft Office PowerPoint</Application>
  <PresentationFormat>Widescreen</PresentationFormat>
  <Paragraphs>158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Arial Black</vt:lpstr>
      <vt:lpstr>Calibri</vt:lpstr>
      <vt:lpstr>Open Sans Light</vt:lpstr>
      <vt:lpstr>DHSS Theme</vt:lpstr>
      <vt:lpstr>Public Health Emergency  Preparedness (PHEP) and  Cities Readiness Initiatives (CRI)</vt:lpstr>
      <vt:lpstr>Timelines/Checklist</vt:lpstr>
      <vt:lpstr>Four Step Process</vt:lpstr>
      <vt:lpstr>Budget</vt:lpstr>
      <vt:lpstr>Budget Changes</vt:lpstr>
      <vt:lpstr>Submitting Invoices</vt:lpstr>
      <vt:lpstr>Submitting Reports</vt:lpstr>
      <vt:lpstr>Supporting Documents  and Monitoring</vt:lpstr>
      <vt:lpstr>QUESTIONS?</vt:lpstr>
      <vt:lpstr>Closing Slide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OPI Picks (Light) (ADA)</dc:title>
  <dc:creator>DHSS Office of Public Information</dc:creator>
  <cp:lastModifiedBy>Bedell, Pat</cp:lastModifiedBy>
  <cp:revision>1333</cp:revision>
  <cp:lastPrinted>2026-08-03T18:09:45Z</cp:lastPrinted>
  <dcterms:created xsi:type="dcterms:W3CDTF">2019-07-08T12:17:13Z</dcterms:created>
  <dcterms:modified xsi:type="dcterms:W3CDTF">2026-08-03T19:46:43Z</dcterms:modified>
</cp:coreProperties>
</file>