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9"/>
  </p:notesMasterIdLst>
  <p:handoutMasterIdLst>
    <p:handoutMasterId r:id="rId10"/>
  </p:handoutMasterIdLst>
  <p:sldIdLst>
    <p:sldId id="1730" r:id="rId2"/>
    <p:sldId id="1844" r:id="rId3"/>
    <p:sldId id="1842" r:id="rId4"/>
    <p:sldId id="1823" r:id="rId5"/>
    <p:sldId id="1824" r:id="rId6"/>
    <p:sldId id="1843" r:id="rId7"/>
    <p:sldId id="172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6" pos="2026" userDrawn="1">
          <p15:clr>
            <a:srgbClr val="A4A3A4"/>
          </p15:clr>
        </p15:guide>
        <p15:guide id="7" pos="5654" userDrawn="1">
          <p15:clr>
            <a:srgbClr val="A4A3A4"/>
          </p15:clr>
        </p15:guide>
        <p15:guide id="8" orient="horz" pos="3974" userDrawn="1">
          <p15:clr>
            <a:srgbClr val="A4A3A4"/>
          </p15:clr>
        </p15:guide>
        <p15:guide id="9" pos="7287" userDrawn="1">
          <p15:clr>
            <a:srgbClr val="A4A3A4"/>
          </p15:clr>
        </p15:guide>
        <p15:guide id="10" pos="211" userDrawn="1">
          <p15:clr>
            <a:srgbClr val="A4A3A4"/>
          </p15:clr>
        </p15:guide>
        <p15:guide id="12" orient="horz" pos="346" userDrawn="1">
          <p15:clr>
            <a:srgbClr val="A4A3A4"/>
          </p15:clr>
        </p15:guide>
        <p15:guide id="15" orient="horz" pos="2160" userDrawn="1">
          <p15:clr>
            <a:srgbClr val="A4A3A4"/>
          </p15:clr>
        </p15:guide>
        <p15:guide id="16" orient="horz" pos="3521" userDrawn="1">
          <p15:clr>
            <a:srgbClr val="A4A3A4"/>
          </p15:clr>
        </p15:guide>
        <p15:guide id="17" pos="43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uruballan Chelvam" initials="GC" lastIdx="3" clrIdx="0">
    <p:extLst>
      <p:ext uri="{19B8F6BF-5375-455C-9EA6-DF929625EA0E}">
        <p15:presenceInfo xmlns:p15="http://schemas.microsoft.com/office/powerpoint/2012/main" userId="5cbefa91e3fa670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FF"/>
    <a:srgbClr val="BFBFBF"/>
    <a:srgbClr val="00818A"/>
    <a:srgbClr val="00727A"/>
    <a:srgbClr val="CD4A04"/>
    <a:srgbClr val="012169"/>
    <a:srgbClr val="008C95"/>
    <a:srgbClr val="A7C2DE"/>
    <a:srgbClr val="6AA8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FFFB89-BE24-F0FD-19FA-385AC67958F3}" v="1" dt="2026-04-30T19:56:14.680"/>
  </p1510:revLst>
</p1510:revInfo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27" autoAdjust="0"/>
    <p:restoredTop sz="86441" autoAdjust="0"/>
  </p:normalViewPr>
  <p:slideViewPr>
    <p:cSldViewPr snapToGrid="0" showGuides="1">
      <p:cViewPr>
        <p:scale>
          <a:sx n="75" d="100"/>
          <a:sy n="75" d="100"/>
        </p:scale>
        <p:origin x="878" y="-29"/>
      </p:cViewPr>
      <p:guideLst>
        <p:guide pos="2026"/>
        <p:guide pos="5654"/>
        <p:guide orient="horz" pos="3974"/>
        <p:guide pos="7287"/>
        <p:guide pos="211"/>
        <p:guide orient="horz" pos="346"/>
        <p:guide orient="horz" pos="2160"/>
        <p:guide orient="horz" pos="3521"/>
        <p:guide pos="438"/>
      </p:guideLst>
    </p:cSldViewPr>
  </p:slideViewPr>
  <p:outlineViewPr>
    <p:cViewPr>
      <p:scale>
        <a:sx n="33" d="100"/>
        <a:sy n="33" d="100"/>
      </p:scale>
      <p:origin x="0" y="-189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notesViewPr>
    <p:cSldViewPr snapToGrid="0" showGuides="1">
      <p:cViewPr varScale="1">
        <p:scale>
          <a:sx n="81" d="100"/>
          <a:sy n="81" d="100"/>
        </p:scale>
        <p:origin x="302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237CCBA-3ED1-4B7D-8F3E-DE824A6F180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215979-DF4C-464D-9380-D6E2EDC757A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40E462-7474-470E-8024-30E0E0F9D93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065BEC-157F-4808-81DE-1656B731729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806910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B66FCF-8223-49A0-8AD4-07836B35FAE5}" type="datetimeFigureOut">
              <a:rPr lang="en-MY" smtClean="0"/>
              <a:t>30/4/2026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F6CAA8-8B9F-4696-96C3-CF58CA8A462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94821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Specify that CORE &amp; Incentive WILL NOT be paid if not submitted in time.</a:t>
            </a:r>
          </a:p>
          <a:p>
            <a:endParaRPr lang="en-US" dirty="0"/>
          </a:p>
          <a:p>
            <a:r>
              <a:rPr lang="en-US" dirty="0"/>
              <a:t>ACCR &amp; PHIG – CAN be paid after fiscal close.</a:t>
            </a:r>
          </a:p>
          <a:p>
            <a:r>
              <a:rPr lang="en-US" dirty="0"/>
              <a:t>CORE – CANNOT be paid after fiscal close.</a:t>
            </a:r>
          </a:p>
          <a:p>
            <a:endParaRPr lang="en-US" dirty="0"/>
          </a:p>
          <a:p>
            <a:r>
              <a:rPr lang="en-US" dirty="0"/>
              <a:t>LPHA’s should assume anything submitted after </a:t>
            </a:r>
            <a:r>
              <a:rPr lang="en-US"/>
              <a:t>COB will NOT be paid.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F6CAA8-8B9F-4696-96C3-CF58CA8A4623}" type="slidenum">
              <a:rPr lang="en-MY" smtClean="0"/>
              <a:t>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749290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F6CAA8-8B9F-4696-96C3-CF58CA8A4623}" type="slidenum">
              <a:rPr lang="en-MY" smtClean="0"/>
              <a:t>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347451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Basic overview of information collected; live demo should be more in-depth.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F6CAA8-8B9F-4696-96C3-CF58CA8A4623}" type="slidenum">
              <a:rPr lang="en-MY" smtClean="0"/>
              <a:t>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194806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F6CAA8-8B9F-4696-96C3-CF58CA8A4623}" type="slidenum">
              <a:rPr lang="en-MY" smtClean="0"/>
              <a:t>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793503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EBFF07-628D-CAC6-556B-CEF4100EE5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1A71D8-A5E3-5FE6-5F69-224E207B7A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E07F3E7-AD10-BF60-AEA6-BBD837127C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Reiterate that LPHA does NOT need to do anything outside of clicking the PDF link; the PDF will automatically open for review/saving.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896376-39F0-C140-12B1-D6C093BB8D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F6CAA8-8B9F-4696-96C3-CF58CA8A4623}" type="slidenum">
              <a:rPr lang="en-MY" smtClean="0"/>
              <a:t>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18177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Smartsheet</a:t>
            </a:r>
            <a:r>
              <a:rPr lang="en-US" dirty="0"/>
              <a:t> </a:t>
            </a:r>
            <a:r>
              <a:rPr lang="en-US" b="1" dirty="0"/>
              <a:t>Questions:</a:t>
            </a:r>
            <a:r>
              <a:rPr lang="en-US" dirty="0"/>
              <a:t> Use CM contact info.</a:t>
            </a:r>
          </a:p>
          <a:p>
            <a:r>
              <a:rPr lang="en-US" b="1" dirty="0"/>
              <a:t>CORE</a:t>
            </a:r>
            <a:r>
              <a:rPr lang="en-US" dirty="0"/>
              <a:t> </a:t>
            </a:r>
            <a:r>
              <a:rPr lang="en-US" b="1" dirty="0"/>
              <a:t>Contract</a:t>
            </a:r>
            <a:r>
              <a:rPr lang="en-US" dirty="0"/>
              <a:t> </a:t>
            </a:r>
            <a:r>
              <a:rPr lang="en-US" b="1" dirty="0"/>
              <a:t>Questions: </a:t>
            </a:r>
            <a:r>
              <a:rPr lang="en-US" dirty="0"/>
              <a:t>Use MB contact info.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F6CAA8-8B9F-4696-96C3-CF58CA8A4623}" type="slidenum">
              <a:rPr lang="en-MY" smtClean="0"/>
              <a:t>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72681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gradFill rotWithShape="1">
          <a:gsLst>
            <a:gs pos="57000">
              <a:schemeClr val="tx2"/>
            </a:gs>
            <a:gs pos="100000">
              <a:schemeClr val="accent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D55A3-F49B-875D-FA1B-19EAA8C76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09344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- Pre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0857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6670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57000">
              <a:schemeClr val="tx1"/>
            </a:gs>
            <a:gs pos="100000">
              <a:schemeClr val="accent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A0481B-B5EB-4979-350B-106C12EBC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D8D0A1-791C-CCDC-279F-AC642EBAA3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171198-6C96-B2C9-D54F-E9E33C7C94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tx2"/>
                </a:solidFill>
              </a:defRPr>
            </a:lvl1pPr>
          </a:lstStyle>
          <a:p>
            <a:fld id="{ED87E6D5-2426-4671-A614-56611DB0E4DC}" type="datetime4">
              <a:rPr lang="en-US" smtClean="0"/>
              <a:pPr/>
              <a:t>April 30, 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8F0CA1-A065-C941-F93D-F16F6833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>
                <a:solidFill>
                  <a:schemeClr val="tx2"/>
                </a:solidFill>
              </a:defRPr>
            </a:lvl1pPr>
          </a:lstStyle>
          <a:p>
            <a:r>
              <a:rPr lang="en-US"/>
              <a:t>Missouri Department of Health and Senior Services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630452-3BF7-0530-DE4B-FEFDCA9A68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chemeClr val="tx2"/>
                </a:solidFill>
              </a:defRPr>
            </a:lvl1pPr>
          </a:lstStyle>
          <a:p>
            <a:fld id="{BE9CBE42-0246-464E-AB9A-22696FF3B3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2717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6" r:id="rId1"/>
    <p:sldLayoutId id="2147483663" r:id="rId2"/>
    <p:sldLayoutId id="2147483664" r:id="rId3"/>
  </p:sldLayoutIdLst>
  <p:hf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orient="horz" pos="346" userDrawn="1">
          <p15:clr>
            <a:srgbClr val="000000"/>
          </p15:clr>
        </p15:guide>
        <p15:guide id="8" orient="horz" pos="3974" userDrawn="1">
          <p15:clr>
            <a:srgbClr val="000000"/>
          </p15:clr>
        </p15:guide>
        <p15:guide id="9" orient="horz" pos="2160" userDrawn="1">
          <p15:clr>
            <a:srgbClr val="000000"/>
          </p15:clr>
        </p15:guide>
        <p15:guide id="10" pos="3840" userDrawn="1">
          <p15:clr>
            <a:srgbClr val="000000"/>
          </p15:clr>
        </p15:guide>
        <p15:guide id="11" pos="211" userDrawn="1">
          <p15:clr>
            <a:srgbClr val="000000"/>
          </p15:clr>
        </p15:guide>
        <p15:guide id="12" pos="7469" userDrawn="1">
          <p15:clr>
            <a:srgbClr val="00000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1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hyperlink" Target="mailto:Mary.Blevins@health.mo.gov" TargetMode="External"/><Relationship Id="rId4" Type="http://schemas.openxmlformats.org/officeDocument/2006/relationships/hyperlink" Target="mailto:Cody.mcreynolds@health.mo.go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0">
              <a:schemeClr val="accent2"/>
            </a:gs>
            <a:gs pos="57000">
              <a:schemeClr val="tx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C02ED-B67B-A056-9A68-4D2758E00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Title Slide</a:t>
            </a:r>
          </a:p>
        </p:txBody>
      </p:sp>
      <p:pic>
        <p:nvPicPr>
          <p:cNvPr id="3" name="Picture 2" descr="Missouri Department of Health and Senior Services Logo">
            <a:extLst>
              <a:ext uri="{FF2B5EF4-FFF2-40B4-BE49-F238E27FC236}">
                <a16:creationId xmlns:a16="http://schemas.microsoft.com/office/drawing/2014/main" id="{1C1143F1-D386-8572-99C3-24B969DE58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47171" y="1671286"/>
            <a:ext cx="8602459" cy="3441149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457A0C80-0671-FDC7-5A54-B7862FB2A9E0}"/>
              </a:ext>
            </a:extLst>
          </p:cNvPr>
          <p:cNvSpPr/>
          <p:nvPr/>
        </p:nvSpPr>
        <p:spPr>
          <a:xfrm>
            <a:off x="3192779" y="5112435"/>
            <a:ext cx="609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MY" sz="2800" dirty="0">
                <a:solidFill>
                  <a:schemeClr val="bg1"/>
                </a:solidFill>
                <a:latin typeface="Arial Black" panose="020B0A04020102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Health.Mo.Gov</a:t>
            </a:r>
          </a:p>
        </p:txBody>
      </p:sp>
    </p:spTree>
    <p:extLst>
      <p:ext uri="{BB962C8B-B14F-4D97-AF65-F5344CB8AC3E}">
        <p14:creationId xmlns:p14="http://schemas.microsoft.com/office/powerpoint/2010/main" val="4137754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5F2AA06-291F-4788-3EF1-F170533F28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8000" y="338119"/>
            <a:ext cx="11176000" cy="615145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9CE8529-9965-FAA6-5C9B-25C2E2FC62D5}"/>
              </a:ext>
            </a:extLst>
          </p:cNvPr>
          <p:cNvSpPr txBox="1"/>
          <p:nvPr/>
        </p:nvSpPr>
        <p:spPr>
          <a:xfrm>
            <a:off x="1105319" y="1562988"/>
            <a:ext cx="994786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With the end of the fiscal year quickly approaching, we want to remind everyone about upcoming invoice deadlines for CORE, PHIG, and ACCR.  </a:t>
            </a:r>
          </a:p>
          <a:p>
            <a:endParaRPr lang="en-US" dirty="0"/>
          </a:p>
          <a:p>
            <a:r>
              <a:rPr lang="en-US" dirty="0"/>
              <a:t>Please ensure that </a:t>
            </a:r>
            <a:r>
              <a:rPr lang="en-US" b="1" dirty="0"/>
              <a:t>ALL INVOICES </a:t>
            </a:r>
            <a:r>
              <a:rPr lang="en-US" dirty="0"/>
              <a:t>for the current fiscal year are submitted ON OR BEFORE </a:t>
            </a:r>
            <a:r>
              <a:rPr lang="en-US" b="1" dirty="0">
                <a:solidFill>
                  <a:srgbClr val="FF0000"/>
                </a:solidFill>
              </a:rPr>
              <a:t>JUNE 3, 2026</a:t>
            </a:r>
            <a:r>
              <a:rPr lang="en-US" dirty="0"/>
              <a:t>.  </a:t>
            </a:r>
          </a:p>
          <a:p>
            <a:endParaRPr lang="en-US" dirty="0"/>
          </a:p>
          <a:p>
            <a:r>
              <a:rPr lang="en-US" dirty="0"/>
              <a:t>We will </a:t>
            </a:r>
            <a:r>
              <a:rPr lang="en-US" b="1" u="sng" dirty="0"/>
              <a:t>NOT</a:t>
            </a:r>
            <a:r>
              <a:rPr lang="en-US" dirty="0"/>
              <a:t> be able to process or pay any invoices received after this date, which may lead to a risk of non-payment. </a:t>
            </a:r>
          </a:p>
          <a:p>
            <a:endParaRPr lang="en-US" dirty="0"/>
          </a:p>
          <a:p>
            <a:r>
              <a:rPr lang="en-US" dirty="0"/>
              <a:t>Timely submission is crucial so please adhere to the JUNE 3</a:t>
            </a:r>
            <a:r>
              <a:rPr lang="en-US" baseline="30000" dirty="0"/>
              <a:t>rd</a:t>
            </a:r>
            <a:r>
              <a:rPr lang="en-US" dirty="0"/>
              <a:t> deadline.</a:t>
            </a:r>
          </a:p>
          <a:p>
            <a:pPr algn="l"/>
            <a:endParaRPr lang="en-US" sz="1600" b="1" dirty="0">
              <a:latin typeface="Arial" panose="020B0604020202020204" pitchFamily="34" charset="0"/>
              <a:ea typeface="Open Sans SemiBold" panose="020B0706030804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0F01A89-C80A-4B4F-7854-0323B60B49C8}"/>
              </a:ext>
            </a:extLst>
          </p:cNvPr>
          <p:cNvSpPr txBox="1">
            <a:spLocks/>
          </p:cNvSpPr>
          <p:nvPr/>
        </p:nvSpPr>
        <p:spPr>
          <a:xfrm>
            <a:off x="10391" y="692585"/>
            <a:ext cx="12192000" cy="51593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en-US" sz="3600" dirty="0">
                <a:latin typeface="Arial Black" panose="020B0A04020102020204" pitchFamily="34" charset="0"/>
              </a:rPr>
              <a:t>CLPHS Contract Invoicing</a:t>
            </a:r>
          </a:p>
        </p:txBody>
      </p:sp>
    </p:spTree>
    <p:extLst>
      <p:ext uri="{BB962C8B-B14F-4D97-AF65-F5344CB8AC3E}">
        <p14:creationId xmlns:p14="http://schemas.microsoft.com/office/powerpoint/2010/main" val="725360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0">
              <a:schemeClr val="accent2"/>
            </a:gs>
            <a:gs pos="57000">
              <a:schemeClr val="tx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F4C4FA5-6FE8-6225-EA12-BFA02A772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tx1"/>
              </a:gs>
              <a:gs pos="0">
                <a:schemeClr val="accent2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/>
              <a:t>6+++++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7DAC8CE-6138-5249-D8BC-379B6A7AA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460171" y="4988849"/>
            <a:ext cx="7239000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079711B-1119-518D-146C-194505F6C0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>
          <a:xfrm>
            <a:off x="609601" y="1120588"/>
            <a:ext cx="10972798" cy="5171355"/>
          </a:xfrm>
          <a:prstGeom prst="rect">
            <a:avLst/>
          </a:prstGeom>
          <a:solidFill>
            <a:schemeClr val="bg1"/>
          </a:solidFill>
          <a:ln w="19050">
            <a:noFill/>
          </a:ln>
          <a:effectLst>
            <a:outerShdw blurRad="381000" algn="c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pic>
        <p:nvPicPr>
          <p:cNvPr id="10" name="Picture 9" descr="Missouri Department of Health and Senior Services Logo">
            <a:extLst>
              <a:ext uri="{FF2B5EF4-FFF2-40B4-BE49-F238E27FC236}">
                <a16:creationId xmlns:a16="http://schemas.microsoft.com/office/drawing/2014/main" id="{F0F7664E-614B-89C8-AA31-31F249C4467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2888" y="59532"/>
            <a:ext cx="3626224" cy="3626224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C2FBAC0-748E-A5BF-37B4-49BF8A3EB5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612571" y="5141249"/>
            <a:ext cx="7239000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itle 22">
            <a:extLst>
              <a:ext uri="{FF2B5EF4-FFF2-40B4-BE49-F238E27FC236}">
                <a16:creationId xmlns:a16="http://schemas.microsoft.com/office/drawing/2014/main" id="{52632516-A496-3533-E04E-FB2877314D1E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21871" y="3685757"/>
            <a:ext cx="10515600" cy="967524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CORE Contract Invoicing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AB144D89-5EF4-30F3-79D9-1F16BF8BEA01}"/>
              </a:ext>
            </a:extLst>
          </p:cNvPr>
          <p:cNvSpPr txBox="1">
            <a:spLocks/>
          </p:cNvSpPr>
          <p:nvPr/>
        </p:nvSpPr>
        <p:spPr>
          <a:xfrm>
            <a:off x="3756819" y="4529523"/>
            <a:ext cx="4678362" cy="33556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Utilizing Smartsheet for Invoice Submission</a:t>
            </a:r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031D9FDF-D078-0D09-8DBA-6BD7D91FFDF9}"/>
              </a:ext>
            </a:extLst>
          </p:cNvPr>
          <p:cNvSpPr txBox="1">
            <a:spLocks/>
          </p:cNvSpPr>
          <p:nvPr/>
        </p:nvSpPr>
        <p:spPr>
          <a:xfrm>
            <a:off x="3756819" y="5219700"/>
            <a:ext cx="4678362" cy="333313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4"/>
            <a:r>
              <a:rPr lang="en-US" dirty="0"/>
              <a:t>Cody McReynolds &amp; Mary Blevins</a:t>
            </a:r>
          </a:p>
        </p:txBody>
      </p:sp>
      <p:sp>
        <p:nvSpPr>
          <p:cNvPr id="32" name="Text Placeholder 30">
            <a:extLst>
              <a:ext uri="{FF2B5EF4-FFF2-40B4-BE49-F238E27FC236}">
                <a16:creationId xmlns:a16="http://schemas.microsoft.com/office/drawing/2014/main" id="{C5649463-8919-7C23-5676-882D4963EAE8}"/>
              </a:ext>
            </a:extLst>
          </p:cNvPr>
          <p:cNvSpPr txBox="1">
            <a:spLocks/>
          </p:cNvSpPr>
          <p:nvPr/>
        </p:nvSpPr>
        <p:spPr>
          <a:xfrm>
            <a:off x="3756819" y="5564874"/>
            <a:ext cx="4678362" cy="333313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4"/>
            <a:r>
              <a:rPr lang="en-US" i="1" dirty="0"/>
              <a:t>Center for Local Public Health Services</a:t>
            </a:r>
          </a:p>
        </p:txBody>
      </p:sp>
    </p:spTree>
    <p:extLst>
      <p:ext uri="{BB962C8B-B14F-4D97-AF65-F5344CB8AC3E}">
        <p14:creationId xmlns:p14="http://schemas.microsoft.com/office/powerpoint/2010/main" val="2985446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0">
              <a:schemeClr val="accent2"/>
            </a:gs>
            <a:gs pos="57000">
              <a:schemeClr val="tx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F02594E-DE6C-47AA-900F-80A5C8047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08000" y="462812"/>
            <a:ext cx="11176000" cy="60042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E028280-BFAB-9A5C-47A0-8F4073A7551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>
          <a:xfrm>
            <a:off x="10391" y="692585"/>
            <a:ext cx="12192000" cy="51593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>
              <a:defRPr/>
            </a:pPr>
            <a:r>
              <a:rPr lang="en-US" sz="3600" dirty="0">
                <a:latin typeface="Arial Black" panose="020B0A04020102020204" pitchFamily="34" charset="0"/>
              </a:rPr>
              <a:t>CORE Invoice Submission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47F5BA42-1C9E-BBFE-2B4B-2F58959975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1524000" y="1176624"/>
            <a:ext cx="9144000" cy="31983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MY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6A4154C-77D7-BC8F-3B89-F884E4212D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94081" y="754248"/>
            <a:ext cx="614390" cy="614390"/>
          </a:xfrm>
          <a:prstGeom prst="rect">
            <a:avLst/>
          </a:prstGeom>
        </p:spPr>
      </p:pic>
      <p:grpSp>
        <p:nvGrpSpPr>
          <p:cNvPr id="56" name="Group 55">
            <a:extLst>
              <a:ext uri="{FF2B5EF4-FFF2-40B4-BE49-F238E27FC236}">
                <a16:creationId xmlns:a16="http://schemas.microsoft.com/office/drawing/2014/main" id="{E0841F84-C05D-81D1-BC7A-AA68140632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28884" y="1547549"/>
            <a:ext cx="10289348" cy="4412090"/>
            <a:chOff x="928884" y="1547549"/>
            <a:chExt cx="10289348" cy="4412090"/>
          </a:xfrm>
        </p:grpSpPr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63459BF7-0AE0-1AA0-6064-EBAD4937E125}"/>
                </a:ext>
              </a:extLst>
            </p:cNvPr>
            <p:cNvGrpSpPr/>
            <p:nvPr/>
          </p:nvGrpSpPr>
          <p:grpSpPr>
            <a:xfrm>
              <a:off x="5951502" y="1547549"/>
              <a:ext cx="5266730" cy="3883898"/>
              <a:chOff x="11202906" y="298335"/>
              <a:chExt cx="5266730" cy="3883898"/>
            </a:xfrm>
          </p:grpSpPr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F510A2B2-AE94-5210-E044-16BFF7209B8D}"/>
                  </a:ext>
                </a:extLst>
              </p:cNvPr>
              <p:cNvSpPr/>
              <p:nvPr/>
            </p:nvSpPr>
            <p:spPr>
              <a:xfrm>
                <a:off x="11202906" y="298335"/>
                <a:ext cx="5266730" cy="3883898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CDE6DF52-9F23-5856-8F6F-A333539C71FB}"/>
                  </a:ext>
                </a:extLst>
              </p:cNvPr>
              <p:cNvSpPr/>
              <p:nvPr/>
            </p:nvSpPr>
            <p:spPr>
              <a:xfrm>
                <a:off x="11202906" y="298335"/>
                <a:ext cx="5266730" cy="3719851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8" name="TextBox 3"/>
            <p:cNvSpPr txBox="1"/>
            <p:nvPr/>
          </p:nvSpPr>
          <p:spPr>
            <a:xfrm>
              <a:off x="928884" y="1623224"/>
              <a:ext cx="504270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85750" indent="-285750" fontAlgn="base">
                <a:buFont typeface="Arial" panose="020B0604020202020204" pitchFamily="34" charset="0"/>
                <a:buChar char="•"/>
              </a:pPr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Vendor Name </a:t>
              </a:r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is selected via a dropdown menu.</a:t>
              </a:r>
            </a:p>
          </p:txBody>
        </p:sp>
        <p:pic>
          <p:nvPicPr>
            <p:cNvPr id="12" name="Picture 11" descr="Graphical user interface, text, application">
              <a:extLst>
                <a:ext uri="{FF2B5EF4-FFF2-40B4-BE49-F238E27FC236}">
                  <a16:creationId xmlns:a16="http://schemas.microsoft.com/office/drawing/2014/main" id="{5B971451-1934-ED9A-02A4-DA5952616E0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04014" y="1686866"/>
              <a:ext cx="4956953" cy="4272773"/>
            </a:xfrm>
            <a:prstGeom prst="rect">
              <a:avLst/>
            </a:prstGeom>
          </p:spPr>
        </p:pic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7DF70583-AF01-6F27-41CD-2061726842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28884" y="1573190"/>
            <a:ext cx="10299394" cy="3883898"/>
            <a:chOff x="928884" y="1573190"/>
            <a:chExt cx="10299394" cy="3883898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D9C867CD-293F-5D1A-97A8-A4152B77D19C}"/>
                </a:ext>
              </a:extLst>
            </p:cNvPr>
            <p:cNvGrpSpPr/>
            <p:nvPr/>
          </p:nvGrpSpPr>
          <p:grpSpPr>
            <a:xfrm>
              <a:off x="928884" y="1573190"/>
              <a:ext cx="10299394" cy="3883898"/>
              <a:chOff x="928884" y="1573190"/>
              <a:chExt cx="10299394" cy="3883898"/>
            </a:xfrm>
          </p:grpSpPr>
          <p:sp>
            <p:nvSpPr>
              <p:cNvPr id="18" name="TextBox 3">
                <a:extLst>
                  <a:ext uri="{FF2B5EF4-FFF2-40B4-BE49-F238E27FC236}">
                    <a16:creationId xmlns:a16="http://schemas.microsoft.com/office/drawing/2014/main" id="{120E8861-5939-A186-BCF5-D3595199FE93}"/>
                  </a:ext>
                </a:extLst>
              </p:cNvPr>
              <p:cNvSpPr txBox="1"/>
              <p:nvPr/>
            </p:nvSpPr>
            <p:spPr>
              <a:xfrm>
                <a:off x="928884" y="2269933"/>
                <a:ext cx="504270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5750" indent="-285750" fontAlgn="base">
                  <a:buFont typeface="Arial" panose="020B0604020202020204" pitchFamily="34" charset="0"/>
                  <a:buChar char="•"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For </a:t>
                </a: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Monthly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billing, the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invoice month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selected via a dropdown menu.</a:t>
                </a:r>
              </a:p>
            </p:txBody>
          </p:sp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B4A77A55-4478-B9F1-6F4D-7D1134E844DB}"/>
                  </a:ext>
                </a:extLst>
              </p:cNvPr>
              <p:cNvGrpSpPr/>
              <p:nvPr/>
            </p:nvGrpSpPr>
            <p:grpSpPr>
              <a:xfrm>
                <a:off x="5961548" y="1573190"/>
                <a:ext cx="5266730" cy="3883898"/>
                <a:chOff x="11202906" y="298335"/>
                <a:chExt cx="5266730" cy="3883898"/>
              </a:xfrm>
            </p:grpSpPr>
            <p:sp>
              <p:nvSpPr>
                <p:cNvPr id="52" name="Rectangle 51">
                  <a:extLst>
                    <a:ext uri="{FF2B5EF4-FFF2-40B4-BE49-F238E27FC236}">
                      <a16:creationId xmlns:a16="http://schemas.microsoft.com/office/drawing/2014/main" id="{8ED94529-DC1F-3282-CD47-F92C60B1E44B}"/>
                    </a:ext>
                  </a:extLst>
                </p:cNvPr>
                <p:cNvSpPr/>
                <p:nvPr/>
              </p:nvSpPr>
              <p:spPr>
                <a:xfrm>
                  <a:off x="11202906" y="298335"/>
                  <a:ext cx="5266730" cy="3883898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" name="Rectangle 52">
                  <a:extLst>
                    <a:ext uri="{FF2B5EF4-FFF2-40B4-BE49-F238E27FC236}">
                      <a16:creationId xmlns:a16="http://schemas.microsoft.com/office/drawing/2014/main" id="{23435E4E-4C68-4689-5218-822DD4A5119A}"/>
                    </a:ext>
                  </a:extLst>
                </p:cNvPr>
                <p:cNvSpPr/>
                <p:nvPr/>
              </p:nvSpPr>
              <p:spPr>
                <a:xfrm>
                  <a:off x="11202906" y="298335"/>
                  <a:ext cx="5266730" cy="3719851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</p:grpSp>
        <p:pic>
          <p:nvPicPr>
            <p:cNvPr id="15" name="Picture 14" descr="Graphical user interface, text, application&#10;&#10;AI-generated content may be incorrect.">
              <a:extLst>
                <a:ext uri="{FF2B5EF4-FFF2-40B4-BE49-F238E27FC236}">
                  <a16:creationId xmlns:a16="http://schemas.microsoft.com/office/drawing/2014/main" id="{ABABEDC5-4906-2209-ABD2-E0F1D8ACAF3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21133" y="1680985"/>
              <a:ext cx="4956954" cy="3694079"/>
            </a:xfrm>
            <a:prstGeom prst="rect">
              <a:avLst/>
            </a:prstGeom>
          </p:spPr>
        </p:pic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164FFA19-1130-C30B-BFCB-194D25EE0D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28884" y="1547549"/>
            <a:ext cx="10299365" cy="3883898"/>
            <a:chOff x="928884" y="1547549"/>
            <a:chExt cx="10299365" cy="3883898"/>
          </a:xfrm>
        </p:grpSpPr>
        <p:sp>
          <p:nvSpPr>
            <p:cNvPr id="19" name="TextBox 3">
              <a:extLst>
                <a:ext uri="{FF2B5EF4-FFF2-40B4-BE49-F238E27FC236}">
                  <a16:creationId xmlns:a16="http://schemas.microsoft.com/office/drawing/2014/main" id="{35A2924A-8ABE-83D1-C840-4B1CEC97D960}"/>
                </a:ext>
              </a:extLst>
            </p:cNvPr>
            <p:cNvSpPr txBox="1"/>
            <p:nvPr/>
          </p:nvSpPr>
          <p:spPr>
            <a:xfrm>
              <a:off x="928884" y="2898987"/>
              <a:ext cx="504270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85750" indent="-285750" fontAlgn="base">
                <a:buFont typeface="Arial" panose="020B0604020202020204" pitchFamily="34" charset="0"/>
                <a:buChar char="•"/>
              </a:pPr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For </a:t>
              </a:r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Quarterly</a:t>
              </a:r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 billing, the </a:t>
              </a:r>
              <a:r>
                <a:rPr lang="en-US" i="1" dirty="0">
                  <a:latin typeface="Arial" panose="020B0604020202020204" pitchFamily="34" charset="0"/>
                  <a:cs typeface="Arial" panose="020B0604020202020204" pitchFamily="34" charset="0"/>
                </a:rPr>
                <a:t>quarterly period </a:t>
              </a:r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is selected via a dropdown menu.</a:t>
              </a:r>
            </a:p>
          </p:txBody>
        </p: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7C89F739-43C5-7FF5-84E9-E43580512BCB}"/>
                </a:ext>
              </a:extLst>
            </p:cNvPr>
            <p:cNvGrpSpPr/>
            <p:nvPr/>
          </p:nvGrpSpPr>
          <p:grpSpPr>
            <a:xfrm>
              <a:off x="5961519" y="1547549"/>
              <a:ext cx="5266730" cy="3883898"/>
              <a:chOff x="11202906" y="298335"/>
              <a:chExt cx="5266730" cy="3883898"/>
            </a:xfrm>
          </p:grpSpPr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BBB6ACB3-6E0C-06AD-CC09-09000FE694F0}"/>
                  </a:ext>
                </a:extLst>
              </p:cNvPr>
              <p:cNvSpPr/>
              <p:nvPr/>
            </p:nvSpPr>
            <p:spPr>
              <a:xfrm>
                <a:off x="11202906" y="298335"/>
                <a:ext cx="5266730" cy="3883898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B878DCD5-8343-15CC-7F82-1423F19C11B1}"/>
                  </a:ext>
                </a:extLst>
              </p:cNvPr>
              <p:cNvSpPr/>
              <p:nvPr/>
            </p:nvSpPr>
            <p:spPr>
              <a:xfrm>
                <a:off x="11202906" y="298335"/>
                <a:ext cx="5266730" cy="3719851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21" name="Picture 20" descr="Graphical user interface, text, application, email">
              <a:extLst>
                <a:ext uri="{FF2B5EF4-FFF2-40B4-BE49-F238E27FC236}">
                  <a16:creationId xmlns:a16="http://schemas.microsoft.com/office/drawing/2014/main" id="{AF0BE2F2-1CE3-3A9A-3096-F5FD054882D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05" r="2125"/>
            <a:stretch/>
          </p:blipFill>
          <p:spPr>
            <a:xfrm>
              <a:off x="6062034" y="1680479"/>
              <a:ext cx="5054477" cy="3638007"/>
            </a:xfrm>
            <a:prstGeom prst="rect">
              <a:avLst/>
            </a:prstGeom>
          </p:spPr>
        </p:pic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F0383B42-63B6-A9BE-3C78-4FE25D9998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28884" y="1496463"/>
            <a:ext cx="10299365" cy="3946892"/>
            <a:chOff x="928884" y="1458363"/>
            <a:chExt cx="10299365" cy="3946892"/>
          </a:xfrm>
        </p:grpSpPr>
        <p:sp>
          <p:nvSpPr>
            <p:cNvPr id="26" name="TextBox 3">
              <a:extLst>
                <a:ext uri="{FF2B5EF4-FFF2-40B4-BE49-F238E27FC236}">
                  <a16:creationId xmlns:a16="http://schemas.microsoft.com/office/drawing/2014/main" id="{D6631975-5E26-928D-6A98-28B8BE53A180}"/>
                </a:ext>
              </a:extLst>
            </p:cNvPr>
            <p:cNvSpPr txBox="1"/>
            <p:nvPr/>
          </p:nvSpPr>
          <p:spPr>
            <a:xfrm>
              <a:off x="928884" y="3539683"/>
              <a:ext cx="504270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85750" indent="-285750" fontAlgn="base">
                <a:buFont typeface="Arial" panose="020B0604020202020204" pitchFamily="34" charset="0"/>
                <a:buChar char="•"/>
              </a:pPr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To receive a copy of the generated invoice, an email address must be entered.</a:t>
              </a: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552243C1-F64C-7CB8-F00C-DA82B1449C6D}"/>
                </a:ext>
              </a:extLst>
            </p:cNvPr>
            <p:cNvSpPr/>
            <p:nvPr/>
          </p:nvSpPr>
          <p:spPr>
            <a:xfrm>
              <a:off x="5951473" y="1458363"/>
              <a:ext cx="5276776" cy="394689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2502CF44-D371-9BD0-95EF-D65A3029D67C}"/>
                </a:ext>
              </a:extLst>
            </p:cNvPr>
            <p:cNvSpPr/>
            <p:nvPr/>
          </p:nvSpPr>
          <p:spPr>
            <a:xfrm>
              <a:off x="5981610" y="1468423"/>
              <a:ext cx="5156111" cy="371985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70" name="Picture 69" descr="Graphical user interface, text, application, email&#10;&#10;AI-generated content may be incorrect.">
              <a:extLst>
                <a:ext uri="{FF2B5EF4-FFF2-40B4-BE49-F238E27FC236}">
                  <a16:creationId xmlns:a16="http://schemas.microsoft.com/office/drawing/2014/main" id="{73B11186-A1F8-742A-3F62-B1F80A1F9F2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78926" y="1591472"/>
              <a:ext cx="4770693" cy="3719851"/>
            </a:xfrm>
            <a:prstGeom prst="rect">
              <a:avLst/>
            </a:prstGeom>
          </p:spPr>
        </p:pic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A3A209A4-CCFC-F564-A3EB-1174CFD12A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447106" y="1629572"/>
            <a:ext cx="9502513" cy="3719851"/>
            <a:chOff x="1447106" y="1629572"/>
            <a:chExt cx="9502513" cy="3719851"/>
          </a:xfrm>
        </p:grpSpPr>
        <p:sp>
          <p:nvSpPr>
            <p:cNvPr id="33" name="TextBox 3">
              <a:extLst>
                <a:ext uri="{FF2B5EF4-FFF2-40B4-BE49-F238E27FC236}">
                  <a16:creationId xmlns:a16="http://schemas.microsoft.com/office/drawing/2014/main" id="{127E8979-8335-2229-D46E-8CE0B7F2A0BE}"/>
                </a:ext>
              </a:extLst>
            </p:cNvPr>
            <p:cNvSpPr txBox="1"/>
            <p:nvPr/>
          </p:nvSpPr>
          <p:spPr>
            <a:xfrm>
              <a:off x="1447106" y="4182233"/>
              <a:ext cx="4635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85750" indent="-285750" fontAlgn="base">
                <a:buFont typeface="Arial" panose="020B0604020202020204" pitchFamily="34" charset="0"/>
                <a:buChar char="•"/>
              </a:pPr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Submitter Email: </a:t>
              </a:r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Sent here by default.</a:t>
              </a:r>
            </a:p>
          </p:txBody>
        </p: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D9BF90E2-8B3B-B956-F6C6-BD57FC66268C}"/>
                </a:ext>
              </a:extLst>
            </p:cNvPr>
            <p:cNvGrpSpPr/>
            <p:nvPr/>
          </p:nvGrpSpPr>
          <p:grpSpPr>
            <a:xfrm>
              <a:off x="6178897" y="1629572"/>
              <a:ext cx="4770722" cy="3719851"/>
              <a:chOff x="-138549" y="3289048"/>
              <a:chExt cx="4770722" cy="3719851"/>
            </a:xfrm>
          </p:grpSpPr>
          <p:pic>
            <p:nvPicPr>
              <p:cNvPr id="24" name="Picture 23" descr="Graphical user interface, text, application, email">
                <a:extLst>
                  <a:ext uri="{FF2B5EF4-FFF2-40B4-BE49-F238E27FC236}">
                    <a16:creationId xmlns:a16="http://schemas.microsoft.com/office/drawing/2014/main" id="{162EF400-15FB-2977-6FB9-CFC33F98609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138520" y="3289048"/>
                <a:ext cx="4770693" cy="3719851"/>
              </a:xfrm>
              <a:prstGeom prst="rect">
                <a:avLst/>
              </a:prstGeom>
            </p:spPr>
          </p:pic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id="{FB13DC4A-3CD8-8971-A721-06828CFB6D6C}"/>
                  </a:ext>
                </a:extLst>
              </p:cNvPr>
              <p:cNvGrpSpPr/>
              <p:nvPr/>
            </p:nvGrpSpPr>
            <p:grpSpPr>
              <a:xfrm>
                <a:off x="-138549" y="3289048"/>
                <a:ext cx="4770722" cy="3567736"/>
                <a:chOff x="6178300" y="1609438"/>
                <a:chExt cx="4770722" cy="3567736"/>
              </a:xfrm>
            </p:grpSpPr>
            <p:sp>
              <p:nvSpPr>
                <p:cNvPr id="28" name="Rectangle 27">
                  <a:extLst>
                    <a:ext uri="{FF2B5EF4-FFF2-40B4-BE49-F238E27FC236}">
                      <a16:creationId xmlns:a16="http://schemas.microsoft.com/office/drawing/2014/main" id="{30A87CFF-4F94-10E0-94B0-E49BD7298C4E}"/>
                    </a:ext>
                  </a:extLst>
                </p:cNvPr>
                <p:cNvSpPr/>
                <p:nvPr/>
              </p:nvSpPr>
              <p:spPr>
                <a:xfrm>
                  <a:off x="6178300" y="1609438"/>
                  <a:ext cx="599145" cy="3556559"/>
                </a:xfrm>
                <a:prstGeom prst="rect">
                  <a:avLst/>
                </a:prstGeom>
                <a:solidFill>
                  <a:srgbClr val="000000">
                    <a:alpha val="40000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" name="Rectangle 28">
                  <a:extLst>
                    <a:ext uri="{FF2B5EF4-FFF2-40B4-BE49-F238E27FC236}">
                      <a16:creationId xmlns:a16="http://schemas.microsoft.com/office/drawing/2014/main" id="{01AEC19E-7B9F-A721-8AE5-0B3E3EACFDFA}"/>
                    </a:ext>
                  </a:extLst>
                </p:cNvPr>
                <p:cNvSpPr/>
                <p:nvPr/>
              </p:nvSpPr>
              <p:spPr>
                <a:xfrm>
                  <a:off x="10359481" y="1609438"/>
                  <a:ext cx="589541" cy="3567736"/>
                </a:xfrm>
                <a:prstGeom prst="rect">
                  <a:avLst/>
                </a:prstGeom>
                <a:solidFill>
                  <a:srgbClr val="000000">
                    <a:alpha val="40000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" name="Rectangle 29">
                  <a:extLst>
                    <a:ext uri="{FF2B5EF4-FFF2-40B4-BE49-F238E27FC236}">
                      <a16:creationId xmlns:a16="http://schemas.microsoft.com/office/drawing/2014/main" id="{83D852C9-C5C1-5852-29A5-5C1AB2E5E9BA}"/>
                    </a:ext>
                  </a:extLst>
                </p:cNvPr>
                <p:cNvSpPr/>
                <p:nvPr/>
              </p:nvSpPr>
              <p:spPr>
                <a:xfrm rot="5400000">
                  <a:off x="7120040" y="1926558"/>
                  <a:ext cx="2896841" cy="3582035"/>
                </a:xfrm>
                <a:prstGeom prst="rect">
                  <a:avLst/>
                </a:prstGeom>
                <a:solidFill>
                  <a:srgbClr val="000000">
                    <a:alpha val="40000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3616093D-84DC-D9A9-623A-51F1A797F99A}"/>
                    </a:ext>
                  </a:extLst>
                </p:cNvPr>
                <p:cNvSpPr/>
                <p:nvPr/>
              </p:nvSpPr>
              <p:spPr>
                <a:xfrm rot="5400000">
                  <a:off x="8527554" y="-140697"/>
                  <a:ext cx="81764" cy="3582036"/>
                </a:xfrm>
                <a:prstGeom prst="rect">
                  <a:avLst/>
                </a:prstGeom>
                <a:solidFill>
                  <a:srgbClr val="000000">
                    <a:alpha val="40000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D02AC539-72FC-9645-2735-422AD3F4E1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437089" y="1630077"/>
            <a:ext cx="9547653" cy="3719852"/>
            <a:chOff x="1443795" y="1622490"/>
            <a:chExt cx="9547653" cy="3719852"/>
          </a:xfrm>
        </p:grpSpPr>
        <p:sp>
          <p:nvSpPr>
            <p:cNvPr id="35" name="TextBox 3">
              <a:extLst>
                <a:ext uri="{FF2B5EF4-FFF2-40B4-BE49-F238E27FC236}">
                  <a16:creationId xmlns:a16="http://schemas.microsoft.com/office/drawing/2014/main" id="{2F59FEBE-29B3-30D4-B047-D4529519D9C1}"/>
                </a:ext>
              </a:extLst>
            </p:cNvPr>
            <p:cNvSpPr txBox="1"/>
            <p:nvPr/>
          </p:nvSpPr>
          <p:spPr>
            <a:xfrm>
              <a:off x="1443795" y="4549102"/>
              <a:ext cx="463507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85750" indent="-285750" fontAlgn="base">
                <a:buFont typeface="Arial" panose="020B0604020202020204" pitchFamily="34" charset="0"/>
                <a:buChar char="•"/>
              </a:pPr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Alternate Contact: </a:t>
              </a:r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If the invoice needs to go to a separate billing staff member.</a:t>
              </a:r>
            </a:p>
          </p:txBody>
        </p: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F14CF891-0308-69F4-7CEA-A47A8EC3A613}"/>
                </a:ext>
              </a:extLst>
            </p:cNvPr>
            <p:cNvGrpSpPr/>
            <p:nvPr/>
          </p:nvGrpSpPr>
          <p:grpSpPr>
            <a:xfrm>
              <a:off x="6139109" y="1622490"/>
              <a:ext cx="4852339" cy="3719852"/>
              <a:chOff x="131727" y="190946"/>
              <a:chExt cx="4852339" cy="3719852"/>
            </a:xfrm>
          </p:grpSpPr>
          <p:pic>
            <p:nvPicPr>
              <p:cNvPr id="36" name="Picture 35" descr="Graphical user interface, text, application, email">
                <a:extLst>
                  <a:ext uri="{FF2B5EF4-FFF2-40B4-BE49-F238E27FC236}">
                    <a16:creationId xmlns:a16="http://schemas.microsoft.com/office/drawing/2014/main" id="{438EC866-4F7C-A290-1AB0-FE823A89F32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9016" y="190947"/>
                <a:ext cx="4835033" cy="3719851"/>
              </a:xfrm>
              <a:prstGeom prst="rect">
                <a:avLst/>
              </a:prstGeom>
            </p:spPr>
          </p:pic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D11164D6-E09A-1086-66D3-82A8425096A3}"/>
                  </a:ext>
                </a:extLst>
              </p:cNvPr>
              <p:cNvGrpSpPr/>
              <p:nvPr/>
            </p:nvGrpSpPr>
            <p:grpSpPr>
              <a:xfrm>
                <a:off x="131727" y="190946"/>
                <a:ext cx="4852339" cy="3567736"/>
                <a:chOff x="6208713" y="1610208"/>
                <a:chExt cx="4764478" cy="3567736"/>
              </a:xfrm>
            </p:grpSpPr>
            <p:sp>
              <p:nvSpPr>
                <p:cNvPr id="38" name="Rectangle 37">
                  <a:extLst>
                    <a:ext uri="{FF2B5EF4-FFF2-40B4-BE49-F238E27FC236}">
                      <a16:creationId xmlns:a16="http://schemas.microsoft.com/office/drawing/2014/main" id="{B94B5420-FB43-0B66-C977-4F28F61FD699}"/>
                    </a:ext>
                  </a:extLst>
                </p:cNvPr>
                <p:cNvSpPr/>
                <p:nvPr/>
              </p:nvSpPr>
              <p:spPr>
                <a:xfrm>
                  <a:off x="6208713" y="1610208"/>
                  <a:ext cx="589884" cy="3556559"/>
                </a:xfrm>
                <a:prstGeom prst="rect">
                  <a:avLst/>
                </a:prstGeom>
                <a:solidFill>
                  <a:srgbClr val="000000">
                    <a:alpha val="40000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Rectangle 38">
                  <a:extLst>
                    <a:ext uri="{FF2B5EF4-FFF2-40B4-BE49-F238E27FC236}">
                      <a16:creationId xmlns:a16="http://schemas.microsoft.com/office/drawing/2014/main" id="{BDA10934-2421-FA02-EA2B-D466894C1765}"/>
                    </a:ext>
                  </a:extLst>
                </p:cNvPr>
                <p:cNvSpPr/>
                <p:nvPr/>
              </p:nvSpPr>
              <p:spPr>
                <a:xfrm>
                  <a:off x="10380631" y="1610208"/>
                  <a:ext cx="592560" cy="3567736"/>
                </a:xfrm>
                <a:prstGeom prst="rect">
                  <a:avLst/>
                </a:prstGeom>
                <a:solidFill>
                  <a:srgbClr val="000000">
                    <a:alpha val="40000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Rectangle 39">
                  <a:extLst>
                    <a:ext uri="{FF2B5EF4-FFF2-40B4-BE49-F238E27FC236}">
                      <a16:creationId xmlns:a16="http://schemas.microsoft.com/office/drawing/2014/main" id="{1AB10C4C-8C4F-4E7B-A9FF-E46BA814E916}"/>
                    </a:ext>
                  </a:extLst>
                </p:cNvPr>
                <p:cNvSpPr/>
                <p:nvPr/>
              </p:nvSpPr>
              <p:spPr>
                <a:xfrm rot="5400000">
                  <a:off x="7775176" y="2561314"/>
                  <a:ext cx="1628868" cy="3582035"/>
                </a:xfrm>
                <a:prstGeom prst="rect">
                  <a:avLst/>
                </a:prstGeom>
                <a:solidFill>
                  <a:srgbClr val="000000">
                    <a:alpha val="40000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Rectangle 40">
                  <a:extLst>
                    <a:ext uri="{FF2B5EF4-FFF2-40B4-BE49-F238E27FC236}">
                      <a16:creationId xmlns:a16="http://schemas.microsoft.com/office/drawing/2014/main" id="{183ED4C4-9AEE-0C46-FEA4-9816508C7BD9}"/>
                    </a:ext>
                  </a:extLst>
                </p:cNvPr>
                <p:cNvSpPr/>
                <p:nvPr/>
              </p:nvSpPr>
              <p:spPr>
                <a:xfrm rot="5400000">
                  <a:off x="8260805" y="147971"/>
                  <a:ext cx="657561" cy="3582036"/>
                </a:xfrm>
                <a:prstGeom prst="rect">
                  <a:avLst/>
                </a:prstGeom>
                <a:solidFill>
                  <a:srgbClr val="000000">
                    <a:alpha val="40000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418BB272-6135-DB7C-AABD-C0703F4B7E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812973" y="5169736"/>
            <a:ext cx="5524085" cy="662216"/>
            <a:chOff x="5812973" y="5169736"/>
            <a:chExt cx="5524085" cy="662216"/>
          </a:xfrm>
        </p:grpSpPr>
        <p:sp>
          <p:nvSpPr>
            <p:cNvPr id="11" name="Rectangle: Rounded Corners 3">
              <a:extLst>
                <a:ext uri="{FF2B5EF4-FFF2-40B4-BE49-F238E27FC236}">
                  <a16:creationId xmlns:a16="http://schemas.microsoft.com/office/drawing/2014/main" id="{1F02E861-1A02-432F-9705-557576817E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5812973" y="5169736"/>
              <a:ext cx="5524085" cy="662216"/>
            </a:xfrm>
            <a:prstGeom prst="roundRect">
              <a:avLst>
                <a:gd name="adj" fmla="val 50000"/>
              </a:avLst>
            </a:prstGeom>
            <a:solidFill>
              <a:srgbClr val="0081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49AC3685-643F-4E7E-9FAE-D6D8D1C3D859}"/>
                </a:ext>
              </a:extLst>
            </p:cNvPr>
            <p:cNvSpPr txBox="1"/>
            <p:nvPr/>
          </p:nvSpPr>
          <p:spPr>
            <a:xfrm>
              <a:off x="6304107" y="5245108"/>
              <a:ext cx="4561520" cy="4662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  <a:latin typeface="Arial" panose="020B0604020202020204" pitchFamily="34" charset="0"/>
                  <a:ea typeface="Open Sans Light" panose="020B0306030504020204" pitchFamily="34" charset="0"/>
                  <a:cs typeface="Arial" panose="020B0604020202020204" pitchFamily="34" charset="0"/>
                </a:rPr>
                <a:t>Submission Form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76373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0">
              <a:schemeClr val="accent2"/>
            </a:gs>
            <a:gs pos="57000">
              <a:schemeClr val="tx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9BD13D74-99EC-C46A-2E48-F1F51C1F84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8000" y="338119"/>
            <a:ext cx="11176000" cy="615145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pic>
        <p:nvPicPr>
          <p:cNvPr id="4" name="Picture 3" descr="A screenshot of a computer">
            <a:extLst>
              <a:ext uri="{FF2B5EF4-FFF2-40B4-BE49-F238E27FC236}">
                <a16:creationId xmlns:a16="http://schemas.microsoft.com/office/drawing/2014/main" id="{2F04B1B7-374F-097E-A476-105236C099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614" y="839837"/>
            <a:ext cx="9136938" cy="472276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411A2988-B2E2-B19B-8928-F8DDC64C55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94081" y="629556"/>
            <a:ext cx="614390" cy="614390"/>
          </a:xfrm>
          <a:prstGeom prst="rect">
            <a:avLst/>
          </a:prstGeom>
        </p:spPr>
      </p:pic>
      <p:sp>
        <p:nvSpPr>
          <p:cNvPr id="7" name="Rectangle: Rounded Corners 3">
            <a:extLst>
              <a:ext uri="{FF2B5EF4-FFF2-40B4-BE49-F238E27FC236}">
                <a16:creationId xmlns:a16="http://schemas.microsoft.com/office/drawing/2014/main" id="{472E1262-E691-3B31-DDA2-AC9E33EF0C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50948" y="5295631"/>
            <a:ext cx="9776178" cy="750747"/>
          </a:xfrm>
          <a:prstGeom prst="roundRect">
            <a:avLst>
              <a:gd name="adj" fmla="val 50000"/>
            </a:avLst>
          </a:prstGeom>
          <a:solidFill>
            <a:srgbClr val="008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2">
            <a:extLst>
              <a:ext uri="{FF2B5EF4-FFF2-40B4-BE49-F238E27FC236}">
                <a16:creationId xmlns:a16="http://schemas.microsoft.com/office/drawing/2014/main" id="{FE5D7283-BBF3-862F-26FD-641982C9EE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69679" y="5285244"/>
            <a:ext cx="8074025" cy="7080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Black" panose="020B0A04020102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Submission Email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8825BC3-3C89-88B0-DB04-A0036AC9E3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81650" y="3009900"/>
            <a:ext cx="876300" cy="54292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A532102-AFD7-F2D8-E74F-75CF144D0244}"/>
              </a:ext>
            </a:extLst>
          </p:cNvPr>
          <p:cNvSpPr txBox="1"/>
          <p:nvPr/>
        </p:nvSpPr>
        <p:spPr>
          <a:xfrm>
            <a:off x="1527871" y="2471291"/>
            <a:ext cx="323462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ea typeface="Open Sans SemiBold" panose="020B0706030804020204" pitchFamily="34" charset="0"/>
                <a:cs typeface="Arial" panose="020B0604020202020204" pitchFamily="34" charset="0"/>
              </a:rPr>
              <a:t>To access the submitted CORE invoice, select the </a:t>
            </a: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ea typeface="Open Sans SemiBold" panose="020B0706030804020204" pitchFamily="34" charset="0"/>
                <a:cs typeface="Arial" panose="020B0604020202020204" pitchFamily="34" charset="0"/>
              </a:rPr>
              <a:t>“Open request” 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ea typeface="Open Sans SemiBold" panose="020B0706030804020204" pitchFamily="34" charset="0"/>
                <a:cs typeface="Arial" panose="020B0604020202020204" pitchFamily="34" charset="0"/>
              </a:rPr>
              <a:t>button in the submission email.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792FDDB-7C10-274A-B308-09C6C72ABC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endCxn id="5" idx="1"/>
          </p:cNvCxnSpPr>
          <p:nvPr/>
        </p:nvCxnSpPr>
        <p:spPr>
          <a:xfrm>
            <a:off x="4762500" y="3201218"/>
            <a:ext cx="819150" cy="8014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5E450B80-5BED-ECAF-C608-E11929D763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27871" y="2286000"/>
            <a:ext cx="3234629" cy="149542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859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5" grpId="0" animBg="1"/>
      <p:bldP spid="11" grpId="0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0">
              <a:schemeClr val="accent2"/>
            </a:gs>
            <a:gs pos="57000">
              <a:schemeClr val="tx2"/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C656356-66A7-5A1A-1DFB-A5E8B74CD3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AA017F2-8AF0-B95D-737B-6C46377E5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8000" y="462812"/>
            <a:ext cx="11176000" cy="60042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7EAB4AB-877A-B0D9-C677-A4144A04F26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391" y="692585"/>
            <a:ext cx="12192000" cy="51593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>
              <a:defRPr/>
            </a:pPr>
            <a:r>
              <a:rPr lang="en-US" sz="3600" dirty="0">
                <a:latin typeface="Arial Black" panose="020B0A04020102020204" pitchFamily="34" charset="0"/>
              </a:rPr>
              <a:t>CORE Invoice Submission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1B94CE39-EEA9-E7B3-6C29-2EAEB76FAD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1524000" y="1176624"/>
            <a:ext cx="9144000" cy="31983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MY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4304D30-38DE-C27C-A25A-316FE155F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83529" y="754248"/>
            <a:ext cx="614390" cy="614390"/>
          </a:xfrm>
          <a:prstGeom prst="rect">
            <a:avLst/>
          </a:prstGeom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17854C29-C3AD-01C5-C464-F9AB01814C88}"/>
              </a:ext>
            </a:extLst>
          </p:cNvPr>
          <p:cNvGrpSpPr/>
          <p:nvPr/>
        </p:nvGrpSpPr>
        <p:grpSpPr>
          <a:xfrm>
            <a:off x="854942" y="1590776"/>
            <a:ext cx="5524085" cy="4241176"/>
            <a:chOff x="854942" y="1590776"/>
            <a:chExt cx="5524085" cy="4241176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83364E5C-02F4-57AF-73F8-466C2B9E77C5}"/>
                </a:ext>
              </a:extLst>
            </p:cNvPr>
            <p:cNvGrpSpPr/>
            <p:nvPr/>
          </p:nvGrpSpPr>
          <p:grpSpPr>
            <a:xfrm>
              <a:off x="1123252" y="1590776"/>
              <a:ext cx="5007167" cy="3781425"/>
              <a:chOff x="1098358" y="1600200"/>
              <a:chExt cx="5007167" cy="3781425"/>
            </a:xfrm>
          </p:grpSpPr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66D231B3-CEB8-5D55-3B1F-59024E148FB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1098358" y="1600200"/>
                <a:ext cx="5007167" cy="378142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20" name="Picture 19">
                <a:extLst>
                  <a:ext uri="{FF2B5EF4-FFF2-40B4-BE49-F238E27FC236}">
                    <a16:creationId xmlns:a16="http://schemas.microsoft.com/office/drawing/2014/main" id="{2A014F8F-8876-3B0D-07EF-73085F1CEE2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881" t="23302" r="4780" b="21336"/>
              <a:stretch/>
            </p:blipFill>
            <p:spPr>
              <a:xfrm>
                <a:off x="1214110" y="1707679"/>
                <a:ext cx="4778423" cy="3589882"/>
              </a:xfrm>
              <a:prstGeom prst="rect">
                <a:avLst/>
              </a:prstGeom>
            </p:spPr>
          </p:pic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245CD70B-B5F2-4900-4D85-49B6F7CB5D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/>
          </p:nvGrpSpPr>
          <p:grpSpPr>
            <a:xfrm>
              <a:off x="854942" y="5169736"/>
              <a:ext cx="5524085" cy="662216"/>
              <a:chOff x="5812973" y="5169736"/>
              <a:chExt cx="5524085" cy="662216"/>
            </a:xfrm>
          </p:grpSpPr>
          <p:sp>
            <p:nvSpPr>
              <p:cNvPr id="13" name="Rectangle: Rounded Corners 3">
                <a:extLst>
                  <a:ext uri="{FF2B5EF4-FFF2-40B4-BE49-F238E27FC236}">
                    <a16:creationId xmlns:a16="http://schemas.microsoft.com/office/drawing/2014/main" id="{09357B63-E8C4-C39E-8F40-68BA2C1215B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5812973" y="5169736"/>
                <a:ext cx="5524085" cy="662216"/>
              </a:xfrm>
              <a:prstGeom prst="roundRect">
                <a:avLst>
                  <a:gd name="adj" fmla="val 50000"/>
                </a:avLst>
              </a:prstGeom>
              <a:solidFill>
                <a:srgbClr val="00818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F727DAD-F5ED-441A-E9A9-4A5474C8F44D}"/>
                  </a:ext>
                </a:extLst>
              </p:cNvPr>
              <p:cNvSpPr txBox="1"/>
              <p:nvPr/>
            </p:nvSpPr>
            <p:spPr>
              <a:xfrm>
                <a:off x="6304107" y="5245108"/>
                <a:ext cx="4561520" cy="4662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chemeClr val="bg1"/>
                    </a:solidFill>
                    <a:latin typeface="Arial" panose="020B0604020202020204" pitchFamily="34" charset="0"/>
                    <a:ea typeface="Open Sans Light" panose="020B0306030504020204" pitchFamily="34" charset="0"/>
                    <a:cs typeface="Arial" panose="020B0604020202020204" pitchFamily="34" charset="0"/>
                  </a:rPr>
                  <a:t>Retrieving the Invoice</a:t>
                </a:r>
              </a:p>
            </p:txBody>
          </p:sp>
        </p:grp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C7CF1199-02F6-577F-B3AD-1C4645D8EE1C}"/>
              </a:ext>
            </a:extLst>
          </p:cNvPr>
          <p:cNvGrpSpPr/>
          <p:nvPr/>
        </p:nvGrpSpPr>
        <p:grpSpPr>
          <a:xfrm>
            <a:off x="1600201" y="2689075"/>
            <a:ext cx="9953432" cy="2142204"/>
            <a:chOff x="1600201" y="2689075"/>
            <a:chExt cx="9953432" cy="2142204"/>
          </a:xfrm>
        </p:grpSpPr>
        <p:sp>
          <p:nvSpPr>
            <p:cNvPr id="7" name="TextBox 3">
              <a:extLst>
                <a:ext uri="{FF2B5EF4-FFF2-40B4-BE49-F238E27FC236}">
                  <a16:creationId xmlns:a16="http://schemas.microsoft.com/office/drawing/2014/main" id="{E40534D1-88EA-D3B3-F75A-4A96DC36DDDC}"/>
                </a:ext>
              </a:extLst>
            </p:cNvPr>
            <p:cNvSpPr txBox="1"/>
            <p:nvPr/>
          </p:nvSpPr>
          <p:spPr>
            <a:xfrm>
              <a:off x="6510924" y="2689075"/>
              <a:ext cx="504270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85750" indent="-285750" fontAlgn="base">
                <a:buFont typeface="Arial" panose="020B0604020202020204" pitchFamily="34" charset="0"/>
                <a:buChar char="•"/>
              </a:pPr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Click the “1 Attachment” option to view the dropdown.</a:t>
              </a: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499E3D2F-A91A-4AB4-A282-6AE5ED5A00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600201" y="4534676"/>
              <a:ext cx="971550" cy="296603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9BA978F-D356-1594-4725-A34E9D33C45D}"/>
              </a:ext>
            </a:extLst>
          </p:cNvPr>
          <p:cNvGrpSpPr/>
          <p:nvPr/>
        </p:nvGrpSpPr>
        <p:grpSpPr>
          <a:xfrm>
            <a:off x="763932" y="1484010"/>
            <a:ext cx="10800966" cy="3713942"/>
            <a:chOff x="752667" y="1574195"/>
            <a:chExt cx="10800966" cy="3713942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8F40A41D-BAED-D58B-8257-4BBC060686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997270" y="1574195"/>
              <a:ext cx="5209341" cy="371394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E27125A0-5447-3BEA-164A-224CDC102E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752667" y="2491946"/>
              <a:ext cx="5720158" cy="174384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2" name="Picture 31">
              <a:extLst>
                <a:ext uri="{FF2B5EF4-FFF2-40B4-BE49-F238E27FC236}">
                  <a16:creationId xmlns:a16="http://schemas.microsoft.com/office/drawing/2014/main" id="{4B183978-4D53-FE2A-7134-1C996D3DAF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33" r="2871"/>
            <a:stretch/>
          </p:blipFill>
          <p:spPr>
            <a:xfrm>
              <a:off x="854942" y="2592888"/>
              <a:ext cx="5524085" cy="1543265"/>
            </a:xfrm>
            <a:prstGeom prst="rect">
              <a:avLst/>
            </a:prstGeom>
          </p:spPr>
        </p:pic>
        <p:sp>
          <p:nvSpPr>
            <p:cNvPr id="43" name="TextBox 3">
              <a:extLst>
                <a:ext uri="{FF2B5EF4-FFF2-40B4-BE49-F238E27FC236}">
                  <a16:creationId xmlns:a16="http://schemas.microsoft.com/office/drawing/2014/main" id="{B37D04F0-220A-29E2-3824-FADBE7C69220}"/>
                </a:ext>
              </a:extLst>
            </p:cNvPr>
            <p:cNvSpPr txBox="1"/>
            <p:nvPr/>
          </p:nvSpPr>
          <p:spPr>
            <a:xfrm>
              <a:off x="6510924" y="3335406"/>
              <a:ext cx="504270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85750" indent="-285750" fontAlgn="base">
                <a:buFont typeface="Arial" panose="020B0604020202020204" pitchFamily="34" charset="0"/>
                <a:buChar char="•"/>
              </a:pPr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Select the invoice to download the PDF of the invoice for your records.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9A1621E2-21E2-E0F1-5E8F-48958BAC01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219200" y="3581401"/>
              <a:ext cx="1581150" cy="399221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61984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0">
              <a:schemeClr val="accent2"/>
            </a:gs>
            <a:gs pos="57000">
              <a:schemeClr val="tx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107CD331-6A43-4FC7-8D2B-4249716920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05038" y="678466"/>
            <a:ext cx="5524934" cy="5524934"/>
          </a:xfrm>
          <a:prstGeom prst="ellipse">
            <a:avLst/>
          </a:prstGeom>
          <a:solidFill>
            <a:srgbClr val="00818A"/>
          </a:solidFill>
          <a:ln>
            <a:noFill/>
          </a:ln>
          <a:effectLst>
            <a:glow rad="635000">
              <a:schemeClr val="tx1">
                <a:lumMod val="50000"/>
                <a:alpha val="1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1800" b="0" i="0" u="none" strike="noStrike" kern="1200" cap="none" spc="0" normalizeH="0" baseline="0" noProof="0">
              <a:ln>
                <a:noFill/>
              </a:ln>
              <a:solidFill>
                <a:srgbClr val="01216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89EF94B-22D4-4677-9F3C-17BCA38BB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386257" y="644699"/>
            <a:ext cx="1809745" cy="1809745"/>
          </a:xfrm>
          <a:prstGeom prst="ellipse">
            <a:avLst/>
          </a:prstGeom>
          <a:gradFill>
            <a:gsLst>
              <a:gs pos="0">
                <a:schemeClr val="bg1">
                  <a:tint val="93000"/>
                  <a:satMod val="150000"/>
                  <a:shade val="98000"/>
                  <a:lumMod val="102000"/>
                </a:schemeClr>
              </a:gs>
              <a:gs pos="50000">
                <a:schemeClr val="bg1">
                  <a:tint val="98000"/>
                  <a:satMod val="130000"/>
                  <a:shade val="90000"/>
                  <a:lumMod val="103000"/>
                </a:schemeClr>
              </a:gs>
              <a:gs pos="100000">
                <a:schemeClr val="bg1">
                  <a:shade val="63000"/>
                  <a:satMod val="120000"/>
                </a:schemeClr>
              </a:gs>
            </a:gsLst>
            <a:lin ang="5400000" scaled="0"/>
          </a:gradFill>
          <a:ln>
            <a:noFill/>
          </a:ln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6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Black"/>
              <a:ea typeface="+mn-ea"/>
              <a:cs typeface="+mn-cs"/>
            </a:endParaRPr>
          </a:p>
        </p:txBody>
      </p:sp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505472" y="2842981"/>
            <a:ext cx="5524500" cy="83026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+mn-ea"/>
                <a:cs typeface="+mn-cs"/>
              </a:rPr>
              <a:t>QUESTIONS?</a:t>
            </a:r>
          </a:p>
        </p:txBody>
      </p:sp>
      <p:pic>
        <p:nvPicPr>
          <p:cNvPr id="8" name="Pictur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1588" y="678466"/>
            <a:ext cx="1599082" cy="1599082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6D641786-405A-4AA8-9484-5BC7E77F03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941045" y="3594017"/>
            <a:ext cx="433160" cy="43316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4069378-F53D-4139-9510-AABD0ABD26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941045" y="4316869"/>
            <a:ext cx="433160" cy="43316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D50AD2A-240C-44A0-9732-9034AF5389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941045" y="5096820"/>
            <a:ext cx="433160" cy="43316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199822C-EEB9-4DC2-856A-197BE8CFC72B}"/>
              </a:ext>
            </a:extLst>
          </p:cNvPr>
          <p:cNvSpPr txBox="1"/>
          <p:nvPr/>
        </p:nvSpPr>
        <p:spPr>
          <a:xfrm>
            <a:off x="8488346" y="3498377"/>
            <a:ext cx="33184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2"/>
                </a:solidFill>
                <a:hlinkClick r:id="rId4"/>
              </a:rPr>
              <a:t>Cody.Mcreynolds@health.mo.gov</a:t>
            </a:r>
            <a:endParaRPr lang="en-US" sz="1600" dirty="0">
              <a:solidFill>
                <a:schemeClr val="bg2"/>
              </a:solidFill>
            </a:endParaRPr>
          </a:p>
          <a:p>
            <a:r>
              <a:rPr lang="en-US" sz="1600" dirty="0">
                <a:solidFill>
                  <a:schemeClr val="bg2"/>
                </a:solidFill>
                <a:hlinkClick r:id="rId5"/>
              </a:rPr>
              <a:t>Mary.Blevins@health.mo.gov</a:t>
            </a:r>
            <a:endParaRPr lang="en-US" sz="1600" dirty="0">
              <a:solidFill>
                <a:schemeClr val="bg2"/>
              </a:solidFill>
            </a:endParaRPr>
          </a:p>
          <a:p>
            <a:endParaRPr lang="en-MY" sz="1600" dirty="0">
              <a:solidFill>
                <a:schemeClr val="bg2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95E6BC4-A35A-481D-AF2A-006827736182}"/>
              </a:ext>
            </a:extLst>
          </p:cNvPr>
          <p:cNvSpPr txBox="1"/>
          <p:nvPr/>
        </p:nvSpPr>
        <p:spPr>
          <a:xfrm>
            <a:off x="8488346" y="4244306"/>
            <a:ext cx="23057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2"/>
                </a:solidFill>
              </a:rPr>
              <a:t>573-526-6782</a:t>
            </a:r>
          </a:p>
          <a:p>
            <a:r>
              <a:rPr lang="en-US" sz="1600" dirty="0">
                <a:solidFill>
                  <a:schemeClr val="bg2"/>
                </a:solidFill>
              </a:rPr>
              <a:t>573-751-2889</a:t>
            </a:r>
            <a:endParaRPr lang="en-MY" sz="1600" dirty="0">
              <a:solidFill>
                <a:schemeClr val="bg2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6B9FDDA-F042-43AE-A86B-DE6C8442F9D6}"/>
              </a:ext>
            </a:extLst>
          </p:cNvPr>
          <p:cNvSpPr txBox="1"/>
          <p:nvPr/>
        </p:nvSpPr>
        <p:spPr>
          <a:xfrm>
            <a:off x="8488346" y="5144121"/>
            <a:ext cx="23057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chemeClr val="bg2"/>
                </a:solidFill>
              </a:rPr>
              <a:t>Health.Mo.Gov</a:t>
            </a:r>
            <a:endParaRPr lang="en-MY" sz="1600" dirty="0">
              <a:solidFill>
                <a:schemeClr val="bg2"/>
              </a:solidFill>
            </a:endParaRPr>
          </a:p>
        </p:txBody>
      </p:sp>
      <p:pic>
        <p:nvPicPr>
          <p:cNvPr id="14" name="Graphic 16">
            <a:extLst>
              <a:ext uri="{FF2B5EF4-FFF2-40B4-BE49-F238E27FC236}">
                <a16:creationId xmlns:a16="http://schemas.microsoft.com/office/drawing/2014/main" id="{91815F3E-273B-4402-9CBF-CBD18FAC1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7625" y="3720596"/>
            <a:ext cx="180000" cy="180000"/>
          </a:xfrm>
          <a:prstGeom prst="rect">
            <a:avLst/>
          </a:prstGeom>
        </p:spPr>
      </p:pic>
      <p:pic>
        <p:nvPicPr>
          <p:cNvPr id="15" name="Graphic 20">
            <a:extLst>
              <a:ext uri="{FF2B5EF4-FFF2-40B4-BE49-F238E27FC236}">
                <a16:creationId xmlns:a16="http://schemas.microsoft.com/office/drawing/2014/main" id="{9E2BFA22-ABD4-4E19-91D1-84A88B2F59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7625" y="4443449"/>
            <a:ext cx="180000" cy="180000"/>
          </a:xfrm>
          <a:prstGeom prst="rect">
            <a:avLst/>
          </a:prstGeom>
        </p:spPr>
      </p:pic>
      <p:pic>
        <p:nvPicPr>
          <p:cNvPr id="16" name="Graphic 534">
            <a:extLst>
              <a:ext uri="{FF2B5EF4-FFF2-40B4-BE49-F238E27FC236}">
                <a16:creationId xmlns:a16="http://schemas.microsoft.com/office/drawing/2014/main" id="{CDD5FF0F-9C20-45F6-9BBE-76AF48F105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9963" y="5215737"/>
            <a:ext cx="195323" cy="195323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1668C3EA-142E-3E39-5CC4-101CCDA489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743700"/>
            <a:ext cx="12192000" cy="123177"/>
          </a:xfrm>
          <a:prstGeom prst="rect">
            <a:avLst/>
          </a:prstGeom>
          <a:gradFill flip="none" rotWithShape="1">
            <a:gsLst>
              <a:gs pos="100000">
                <a:schemeClr val="accent1"/>
              </a:gs>
              <a:gs pos="50000">
                <a:schemeClr val="accent3"/>
              </a:gs>
              <a:gs pos="0">
                <a:schemeClr val="accent1"/>
              </a:gs>
            </a:gsLst>
            <a:lin ang="6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350552-5D95-FAF4-35B0-3CD92BC9DF00}"/>
              </a:ext>
            </a:extLst>
          </p:cNvPr>
          <p:cNvSpPr txBox="1"/>
          <p:nvPr/>
        </p:nvSpPr>
        <p:spPr>
          <a:xfrm>
            <a:off x="2346210" y="3937352"/>
            <a:ext cx="384259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ea typeface="Open Sans SemiBold" panose="020B0706030804020204" pitchFamily="34" charset="0"/>
                <a:cs typeface="Arial" panose="020B0604020202020204" pitchFamily="34" charset="0"/>
              </a:rPr>
              <a:t>Training Material will be made available 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ea typeface="Open Sans SemiBold" panose="020B0706030804020204" pitchFamily="34" charset="0"/>
                <a:cs typeface="Arial" panose="020B0604020202020204" pitchFamily="34" charset="0"/>
              </a:rPr>
              <a:t>at a later time on the </a:t>
            </a: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ea typeface="Open Sans SemiBold" panose="020B0706030804020204" pitchFamily="34" charset="0"/>
                <a:cs typeface="Arial" panose="020B0604020202020204" pitchFamily="34" charset="0"/>
              </a:rPr>
              <a:t>LPHA Hub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ea typeface="Open Sans SemiBold" panose="020B0706030804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en-US" sz="1600" dirty="0">
              <a:solidFill>
                <a:schemeClr val="bg1"/>
              </a:solidFill>
              <a:latin typeface="Arial" panose="020B0604020202020204" pitchFamily="34" charset="0"/>
              <a:ea typeface="Open Sans SemiBold" panose="020B0706030804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ea typeface="Open Sans SemiBold" panose="020B0706030804020204" pitchFamily="34" charset="0"/>
                <a:cs typeface="Arial" panose="020B0604020202020204" pitchFamily="34" charset="0"/>
              </a:rPr>
              <a:t>A second demo will be shown during the</a:t>
            </a:r>
          </a:p>
          <a:p>
            <a:pPr algn="ctr"/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ea typeface="Open Sans SemiBold" panose="020B0706030804020204" pitchFamily="34" charset="0"/>
                <a:cs typeface="Arial" panose="020B0604020202020204" pitchFamily="34" charset="0"/>
              </a:rPr>
              <a:t>May 5</a:t>
            </a:r>
            <a:r>
              <a:rPr lang="en-US" sz="1600" b="1" baseline="30000" dirty="0">
                <a:solidFill>
                  <a:schemeClr val="bg1"/>
                </a:solidFill>
                <a:latin typeface="Arial" panose="020B0604020202020204" pitchFamily="34" charset="0"/>
                <a:ea typeface="Open Sans SemiBold" panose="020B0706030804020204" pitchFamily="34" charset="0"/>
                <a:cs typeface="Arial" panose="020B0604020202020204" pitchFamily="34" charset="0"/>
              </a:rPr>
              <a:t>th </a:t>
            </a: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ea typeface="Open Sans SemiBold" panose="020B0706030804020204" pitchFamily="34" charset="0"/>
                <a:cs typeface="Arial" panose="020B0604020202020204" pitchFamily="34" charset="0"/>
              </a:rPr>
              <a:t>LPHA Tuesday Call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ea typeface="Open Sans SemiBold" panose="020B0706030804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42400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DHSS Theme">
  <a:themeElements>
    <a:clrScheme name="Custom 7">
      <a:dk1>
        <a:srgbClr val="FFFFFF"/>
      </a:dk1>
      <a:lt1>
        <a:srgbClr val="012169"/>
      </a:lt1>
      <a:dk2>
        <a:srgbClr val="FFFFFF"/>
      </a:dk2>
      <a:lt2>
        <a:srgbClr val="012169"/>
      </a:lt2>
      <a:accent1>
        <a:srgbClr val="E35205"/>
      </a:accent1>
      <a:accent2>
        <a:srgbClr val="008C95"/>
      </a:accent2>
      <a:accent3>
        <a:srgbClr val="F2A900"/>
      </a:accent3>
      <a:accent4>
        <a:srgbClr val="E35205"/>
      </a:accent4>
      <a:accent5>
        <a:srgbClr val="008C95"/>
      </a:accent5>
      <a:accent6>
        <a:srgbClr val="F2A900"/>
      </a:accent6>
      <a:hlink>
        <a:srgbClr val="64CCC9"/>
      </a:hlink>
      <a:folHlink>
        <a:srgbClr val="9EA2A2"/>
      </a:folHlink>
    </a:clrScheme>
    <a:fontScheme name="DHSS - Arial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>
        <a:spAutoFit/>
      </a:bodyPr>
      <a:lstStyle>
        <a:defPPr algn="l">
          <a:defRPr sz="1600" b="1" dirty="0">
            <a:latin typeface="Arial" panose="020B0604020202020204" pitchFamily="34" charset="0"/>
            <a:ea typeface="Open Sans SemiBold" panose="020B0706030804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DHSS Theme" id="{A660AE28-A27B-4D8D-BC69-3E0F74D28358}" vid="{6C68BCD6-4752-4D80-9052-5239886605E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DHSS Theme</Template>
  <TotalTime>158693</TotalTime>
  <Words>466</Words>
  <Application>Microsoft Office PowerPoint</Application>
  <PresentationFormat>Widescreen</PresentationFormat>
  <Paragraphs>64</Paragraphs>
  <Slides>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DHSS Theme</vt:lpstr>
      <vt:lpstr>Title Slide</vt:lpstr>
      <vt:lpstr>PowerPoint Presentation</vt:lpstr>
      <vt:lpstr>CORE Contract Invoicing</vt:lpstr>
      <vt:lpstr>CORE Invoice Submission</vt:lpstr>
      <vt:lpstr>Submission Email</vt:lpstr>
      <vt:lpstr>CORE Invoice Submission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OPI Picks (Dark) (ADA)</dc:title>
  <dc:creator>DHSS Office of Public Information</dc:creator>
  <cp:lastModifiedBy>McReynolds, Cody</cp:lastModifiedBy>
  <cp:revision>1370</cp:revision>
  <dcterms:created xsi:type="dcterms:W3CDTF">2019-07-08T12:17:13Z</dcterms:created>
  <dcterms:modified xsi:type="dcterms:W3CDTF">2026-04-30T19:56:45Z</dcterms:modified>
</cp:coreProperties>
</file>