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3" r:id="rId2"/>
    <p:sldId id="265" r:id="rId3"/>
    <p:sldId id="278" r:id="rId4"/>
    <p:sldId id="1847" r:id="rId5"/>
    <p:sldId id="1743" r:id="rId6"/>
    <p:sldId id="1897" r:id="rId7"/>
    <p:sldId id="1899" r:id="rId8"/>
    <p:sldId id="1745" r:id="rId9"/>
    <p:sldId id="1846" r:id="rId10"/>
    <p:sldId id="1873" r:id="rId1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B35B68-D471-2AD7-06CB-07E34B33F4DB}" name="Buchanan, Lori" initials="BL" userId="S::buchal@cds.state.mo.us::1ae46d80-f9d4-4a4d-b8c7-4542db751b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4" autoAdjust="0"/>
    <p:restoredTop sz="73608" autoAdjust="0"/>
  </p:normalViewPr>
  <p:slideViewPr>
    <p:cSldViewPr snapToGrid="0">
      <p:cViewPr varScale="1">
        <p:scale>
          <a:sx n="81" d="100"/>
          <a:sy n="81" d="100"/>
        </p:scale>
        <p:origin x="1464" y="120"/>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8280019685039"/>
          <c:y val="0.12255496699296924"/>
          <c:w val="0.8374486958661419"/>
          <c:h val="0.76892801556103807"/>
        </c:manualLayout>
      </c:layout>
      <c:barChart>
        <c:barDir val="col"/>
        <c:grouping val="clustered"/>
        <c:varyColors val="0"/>
        <c:ser>
          <c:idx val="0"/>
          <c:order val="0"/>
          <c:tx>
            <c:strRef>
              <c:f>Sheet1!$B$1</c:f>
              <c:strCache>
                <c:ptCount val="1"/>
                <c:pt idx="0">
                  <c:v>Percentage of children tested under 72 months</c:v>
                </c:pt>
              </c:strCache>
            </c:strRef>
          </c:tx>
          <c:spPr>
            <a:solidFill>
              <a:schemeClr val="accent1"/>
            </a:solidFill>
            <a:ln w="38100">
              <a:solidFill>
                <a:schemeClr val="bg2"/>
              </a:solidFill>
            </a:ln>
            <a:effectLst/>
          </c:spPr>
          <c:invertIfNegative val="0"/>
          <c:dPt>
            <c:idx val="0"/>
            <c:invertIfNegative val="0"/>
            <c:bubble3D val="0"/>
            <c:spPr>
              <a:solidFill>
                <a:schemeClr val="bg1">
                  <a:lumMod val="65000"/>
                </a:schemeClr>
              </a:solidFill>
              <a:ln w="0">
                <a:solidFill>
                  <a:schemeClr val="bg2"/>
                </a:solidFill>
              </a:ln>
              <a:effectLst/>
            </c:spPr>
            <c:extLst>
              <c:ext xmlns:c16="http://schemas.microsoft.com/office/drawing/2014/chart" uri="{C3380CC4-5D6E-409C-BE32-E72D297353CC}">
                <c16:uniqueId val="{00000005-5173-4DE0-8A0E-86069C95F3AF}"/>
              </c:ext>
            </c:extLst>
          </c:dPt>
          <c:dPt>
            <c:idx val="1"/>
            <c:invertIfNegative val="0"/>
            <c:bubble3D val="0"/>
            <c:spPr>
              <a:solidFill>
                <a:schemeClr val="tx2"/>
              </a:solidFill>
              <a:ln w="0">
                <a:solidFill>
                  <a:schemeClr val="bg2"/>
                </a:solidFill>
              </a:ln>
              <a:effectLst/>
            </c:spPr>
            <c:extLst>
              <c:ext xmlns:c16="http://schemas.microsoft.com/office/drawing/2014/chart" uri="{C3380CC4-5D6E-409C-BE32-E72D297353CC}">
                <c16:uniqueId val="{00000001-5173-4DE0-8A0E-86069C95F3AF}"/>
              </c:ext>
            </c:extLst>
          </c:dPt>
          <c:dPt>
            <c:idx val="2"/>
            <c:invertIfNegative val="0"/>
            <c:bubble3D val="0"/>
            <c:spPr>
              <a:solidFill>
                <a:schemeClr val="accent2"/>
              </a:solidFill>
              <a:ln w="0">
                <a:solidFill>
                  <a:schemeClr val="bg2"/>
                </a:solidFill>
              </a:ln>
              <a:effectLst/>
            </c:spPr>
            <c:extLst>
              <c:ext xmlns:c16="http://schemas.microsoft.com/office/drawing/2014/chart" uri="{C3380CC4-5D6E-409C-BE32-E72D297353CC}">
                <c16:uniqueId val="{00000002-5173-4DE0-8A0E-86069C95F3AF}"/>
              </c:ext>
            </c:extLst>
          </c:dPt>
          <c:dPt>
            <c:idx val="3"/>
            <c:invertIfNegative val="0"/>
            <c:bubble3D val="0"/>
            <c:spPr>
              <a:solidFill>
                <a:schemeClr val="accent3"/>
              </a:solidFill>
              <a:ln w="0">
                <a:solidFill>
                  <a:schemeClr val="bg2"/>
                </a:solidFill>
              </a:ln>
              <a:effectLst/>
            </c:spPr>
            <c:extLst>
              <c:ext xmlns:c16="http://schemas.microsoft.com/office/drawing/2014/chart" uri="{C3380CC4-5D6E-409C-BE32-E72D297353CC}">
                <c16:uniqueId val="{00000003-5173-4DE0-8A0E-86069C95F3AF}"/>
              </c:ext>
            </c:extLst>
          </c:dPt>
          <c:dPt>
            <c:idx val="4"/>
            <c:invertIfNegative val="0"/>
            <c:bubble3D val="0"/>
            <c:spPr>
              <a:solidFill>
                <a:schemeClr val="accent1"/>
              </a:solidFill>
              <a:ln w="0">
                <a:solidFill>
                  <a:schemeClr val="bg2"/>
                </a:solidFill>
              </a:ln>
              <a:effectLst/>
            </c:spPr>
            <c:extLst>
              <c:ext xmlns:c16="http://schemas.microsoft.com/office/drawing/2014/chart" uri="{C3380CC4-5D6E-409C-BE32-E72D297353CC}">
                <c16:uniqueId val="{00000004-5173-4DE0-8A0E-86069C95F3AF}"/>
              </c:ext>
            </c:extLst>
          </c:dPt>
          <c:dLbls>
            <c:dLbl>
              <c:idx val="0"/>
              <c:tx>
                <c:rich>
                  <a:bodyPr/>
                  <a:lstStyle/>
                  <a:p>
                    <a:fld id="{DA0944A9-23DF-4925-983B-7E48F36927D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173-4DE0-8A0E-86069C95F3AF}"/>
                </c:ext>
              </c:extLst>
            </c:dLbl>
            <c:dLbl>
              <c:idx val="1"/>
              <c:tx>
                <c:rich>
                  <a:bodyPr/>
                  <a:lstStyle/>
                  <a:p>
                    <a:fld id="{4ADF5C27-BE1F-4A2D-BDEA-A18080C0C84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73-4DE0-8A0E-86069C95F3AF}"/>
                </c:ext>
              </c:extLst>
            </c:dLbl>
            <c:dLbl>
              <c:idx val="2"/>
              <c:tx>
                <c:rich>
                  <a:bodyPr/>
                  <a:lstStyle/>
                  <a:p>
                    <a:fld id="{47269162-2730-4A9C-AFE8-D6E6C7CEFC4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173-4DE0-8A0E-86069C95F3AF}"/>
                </c:ext>
              </c:extLst>
            </c:dLbl>
            <c:dLbl>
              <c:idx val="3"/>
              <c:tx>
                <c:rich>
                  <a:bodyPr/>
                  <a:lstStyle/>
                  <a:p>
                    <a:fld id="{C52FCAFE-2BE6-4D71-A1BD-44AE05A2F0F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173-4DE0-8A0E-86069C95F3AF}"/>
                </c:ext>
              </c:extLst>
            </c:dLbl>
            <c:dLbl>
              <c:idx val="4"/>
              <c:tx>
                <c:rich>
                  <a:bodyPr/>
                  <a:lstStyle/>
                  <a:p>
                    <a:fld id="{DA02426A-7D22-44EE-A291-6E08DE182BEF}"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173-4DE0-8A0E-86069C95F3A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0.0</c:formatCode>
                <c:ptCount val="5"/>
                <c:pt idx="0">
                  <c:v>13.2</c:v>
                </c:pt>
                <c:pt idx="1">
                  <c:v>14.3</c:v>
                </c:pt>
                <c:pt idx="2">
                  <c:v>17.399999999999999</c:v>
                </c:pt>
                <c:pt idx="3">
                  <c:v>17.5</c:v>
                </c:pt>
                <c:pt idx="4">
                  <c:v>18.100000000000001</c:v>
                </c:pt>
              </c:numCache>
            </c:numRef>
          </c:val>
          <c:extLst>
            <c:ext xmlns:c16="http://schemas.microsoft.com/office/drawing/2014/chart" uri="{C3380CC4-5D6E-409C-BE32-E72D297353CC}">
              <c16:uniqueId val="{00000000-5173-4DE0-8A0E-86069C95F3AF}"/>
            </c:ext>
          </c:extLst>
        </c:ser>
        <c:dLbls>
          <c:showLegendKey val="0"/>
          <c:showVal val="0"/>
          <c:showCatName val="0"/>
          <c:showSerName val="0"/>
          <c:showPercent val="0"/>
          <c:showBubbleSize val="0"/>
        </c:dLbls>
        <c:gapWidth val="100"/>
        <c:axId val="1227409736"/>
        <c:axId val="1227411176"/>
      </c:barChart>
      <c:catAx>
        <c:axId val="12274097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1227411176"/>
        <c:crosses val="autoZero"/>
        <c:auto val="1"/>
        <c:lblAlgn val="ctr"/>
        <c:lblOffset val="100"/>
        <c:noMultiLvlLbl val="0"/>
      </c:catAx>
      <c:valAx>
        <c:axId val="1227411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1227409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bg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6643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884614" y="3"/>
            <a:ext cx="2971800" cy="466434"/>
          </a:xfrm>
          <a:prstGeom prst="rect">
            <a:avLst/>
          </a:prstGeom>
        </p:spPr>
        <p:txBody>
          <a:bodyPr vert="horz" lIns="92492" tIns="46246" rIns="92492" bIns="46246" rtlCol="0"/>
          <a:lstStyle>
            <a:lvl1pPr algn="r">
              <a:defRPr sz="1200"/>
            </a:lvl1pPr>
          </a:lstStyle>
          <a:p>
            <a:fld id="{1CE53E41-DE50-4B88-BDF1-225D5255E89D}" type="datetimeFigureOut">
              <a:rPr lang="en-US" smtClean="0"/>
              <a:t>4/8/2026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85800" y="4473892"/>
            <a:ext cx="5486400" cy="3660459"/>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2971800" cy="46643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70"/>
            <a:ext cx="2971800" cy="466434"/>
          </a:xfrm>
          <a:prstGeom prst="rect">
            <a:avLst/>
          </a:prstGeom>
        </p:spPr>
        <p:txBody>
          <a:bodyPr vert="horz" lIns="92492" tIns="46246" rIns="92492" bIns="46246" rtlCol="0" anchor="b"/>
          <a:lstStyle>
            <a:lvl1pPr algn="r">
              <a:defRPr sz="1200"/>
            </a:lvl1pPr>
          </a:lstStyle>
          <a:p>
            <a:fld id="{BA41B729-9B84-4AC5-A9A2-4BEDBD52FB68}" type="slidenum">
              <a:rPr lang="en-US" smtClean="0"/>
              <a:t>‹#›</a:t>
            </a:fld>
            <a:endParaRPr lang="en-US"/>
          </a:p>
        </p:txBody>
      </p:sp>
    </p:spTree>
    <p:extLst>
      <p:ext uri="{BB962C8B-B14F-4D97-AF65-F5344CB8AC3E}">
        <p14:creationId xmlns:p14="http://schemas.microsoft.com/office/powerpoint/2010/main" val="371210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1B729-9B84-4AC5-A9A2-4BEDBD52FB68}" type="slidenum">
              <a:rPr lang="en-US" smtClean="0"/>
              <a:t>1</a:t>
            </a:fld>
            <a:endParaRPr lang="en-US"/>
          </a:p>
        </p:txBody>
      </p:sp>
    </p:spTree>
    <p:extLst>
      <p:ext uri="{BB962C8B-B14F-4D97-AF65-F5344CB8AC3E}">
        <p14:creationId xmlns:p14="http://schemas.microsoft.com/office/powerpoint/2010/main" val="367946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questions do you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also have a packet of posters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  Child Health Insurance Program (CHIP) &amp; Health Services Initiative (HSI) – A percentage of funding from MC for lead testing, education, and outreach.  </a:t>
            </a:r>
          </a:p>
        </p:txBody>
      </p:sp>
      <p:sp>
        <p:nvSpPr>
          <p:cNvPr id="4" name="Slide Number Placeholder 3"/>
          <p:cNvSpPr>
            <a:spLocks noGrp="1"/>
          </p:cNvSpPr>
          <p:nvPr>
            <p:ph type="sldNum" sz="quarter" idx="5"/>
          </p:nvPr>
        </p:nvSpPr>
        <p:spPr/>
        <p:txBody>
          <a:bodyPr/>
          <a:lstStyle/>
          <a:p>
            <a:fld id="{BA41B729-9B84-4AC5-A9A2-4BEDBD52FB68}" type="slidenum">
              <a:rPr lang="en-US" smtClean="0"/>
              <a:t>10</a:t>
            </a:fld>
            <a:endParaRPr lang="en-US"/>
          </a:p>
        </p:txBody>
      </p:sp>
    </p:spTree>
    <p:extLst>
      <p:ext uri="{BB962C8B-B14F-4D97-AF65-F5344CB8AC3E}">
        <p14:creationId xmlns:p14="http://schemas.microsoft.com/office/powerpoint/2010/main" val="428735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most of the late 19th and early 20th centuries, Missouri was the global leader in lead production, and even today some of the largest and most important remaining lead deposits in the world are located in southeast Missouri. </a:t>
            </a:r>
          </a:p>
          <a:p>
            <a:endParaRPr lang="en-US" dirty="0"/>
          </a:p>
          <a:p>
            <a:r>
              <a:rPr lang="en-US" dirty="0"/>
              <a:t>Lead production has played an important role in the economic growth and development of Missouri. </a:t>
            </a:r>
          </a:p>
          <a:p>
            <a:endParaRPr lang="en-US" dirty="0"/>
          </a:p>
          <a:p>
            <a:r>
              <a:rPr lang="en-US" dirty="0"/>
              <a:t>Estimates of the aggregate lead production in Missouri since mining began in the early 18th century, top 17 million tons, at a value of nearly $5 billion.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24916">
              <a:defRPr/>
            </a:pPr>
            <a:fld id="{37DD1D31-3E14-45EC-9068-2D8EE1C950F2}" type="slidenum">
              <a:rPr lang="en-US">
                <a:solidFill>
                  <a:prstClr val="black"/>
                </a:solidFill>
                <a:latin typeface="Calibri" panose="020F0502020204030204"/>
              </a:rPr>
              <a:pPr defTabSz="924916">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472118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CLPPP manages lead testing results for children 72 months and under, many adults are tested each year primarily related to their occupation.  </a:t>
            </a:r>
          </a:p>
        </p:txBody>
      </p:sp>
      <p:sp>
        <p:nvSpPr>
          <p:cNvPr id="4" name="Slide Number Placeholder 3"/>
          <p:cNvSpPr>
            <a:spLocks noGrp="1"/>
          </p:cNvSpPr>
          <p:nvPr>
            <p:ph type="sldNum" sz="quarter" idx="5"/>
          </p:nvPr>
        </p:nvSpPr>
        <p:spPr/>
        <p:txBody>
          <a:bodyPr/>
          <a:lstStyle/>
          <a:p>
            <a:fld id="{BA41B729-9B84-4AC5-A9A2-4BEDBD52FB68}" type="slidenum">
              <a:rPr lang="en-US" smtClean="0"/>
              <a:t>3</a:t>
            </a:fld>
            <a:endParaRPr lang="en-US"/>
          </a:p>
        </p:txBody>
      </p:sp>
    </p:spTree>
    <p:extLst>
      <p:ext uri="{BB962C8B-B14F-4D97-AF65-F5344CB8AC3E}">
        <p14:creationId xmlns:p14="http://schemas.microsoft.com/office/powerpoint/2010/main" val="406240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testing rates have consistently increased in the last five (5) years; however, both Nebraska and Iowa are still ahead of Missouri.  Our goal is to continually work to increase testing rates with your help, of course.  </a:t>
            </a:r>
          </a:p>
        </p:txBody>
      </p:sp>
      <p:sp>
        <p:nvSpPr>
          <p:cNvPr id="4" name="Slide Number Placeholder 3"/>
          <p:cNvSpPr>
            <a:spLocks noGrp="1"/>
          </p:cNvSpPr>
          <p:nvPr>
            <p:ph type="sldNum" sz="quarter" idx="10"/>
          </p:nvPr>
        </p:nvSpPr>
        <p:spPr/>
        <p:txBody>
          <a:bodyPr/>
          <a:lstStyle/>
          <a:p>
            <a:fld id="{D3F6CAA8-8B9F-4696-96C3-CF58CA8A4623}" type="slidenum">
              <a:rPr lang="en-MY" smtClean="0"/>
              <a:t>4</a:t>
            </a:fld>
            <a:endParaRPr lang="en-MY"/>
          </a:p>
        </p:txBody>
      </p:sp>
    </p:spTree>
    <p:extLst>
      <p:ext uri="{BB962C8B-B14F-4D97-AF65-F5344CB8AC3E}">
        <p14:creationId xmlns:p14="http://schemas.microsoft.com/office/powerpoint/2010/main" val="2858379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Complete/Update the Lead Risk Questionnaire and provide lead education with parents/guardians at least ANNUALLY for children under 72 months.  </a:t>
            </a:r>
          </a:p>
          <a:p>
            <a:endParaRPr lang="en-US" dirty="0"/>
          </a:p>
          <a:p>
            <a:r>
              <a:rPr lang="en-US" dirty="0"/>
              <a:t>Recommend testing to all children under 48 months annually.  </a:t>
            </a:r>
          </a:p>
          <a:p>
            <a:endParaRPr lang="en-US" dirty="0"/>
          </a:p>
          <a:p>
            <a:r>
              <a:rPr lang="en-US" dirty="0"/>
              <a:t>Test ALL children receiving Medicaid benefits, at a minimum, at ages 12 and 24 months, regardless of the response to the Lead Risk Questionnaire.  </a:t>
            </a:r>
          </a:p>
        </p:txBody>
      </p:sp>
      <p:sp>
        <p:nvSpPr>
          <p:cNvPr id="4" name="Slide Number Placeholder 3"/>
          <p:cNvSpPr>
            <a:spLocks noGrp="1"/>
          </p:cNvSpPr>
          <p:nvPr>
            <p:ph type="sldNum" sz="quarter" idx="5"/>
          </p:nvPr>
        </p:nvSpPr>
        <p:spPr/>
        <p:txBody>
          <a:bodyPr/>
          <a:lstStyle/>
          <a:p>
            <a:fld id="{BA41B729-9B84-4AC5-A9A2-4BEDBD52FB68}" type="slidenum">
              <a:rPr lang="en-US" smtClean="0"/>
              <a:t>5</a:t>
            </a:fld>
            <a:endParaRPr lang="en-US"/>
          </a:p>
        </p:txBody>
      </p:sp>
    </p:spTree>
    <p:extLst>
      <p:ext uri="{BB962C8B-B14F-4D97-AF65-F5344CB8AC3E}">
        <p14:creationId xmlns:p14="http://schemas.microsoft.com/office/powerpoint/2010/main" val="33868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4FD17-998A-EF0F-DEC2-37A0B1210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7FDCE-83A8-6382-6A26-9A67DC6AF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B475E-0D36-40C5-C601-A88DD34D21B5}"/>
              </a:ext>
            </a:extLst>
          </p:cNvPr>
          <p:cNvSpPr>
            <a:spLocks noGrp="1"/>
          </p:cNvSpPr>
          <p:nvPr>
            <p:ph type="body" idx="1"/>
          </p:nvPr>
        </p:nvSpPr>
        <p:spPr/>
        <p:txBody>
          <a:bodyPr/>
          <a:lstStyle/>
          <a:p>
            <a:r>
              <a:rPr lang="en-US" dirty="0"/>
              <a:t>The County Health Department nurse manages lead cases that </a:t>
            </a:r>
            <a:r>
              <a:rPr lang="en-US"/>
              <a:t>are fee-for-service and non-Medicaid (non-Managed Care Plan gaps).  </a:t>
            </a:r>
          </a:p>
          <a:p>
            <a:endParaRPr lang="en-US" dirty="0"/>
          </a:p>
          <a:p>
            <a:r>
              <a:rPr lang="en-US" dirty="0"/>
              <a:t>Feel free to reach out to me with any questions.  </a:t>
            </a:r>
          </a:p>
        </p:txBody>
      </p:sp>
      <p:sp>
        <p:nvSpPr>
          <p:cNvPr id="4" name="Slide Number Placeholder 3">
            <a:extLst>
              <a:ext uri="{FF2B5EF4-FFF2-40B4-BE49-F238E27FC236}">
                <a16:creationId xmlns:a16="http://schemas.microsoft.com/office/drawing/2014/main" id="{1264DB84-23D6-396E-6A62-91B4C09ECA42}"/>
              </a:ext>
            </a:extLst>
          </p:cNvPr>
          <p:cNvSpPr>
            <a:spLocks noGrp="1"/>
          </p:cNvSpPr>
          <p:nvPr>
            <p:ph type="sldNum" sz="quarter" idx="5"/>
          </p:nvPr>
        </p:nvSpPr>
        <p:spPr/>
        <p:txBody>
          <a:bodyPr/>
          <a:lstStyle/>
          <a:p>
            <a:fld id="{BA41B729-9B84-4AC5-A9A2-4BEDBD52FB68}" type="slidenum">
              <a:rPr lang="en-US" smtClean="0"/>
              <a:t>6</a:t>
            </a:fld>
            <a:endParaRPr lang="en-US"/>
          </a:p>
        </p:txBody>
      </p:sp>
    </p:spTree>
    <p:extLst>
      <p:ext uri="{BB962C8B-B14F-4D97-AF65-F5344CB8AC3E}">
        <p14:creationId xmlns:p14="http://schemas.microsoft.com/office/powerpoint/2010/main" val="185238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provided you some handouts today that I hope you’ll find helpful. </a:t>
            </a:r>
          </a:p>
          <a:p>
            <a:endParaRPr lang="en-US" dirty="0"/>
          </a:p>
          <a:p>
            <a:r>
              <a:rPr lang="en-US" dirty="0"/>
              <a:t>Cleaning recommendations are typically given by the risk assessor. We ask that you reiterate those teachings.  Basic cleaning guidelines can be provided by the nurse as well. </a:t>
            </a:r>
          </a:p>
          <a:p>
            <a:endParaRPr lang="en-US" dirty="0"/>
          </a:p>
          <a:p>
            <a:endParaRPr lang="en-US" dirty="0"/>
          </a:p>
        </p:txBody>
      </p:sp>
      <p:sp>
        <p:nvSpPr>
          <p:cNvPr id="4" name="Slide Number Placeholder 3"/>
          <p:cNvSpPr>
            <a:spLocks noGrp="1"/>
          </p:cNvSpPr>
          <p:nvPr>
            <p:ph type="sldNum" sz="quarter" idx="10"/>
          </p:nvPr>
        </p:nvSpPr>
        <p:spPr/>
        <p:txBody>
          <a:bodyPr/>
          <a:lstStyle/>
          <a:p>
            <a:pPr defTabSz="924916">
              <a:defRPr/>
            </a:pPr>
            <a:fld id="{D3F6CAA8-8B9F-4696-96C3-CF58CA8A4623}" type="slidenum">
              <a:rPr lang="en-MY">
                <a:solidFill>
                  <a:prstClr val="black"/>
                </a:solidFill>
                <a:latin typeface="Calibri" panose="020F0502020204030204"/>
              </a:rPr>
              <a:pPr defTabSz="924916">
                <a:defRPr/>
              </a:pPr>
              <a:t>7</a:t>
            </a:fld>
            <a:endParaRPr lang="en-MY">
              <a:solidFill>
                <a:prstClr val="black"/>
              </a:solidFill>
              <a:latin typeface="Calibri" panose="020F0502020204030204"/>
            </a:endParaRPr>
          </a:p>
        </p:txBody>
      </p:sp>
    </p:spTree>
    <p:extLst>
      <p:ext uri="{BB962C8B-B14F-4D97-AF65-F5344CB8AC3E}">
        <p14:creationId xmlns:p14="http://schemas.microsoft.com/office/powerpoint/2010/main" val="61948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 letters/phone calls do not replace case management. </a:t>
            </a:r>
          </a:p>
          <a:p>
            <a:endParaRPr lang="en-US" dirty="0"/>
          </a:p>
          <a:p>
            <a:r>
              <a:rPr lang="en-US" dirty="0"/>
              <a:t>If you have a child with a level below 10 and the family is requesting a risk assessment, more than likely the RA has already reached out and waiting on family to contact. Provide with RA contact information and if family reaches out, can schedule. </a:t>
            </a:r>
          </a:p>
          <a:p>
            <a:endParaRPr lang="en-US" dirty="0"/>
          </a:p>
          <a:p>
            <a:r>
              <a:rPr lang="en-US" dirty="0"/>
              <a:t>If you have a family requesting to setup a risk assessment, I’d have them call either the risk assessor’s number on the RA map (next slide / website) or have them call 573-751-6102 and tell them you’d like to set a risk assessment up. We have a lot of case managers contacting us letting us know a family would be interested, and then the family either declines or doesn’t answer. </a:t>
            </a:r>
          </a:p>
        </p:txBody>
      </p:sp>
      <p:sp>
        <p:nvSpPr>
          <p:cNvPr id="4" name="Slide Number Placeholder 3"/>
          <p:cNvSpPr>
            <a:spLocks noGrp="1"/>
          </p:cNvSpPr>
          <p:nvPr>
            <p:ph type="sldNum" sz="quarter" idx="5"/>
          </p:nvPr>
        </p:nvSpPr>
        <p:spPr/>
        <p:txBody>
          <a:bodyPr/>
          <a:lstStyle/>
          <a:p>
            <a:pPr defTabSz="924916">
              <a:defRPr/>
            </a:pPr>
            <a:fld id="{D3F6CAA8-8B9F-4696-96C3-CF58CA8A4623}" type="slidenum">
              <a:rPr lang="en-MY">
                <a:solidFill>
                  <a:prstClr val="black"/>
                </a:solidFill>
                <a:latin typeface="Calibri" panose="020F0502020204030204"/>
              </a:rPr>
              <a:pPr defTabSz="924916">
                <a:defRPr/>
              </a:pPr>
              <a:t>8</a:t>
            </a:fld>
            <a:endParaRPr lang="en-MY">
              <a:solidFill>
                <a:prstClr val="black"/>
              </a:solidFill>
              <a:latin typeface="Calibri" panose="020F0502020204030204"/>
            </a:endParaRPr>
          </a:p>
        </p:txBody>
      </p:sp>
    </p:spTree>
    <p:extLst>
      <p:ext uri="{BB962C8B-B14F-4D97-AF65-F5344CB8AC3E}">
        <p14:creationId xmlns:p14="http://schemas.microsoft.com/office/powerpoint/2010/main" val="123857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Our Lead Risk Assessors are always happy to have the County Health Department nurses managing lead join them for a “ride along” experience.  We value your partnership as we work with families.  The risk assessors are very good about reaching out.   </a:t>
            </a:r>
          </a:p>
        </p:txBody>
      </p:sp>
      <p:sp>
        <p:nvSpPr>
          <p:cNvPr id="4" name="Slide Number Placeholder 3"/>
          <p:cNvSpPr>
            <a:spLocks noGrp="1"/>
          </p:cNvSpPr>
          <p:nvPr>
            <p:ph type="sldNum" sz="quarter" idx="5"/>
          </p:nvPr>
        </p:nvSpPr>
        <p:spPr/>
        <p:txBody>
          <a:bodyPr/>
          <a:lstStyle/>
          <a:p>
            <a:fld id="{BA41B729-9B84-4AC5-A9A2-4BEDBD52FB68}" type="slidenum">
              <a:rPr lang="en-US" smtClean="0"/>
              <a:t>9</a:t>
            </a:fld>
            <a:endParaRPr lang="en-US"/>
          </a:p>
        </p:txBody>
      </p:sp>
    </p:spTree>
    <p:extLst>
      <p:ext uri="{BB962C8B-B14F-4D97-AF65-F5344CB8AC3E}">
        <p14:creationId xmlns:p14="http://schemas.microsoft.com/office/powerpoint/2010/main" val="44803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978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31078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59859467"/>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27471918"/>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907438671"/>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09127270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35429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61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788195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734534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686063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5996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394815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81228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048659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105410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808440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9960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051166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495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8347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8081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75270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1664993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09176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2929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428251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487387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17586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12665819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42716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487453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23267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78594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6013511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9381466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8464422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50494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5412393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588180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52643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467133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7683172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7669679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1721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9399666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8665956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812547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3591369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179327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18859490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359014203"/>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394035053"/>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104149926"/>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50644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0795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8966765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920342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5007616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655506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2446115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30172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1355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0624519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574429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8724268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86201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6624665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20224418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30716782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049959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965481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2514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587927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9533025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5981143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5417354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17642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122796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625333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2532490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9015370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2993890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601827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3517142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7225355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1346995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087536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495843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2726642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5254404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6408594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658302163"/>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36493970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25690168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23773977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19482855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20899988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9762538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52792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4062908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7310248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1450858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8356814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55355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188229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572209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985714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7957747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701028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1548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2056156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4706764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7330936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94977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2648158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5196298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5251641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4635303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20567179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190270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5272745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6892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901023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246629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32973630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9734465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128712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2481087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83341926"/>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46493968"/>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739857999"/>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527142458"/>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07815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9064576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168863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452178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1091377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4174093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38418289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2055886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8013136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576293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8912984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85027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6910609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215056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122124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40826523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774088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39122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82785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680595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108434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0043970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3139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5073752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1819352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574539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446748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153168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55158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7036763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943079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39062510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707616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7138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596393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2344530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9123622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593989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2983667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33132821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812900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2926504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22194340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0888331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915811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207798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40816179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6475781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775974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4714820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D55A3-F49B-875D-FA1B-19EAA8C7612F}"/>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565254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682681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418776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2900260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79687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62891553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4793328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2312528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89875853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318887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3182385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1456230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194698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4246555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2324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26269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64014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446698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578487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3649274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3569141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04676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617789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80265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9949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247596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66772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82062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553420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157044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81620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572088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4132568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883075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526489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42984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491914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04410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907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431924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45648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15443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95566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9264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31262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3810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5494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68368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57168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9069255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213610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309069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8199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7595087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493955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014010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267920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1402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183339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28112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445344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467555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9937050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986208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346096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8648567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971863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9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2117714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407219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768877519"/>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57559581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978282557"/>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2920216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44158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37926293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606079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0258633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3790122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7831381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223" Type="http://schemas.openxmlformats.org/officeDocument/2006/relationships/slideLayout" Target="../slideLayouts/slideLayout223.xml"/><Relationship Id="rId228" Type="http://schemas.openxmlformats.org/officeDocument/2006/relationships/slideLayout" Target="../slideLayouts/slideLayout228.xml"/><Relationship Id="rId244" Type="http://schemas.openxmlformats.org/officeDocument/2006/relationships/slideLayout" Target="../slideLayouts/slideLayout244.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65"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3" Type="http://schemas.openxmlformats.org/officeDocument/2006/relationships/slideLayout" Target="../slideLayouts/slideLayout213.xml"/><Relationship Id="rId218" Type="http://schemas.openxmlformats.org/officeDocument/2006/relationships/slideLayout" Target="../slideLayouts/slideLayout218.xml"/><Relationship Id="rId234" Type="http://schemas.openxmlformats.org/officeDocument/2006/relationships/slideLayout" Target="../slideLayouts/slideLayout234.xml"/><Relationship Id="rId239" Type="http://schemas.openxmlformats.org/officeDocument/2006/relationships/slideLayout" Target="../slideLayouts/slideLayout23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0" Type="http://schemas.openxmlformats.org/officeDocument/2006/relationships/slideLayout" Target="../slideLayouts/slideLayout250.xml"/><Relationship Id="rId255" Type="http://schemas.openxmlformats.org/officeDocument/2006/relationships/slideLayout" Target="../slideLayouts/slideLayout255.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0" Type="http://schemas.openxmlformats.org/officeDocument/2006/relationships/slideLayout" Target="../slideLayouts/slideLayout240.xml"/><Relationship Id="rId245" Type="http://schemas.openxmlformats.org/officeDocument/2006/relationships/slideLayout" Target="../slideLayouts/slideLayout245.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0" Type="http://schemas.openxmlformats.org/officeDocument/2006/relationships/slideLayout" Target="../slideLayouts/slideLayout230.xml"/><Relationship Id="rId235" Type="http://schemas.openxmlformats.org/officeDocument/2006/relationships/slideLayout" Target="../slideLayouts/slideLayout235.xml"/><Relationship Id="rId251" Type="http://schemas.openxmlformats.org/officeDocument/2006/relationships/slideLayout" Target="../slideLayouts/slideLayout251.xml"/><Relationship Id="rId256" Type="http://schemas.openxmlformats.org/officeDocument/2006/relationships/slideLayout" Target="../slideLayouts/slideLayout256.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225" Type="http://schemas.openxmlformats.org/officeDocument/2006/relationships/slideLayout" Target="../slideLayouts/slideLayout225.xml"/><Relationship Id="rId241" Type="http://schemas.openxmlformats.org/officeDocument/2006/relationships/slideLayout" Target="../slideLayouts/slideLayout241.xml"/><Relationship Id="rId246" Type="http://schemas.openxmlformats.org/officeDocument/2006/relationships/slideLayout" Target="../slideLayouts/slideLayout246.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262" Type="http://schemas.openxmlformats.org/officeDocument/2006/relationships/slideLayout" Target="../slideLayouts/slideLayout26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6836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8" r:id="rId187"/>
    <p:sldLayoutId id="2147483849" r:id="rId188"/>
    <p:sldLayoutId id="2147483850" r:id="rId189"/>
    <p:sldLayoutId id="2147483851" r:id="rId190"/>
    <p:sldLayoutId id="2147483852" r:id="rId191"/>
    <p:sldLayoutId id="2147483853" r:id="rId192"/>
    <p:sldLayoutId id="2147483854" r:id="rId193"/>
    <p:sldLayoutId id="2147483855" r:id="rId194"/>
    <p:sldLayoutId id="2147483856" r:id="rId195"/>
    <p:sldLayoutId id="2147483857" r:id="rId196"/>
    <p:sldLayoutId id="2147483858" r:id="rId197"/>
    <p:sldLayoutId id="2147483859" r:id="rId198"/>
    <p:sldLayoutId id="2147483860" r:id="rId199"/>
    <p:sldLayoutId id="2147483861" r:id="rId200"/>
    <p:sldLayoutId id="2147483862" r:id="rId201"/>
    <p:sldLayoutId id="2147483863" r:id="rId202"/>
    <p:sldLayoutId id="2147483864" r:id="rId203"/>
    <p:sldLayoutId id="2147483865" r:id="rId204"/>
    <p:sldLayoutId id="2147483866" r:id="rId205"/>
    <p:sldLayoutId id="2147483867" r:id="rId206"/>
    <p:sldLayoutId id="2147483868" r:id="rId207"/>
    <p:sldLayoutId id="2147483869" r:id="rId208"/>
    <p:sldLayoutId id="2147483870" r:id="rId209"/>
    <p:sldLayoutId id="2147483871" r:id="rId210"/>
    <p:sldLayoutId id="2147483872" r:id="rId211"/>
    <p:sldLayoutId id="2147483873" r:id="rId212"/>
    <p:sldLayoutId id="2147483874" r:id="rId213"/>
    <p:sldLayoutId id="2147483875" r:id="rId214"/>
    <p:sldLayoutId id="2147483876" r:id="rId215"/>
    <p:sldLayoutId id="2147483877" r:id="rId216"/>
    <p:sldLayoutId id="2147483878" r:id="rId217"/>
    <p:sldLayoutId id="2147483879" r:id="rId218"/>
    <p:sldLayoutId id="2147483880" r:id="rId219"/>
    <p:sldLayoutId id="2147483881" r:id="rId220"/>
    <p:sldLayoutId id="2147483882" r:id="rId221"/>
    <p:sldLayoutId id="2147483883" r:id="rId222"/>
    <p:sldLayoutId id="2147483884" r:id="rId223"/>
    <p:sldLayoutId id="2147483885" r:id="rId224"/>
    <p:sldLayoutId id="2147483886" r:id="rId225"/>
    <p:sldLayoutId id="2147483887" r:id="rId226"/>
    <p:sldLayoutId id="2147483888" r:id="rId227"/>
    <p:sldLayoutId id="2147483889" r:id="rId228"/>
    <p:sldLayoutId id="2147483890" r:id="rId229"/>
    <p:sldLayoutId id="2147483891" r:id="rId230"/>
    <p:sldLayoutId id="2147483892" r:id="rId231"/>
    <p:sldLayoutId id="2147483893" r:id="rId232"/>
    <p:sldLayoutId id="2147483894" r:id="rId233"/>
    <p:sldLayoutId id="2147483895" r:id="rId234"/>
    <p:sldLayoutId id="2147483896" r:id="rId235"/>
    <p:sldLayoutId id="2147483897" r:id="rId236"/>
    <p:sldLayoutId id="2147483898" r:id="rId237"/>
    <p:sldLayoutId id="2147483899" r:id="rId238"/>
    <p:sldLayoutId id="2147483900" r:id="rId239"/>
    <p:sldLayoutId id="2147483901" r:id="rId240"/>
    <p:sldLayoutId id="2147483902" r:id="rId241"/>
    <p:sldLayoutId id="2147483903" r:id="rId242"/>
    <p:sldLayoutId id="2147483904" r:id="rId243"/>
    <p:sldLayoutId id="2147483905" r:id="rId244"/>
    <p:sldLayoutId id="2147483906" r:id="rId245"/>
    <p:sldLayoutId id="2147483907" r:id="rId246"/>
    <p:sldLayoutId id="2147483908" r:id="rId247"/>
    <p:sldLayoutId id="2147483909" r:id="rId248"/>
    <p:sldLayoutId id="2147483910" r:id="rId249"/>
    <p:sldLayoutId id="2147483911" r:id="rId250"/>
    <p:sldLayoutId id="2147483912" r:id="rId251"/>
    <p:sldLayoutId id="2147483913" r:id="rId252"/>
    <p:sldLayoutId id="2147483914" r:id="rId253"/>
    <p:sldLayoutId id="2147483915" r:id="rId254"/>
    <p:sldLayoutId id="2147483916" r:id="rId255"/>
    <p:sldLayoutId id="2147483917" r:id="rId256"/>
    <p:sldLayoutId id="2147483918" r:id="rId257"/>
    <p:sldLayoutId id="2147483919" r:id="rId258"/>
    <p:sldLayoutId id="2147483920" r:id="rId259"/>
    <p:sldLayoutId id="2147483921" r:id="rId260"/>
    <p:sldLayoutId id="2147483922" r:id="rId261"/>
    <p:sldLayoutId id="2147483923" r:id="rId262"/>
    <p:sldLayoutId id="2147483924" r:id="rId263"/>
    <p:sldLayoutId id="2147483926" r:id="rId2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000000"/>
          </p15:clr>
        </p15:guide>
        <p15:guide id="2" orient="horz" pos="3974">
          <p15:clr>
            <a:srgbClr val="000000"/>
          </p15:clr>
        </p15:guide>
        <p15:guide id="3" orient="horz" pos="2160">
          <p15:clr>
            <a:srgbClr val="000000"/>
          </p15:clr>
        </p15:guide>
        <p15:guide id="4" pos="3840">
          <p15:clr>
            <a:srgbClr val="000000"/>
          </p15:clr>
        </p15:guide>
        <p15:guide id="5" pos="211">
          <p15:clr>
            <a:srgbClr val="000000"/>
          </p15:clr>
        </p15:guide>
        <p15:guide id="6" pos="7469">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Teresa.Wortmann@health.mo.gov" TargetMode="External"/><Relationship Id="rId5" Type="http://schemas.openxmlformats.org/officeDocument/2006/relationships/hyperlink" Target="mailto:Shelly.Wehmeyer@health.mo.gov"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64.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hyperlink" Target="http://s1.sos.mo.gov/cmsimages/adrules/csr/current/19csr/19c20-8.pdf" TargetMode="External"/><Relationship Id="rId2" Type="http://schemas.openxmlformats.org/officeDocument/2006/relationships/notesSlide" Target="../notesSlides/notesSlide6.xml"/><Relationship Id="rId1" Type="http://schemas.openxmlformats.org/officeDocument/2006/relationships/slideLayout" Target="../slideLayouts/slideLayout10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mailto:rick.campbell@health.mo.gov" TargetMode="External"/><Relationship Id="rId7" Type="http://schemas.openxmlformats.org/officeDocument/2006/relationships/hyperlink" Target="mailto:Shawn.bond@health.mo.gov" TargetMode="External"/><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hyperlink" Target="mailto:Jeff.Wenzel@health.mo.gov" TargetMode="External"/><Relationship Id="rId5" Type="http://schemas.openxmlformats.org/officeDocument/2006/relationships/hyperlink" Target="mailto:Nicholas.Rustemeyer@health.mo.gov" TargetMode="External"/><Relationship Id="rId4" Type="http://schemas.openxmlformats.org/officeDocument/2006/relationships/hyperlink" Target="mailto:James.Christian@health.mo.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AC8796EE-A06B-460B-AA0C-C8B6C686AB27}"/>
              </a:ext>
            </a:extLst>
          </p:cNvPr>
          <p:cNvSpPr/>
          <p:nvPr/>
        </p:nvSpPr>
        <p:spPr>
          <a:xfrm>
            <a:off x="609601" y="861134"/>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402D7909-738A-44C9-BC28-8609EFD38B0A}"/>
              </a:ext>
            </a:extLst>
          </p:cNvPr>
          <p:cNvSpPr txBox="1"/>
          <p:nvPr/>
        </p:nvSpPr>
        <p:spPr>
          <a:xfrm>
            <a:off x="1069305" y="3334639"/>
            <a:ext cx="10075194"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5400" b="0" i="0" u="none" strike="noStrike" kern="1200" cap="none" spc="0" normalizeH="0" baseline="0" noProof="0" dirty="0">
                <a:ln>
                  <a:noFill/>
                </a:ln>
                <a:solidFill>
                  <a:srgbClr val="012169"/>
                </a:solidFill>
                <a:effectLst/>
                <a:uLnTx/>
                <a:uFillTx/>
                <a:latin typeface="+mj-lt"/>
                <a:ea typeface="+mn-ea"/>
                <a:cs typeface="+mn-cs"/>
              </a:rPr>
              <a:t>Childhood </a:t>
            </a:r>
            <a:r>
              <a:rPr lang="en-MY" sz="5400" dirty="0">
                <a:solidFill>
                  <a:srgbClr val="012169"/>
                </a:solidFill>
                <a:latin typeface="+mj-lt"/>
              </a:rPr>
              <a:t>Lead Poisoning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MY" sz="5400" dirty="0">
                <a:solidFill>
                  <a:srgbClr val="012169"/>
                </a:solidFill>
                <a:latin typeface="+mj-lt"/>
              </a:rPr>
              <a:t>Prevention Program</a:t>
            </a: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4988849"/>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08" y="-153211"/>
            <a:ext cx="3587965" cy="3587965"/>
          </a:xfrm>
          <a:prstGeom prst="rect">
            <a:avLst/>
          </a:prstGeom>
        </p:spPr>
      </p:pic>
    </p:spTree>
    <p:extLst>
      <p:ext uri="{BB962C8B-B14F-4D97-AF65-F5344CB8AC3E}">
        <p14:creationId xmlns:p14="http://schemas.microsoft.com/office/powerpoint/2010/main" val="403650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b="4973"/>
          <a:stretch/>
        </p:blipFill>
        <p:spPr>
          <a:xfrm>
            <a:off x="-7621" y="615552"/>
            <a:ext cx="12192000" cy="6518435"/>
          </a:xfrm>
          <a:prstGeom prst="rect">
            <a:avLst/>
          </a:prstGeom>
        </p:spPr>
      </p:pic>
      <p:sp>
        <p:nvSpPr>
          <p:cNvPr id="5" name="TextBox 4">
            <a:extLst>
              <a:ext uri="{FF2B5EF4-FFF2-40B4-BE49-F238E27FC236}">
                <a16:creationId xmlns:a16="http://schemas.microsoft.com/office/drawing/2014/main" id="{F7BC944F-58FB-421A-BC42-AC56ECE7965C}"/>
              </a:ext>
            </a:extLst>
          </p:cNvPr>
          <p:cNvSpPr txBox="1"/>
          <p:nvPr/>
        </p:nvSpPr>
        <p:spPr>
          <a:xfrm>
            <a:off x="2328132" y="2031973"/>
            <a:ext cx="76495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E35205"/>
                </a:solidFill>
                <a:effectLst/>
                <a:uLnTx/>
                <a:uFillTx/>
                <a:latin typeface="Montserrat ExtraBold"/>
                <a:ea typeface="Open Sans Extrabold" panose="020B0906030804020204" pitchFamily="34" charset="0"/>
                <a:cs typeface="Open Sans Extrabold" panose="020B0906030804020204" pitchFamily="34" charset="0"/>
              </a:rPr>
              <a:t>OPTIMAL HEALTH AND SAFETY FOR ALL MISSOURIANS</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87588" y="221106"/>
            <a:ext cx="4276165" cy="1710548"/>
          </a:xfrm>
          <a:prstGeom prst="rect">
            <a:avLst/>
          </a:prstGeom>
        </p:spPr>
      </p:pic>
      <p:sp>
        <p:nvSpPr>
          <p:cNvPr id="2" name="TextBox 1"/>
          <p:cNvSpPr txBox="1"/>
          <p:nvPr/>
        </p:nvSpPr>
        <p:spPr>
          <a:xfrm>
            <a:off x="2383265" y="2432083"/>
            <a:ext cx="7539317" cy="4801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A900"/>
                </a:solidFill>
                <a:effectLst/>
                <a:uLnTx/>
                <a:uFillTx/>
                <a:latin typeface="Montserrat"/>
                <a:ea typeface="+mn-ea"/>
                <a:cs typeface="+mn-cs"/>
              </a:rPr>
              <a:t>Case Management Contacts:</a:t>
            </a:r>
          </a:p>
          <a:p>
            <a:pPr lvl="0" algn="ctr">
              <a:defRPr/>
            </a:pPr>
            <a:endParaRPr lang="en-US" sz="2800" b="1" dirty="0">
              <a:solidFill>
                <a:srgbClr val="012169"/>
              </a:solidFill>
            </a:endParaRPr>
          </a:p>
          <a:p>
            <a:pPr lvl="0" algn="ctr">
              <a:defRPr/>
            </a:pPr>
            <a:r>
              <a:rPr lang="en-US" sz="2400" b="1" dirty="0">
                <a:solidFill>
                  <a:srgbClr val="012169"/>
                </a:solidFill>
              </a:rPr>
              <a:t>Shelly Wehmeyer, BSN, RN</a:t>
            </a:r>
          </a:p>
          <a:p>
            <a:pPr lvl="0" algn="ctr">
              <a:defRPr/>
            </a:pPr>
            <a:r>
              <a:rPr lang="en-US" sz="2400" b="1" dirty="0">
                <a:solidFill>
                  <a:srgbClr val="012169"/>
                </a:solidFill>
              </a:rPr>
              <a:t>573-526-9079</a:t>
            </a:r>
          </a:p>
          <a:p>
            <a:pPr lvl="0" algn="ctr">
              <a:defRPr/>
            </a:pPr>
            <a:r>
              <a:rPr lang="en-US" sz="2000" b="1" dirty="0">
                <a:solidFill>
                  <a:srgbClr val="012169"/>
                </a:solidFill>
                <a:hlinkClick r:id="rId5"/>
              </a:rPr>
              <a:t>Shelly.Wehmeyer@health.mo.gov</a:t>
            </a:r>
            <a:endParaRPr lang="en-US" sz="2000" b="1" dirty="0">
              <a:solidFill>
                <a:srgbClr val="012169"/>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2A900"/>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12169"/>
                </a:solidFill>
                <a:latin typeface="Montserrat"/>
              </a:rPr>
              <a:t>Teresa Wortmann, MSN, RN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12169"/>
                </a:solidFill>
                <a:latin typeface="Montserrat"/>
              </a:rPr>
              <a:t>CLPPP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2169"/>
                </a:solidFill>
                <a:effectLst/>
                <a:uLnTx/>
                <a:uFillTx/>
                <a:latin typeface="Montserrat"/>
                <a:ea typeface="+mn-ea"/>
                <a:cs typeface="+mn-cs"/>
              </a:rPr>
              <a:t>573-751-4718</a:t>
            </a:r>
          </a:p>
          <a:p>
            <a:pPr lvl="0" algn="ctr">
              <a:defRPr/>
            </a:pPr>
            <a:r>
              <a:rPr lang="de-DE" sz="2000" b="1" dirty="0">
                <a:solidFill>
                  <a:srgbClr val="012169"/>
                </a:solidFill>
                <a:hlinkClick r:id="rId6"/>
              </a:rPr>
              <a:t>Teresa.Wortmann@health.mo.gov</a:t>
            </a:r>
            <a:r>
              <a:rPr lang="de-DE" sz="2000" b="1" dirty="0">
                <a:solidFill>
                  <a:srgbClr val="012169"/>
                </a:solidFill>
              </a:rPr>
              <a:t> </a:t>
            </a:r>
            <a:endParaRPr kumimoji="0" lang="en-US" sz="2400" b="1" i="0" u="none" strike="noStrike" kern="1200" cap="none" spc="0" normalizeH="0" baseline="0" noProof="0" dirty="0">
              <a:ln>
                <a:noFill/>
              </a:ln>
              <a:solidFill>
                <a:srgbClr val="012169"/>
              </a:solidFill>
              <a:effectLst/>
              <a:uLnTx/>
              <a:uFillTx/>
              <a:latin typeface="Montserrat"/>
              <a:ea typeface="+mn-ea"/>
              <a:cs typeface="+mn-cs"/>
            </a:endParaRPr>
          </a:p>
          <a:p>
            <a:pPr lvl="0" algn="ctr">
              <a:defRPr/>
            </a:pPr>
            <a:endParaRPr kumimoji="0" lang="en-US" sz="2400" b="1"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12169"/>
                </a:solidFill>
                <a:effectLst/>
                <a:uLnTx/>
                <a:uFillTx/>
                <a:latin typeface="Montserrat"/>
                <a:ea typeface="+mn-ea"/>
                <a:cs typeface="+mn-cs"/>
              </a:rPr>
              <a:t>Health.Mo.Gov</a:t>
            </a:r>
            <a:endParaRPr kumimoji="0" lang="en-US" sz="2400" b="1"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Tree>
    <p:extLst>
      <p:ext uri="{BB962C8B-B14F-4D97-AF65-F5344CB8AC3E}">
        <p14:creationId xmlns:p14="http://schemas.microsoft.com/office/powerpoint/2010/main" val="278480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414" y="742203"/>
            <a:ext cx="417774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j-lt"/>
                <a:ea typeface="+mn-ea"/>
                <a:cs typeface="+mn-cs"/>
              </a:rPr>
              <a:t>Lead in Missouri</a:t>
            </a:r>
          </a:p>
        </p:txBody>
      </p:sp>
      <p:sp>
        <p:nvSpPr>
          <p:cNvPr id="8" name="TextBox 7"/>
          <p:cNvSpPr txBox="1"/>
          <p:nvPr/>
        </p:nvSpPr>
        <p:spPr>
          <a:xfrm>
            <a:off x="632414" y="1688557"/>
            <a:ext cx="4664015" cy="44319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12169"/>
                </a:solidFill>
                <a:effectLst/>
                <a:uLnTx/>
                <a:uFillTx/>
                <a:ea typeface="+mn-ea"/>
                <a:cs typeface="Arial" panose="020B0604020202020204" pitchFamily="34" charset="0"/>
              </a:rPr>
              <a:t>Missouri is the nation’s top producer of primary lead ore</a:t>
            </a:r>
          </a:p>
          <a:p>
            <a:pPr marR="0" lvl="0" algn="l" defTabSz="914400" rtl="0" eaLnBrk="1" fontAlgn="auto" latinLnBrk="0" hangingPunct="1">
              <a:lnSpc>
                <a:spcPct val="100000"/>
              </a:lnSpc>
              <a:spcBef>
                <a:spcPts val="0"/>
              </a:spcBef>
              <a:spcAft>
                <a:spcPts val="0"/>
              </a:spcAft>
              <a:buClrTx/>
              <a:buSzTx/>
              <a:tabLst/>
              <a:defRPr/>
            </a:pPr>
            <a:endParaRPr lang="en-US" sz="2200" dirty="0">
              <a:solidFill>
                <a:srgbClr val="012169"/>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12169"/>
                </a:solidFill>
                <a:effectLst/>
                <a:uLnTx/>
                <a:uFillTx/>
                <a:ea typeface="+mn-ea"/>
                <a:cs typeface="Arial" panose="020B0604020202020204" pitchFamily="34" charset="0"/>
              </a:rPr>
              <a:t>High</a:t>
            </a:r>
            <a:r>
              <a:rPr lang="en-US" sz="2200" dirty="0" err="1">
                <a:solidFill>
                  <a:srgbClr val="012169"/>
                </a:solidFill>
                <a:cs typeface="Arial" panose="020B0604020202020204" pitchFamily="34" charset="0"/>
              </a:rPr>
              <a:t>est</a:t>
            </a:r>
            <a:r>
              <a:rPr lang="en-US" sz="2200" dirty="0">
                <a:solidFill>
                  <a:srgbClr val="012169"/>
                </a:solidFill>
                <a:cs typeface="Arial" panose="020B0604020202020204" pitchFamily="34" charset="0"/>
              </a:rPr>
              <a:t> rate of adults poisoned in the nation</a:t>
            </a:r>
          </a:p>
          <a:p>
            <a:pPr marR="0" lvl="0" algn="l" defTabSz="914400" rtl="0" eaLnBrk="1" fontAlgn="auto" latinLnBrk="0" hangingPunct="1">
              <a:lnSpc>
                <a:spcPct val="100000"/>
              </a:lnSpc>
              <a:spcBef>
                <a:spcPts val="0"/>
              </a:spcBef>
              <a:spcAft>
                <a:spcPts val="0"/>
              </a:spcAft>
              <a:buClrTx/>
              <a:buSzTx/>
              <a:tabLst/>
              <a:defRPr/>
            </a:pPr>
            <a:endParaRPr lang="en-US" sz="2200" dirty="0">
              <a:solidFill>
                <a:srgbClr val="012169"/>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12169"/>
                </a:solidFill>
                <a:cs typeface="Arial" panose="020B0604020202020204" pitchFamily="34" charset="0"/>
              </a:rPr>
              <a:t>Children’s average elevations are higher than the national average</a:t>
            </a:r>
          </a:p>
          <a:p>
            <a:pPr marR="0" lvl="0" algn="l" defTabSz="914400" rtl="0" eaLnBrk="1" fontAlgn="auto" latinLnBrk="0" hangingPunct="1">
              <a:lnSpc>
                <a:spcPct val="100000"/>
              </a:lnSpc>
              <a:spcBef>
                <a:spcPts val="0"/>
              </a:spcBef>
              <a:spcAft>
                <a:spcPts val="0"/>
              </a:spcAft>
              <a:buClrTx/>
              <a:buSzTx/>
              <a:tabLst/>
              <a:defRPr/>
            </a:pPr>
            <a:endParaRPr lang="en-US" sz="2200" dirty="0">
              <a:solidFill>
                <a:srgbClr val="012169"/>
              </a:solidFill>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12169"/>
                </a:solidFill>
                <a:cs typeface="Arial" panose="020B0604020202020204" pitchFamily="34" charset="0"/>
              </a:rPr>
              <a:t>About 65% of Missouri houses were built before 1978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ea typeface="+mn-ea"/>
              <a:cs typeface="Arial" panose="020B0604020202020204" pitchFamily="34" charset="0"/>
            </a:endParaRPr>
          </a:p>
        </p:txBody>
      </p:sp>
      <p:pic>
        <p:nvPicPr>
          <p:cNvPr id="9" name="Content Placeholder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96429" y="1049980"/>
            <a:ext cx="6555688" cy="4351338"/>
          </a:xfrm>
          <a:prstGeom prst="rect">
            <a:avLst/>
          </a:prstGeom>
        </p:spPr>
      </p:pic>
      <p:sp>
        <p:nvSpPr>
          <p:cNvPr id="10" name="TextBox 9"/>
          <p:cNvSpPr txBox="1"/>
          <p:nvPr/>
        </p:nvSpPr>
        <p:spPr>
          <a:xfrm>
            <a:off x="6616598" y="4954613"/>
            <a:ext cx="39153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12169"/>
                </a:solidFill>
                <a:effectLst/>
                <a:uLnTx/>
                <a:uFillTx/>
                <a:latin typeface="Montserrat"/>
                <a:ea typeface="+mn-ea"/>
                <a:cs typeface="+mn-cs"/>
              </a:rPr>
              <a:t>https://www.dreamstime.com/photos-images/galenite.html</a:t>
            </a:r>
          </a:p>
        </p:txBody>
      </p:sp>
      <p:sp>
        <p:nvSpPr>
          <p:cNvPr id="2" name="Rectangle 1">
            <a:extLst>
              <a:ext uri="{FF2B5EF4-FFF2-40B4-BE49-F238E27FC236}">
                <a16:creationId xmlns:a16="http://schemas.microsoft.com/office/drawing/2014/main" id="{3011ABF4-5AC1-0BD9-9EF5-6DE15F3F8FCD}"/>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345417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654" y="1080655"/>
            <a:ext cx="4142917" cy="27616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639679" y="1630494"/>
            <a:ext cx="6096000" cy="369331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Children under the age of 6 who: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Live in pre-1978 housing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Live low-income households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Are immigrants or refugees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12169"/>
              </a:solidFill>
              <a:latin typeface="Montserrat"/>
            </a:endParaRPr>
          </a:p>
          <a:p>
            <a:pP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Pregnant and breastfeeding women</a:t>
            </a:r>
          </a:p>
          <a:p>
            <a:pPr>
              <a:defRPr/>
            </a:pPr>
            <a:endParaRPr kumimoji="0" lang="en-US" b="0" i="0" u="none" strike="noStrike" kern="1200" cap="none" spc="0" normalizeH="0" baseline="0" noProof="0" dirty="0">
              <a:ln>
                <a:noFill/>
              </a:ln>
              <a:solidFill>
                <a:srgbClr val="012169"/>
              </a:solidFill>
              <a:effectLst/>
              <a:uLnTx/>
              <a:uFillTx/>
              <a:latin typeface="Montserrat"/>
              <a:ea typeface="+mn-ea"/>
              <a:cs typeface="+mn-cs"/>
            </a:endParaRPr>
          </a:p>
          <a:p>
            <a:pP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Adults working in industries or have hobbies that expose them to lead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Battery manufacturing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Lead mining, smelting and refining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Renovation of older homes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5" name="Rectangle 4"/>
          <p:cNvSpPr/>
          <p:nvPr/>
        </p:nvSpPr>
        <p:spPr>
          <a:xfrm>
            <a:off x="617773" y="706582"/>
            <a:ext cx="654889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High Risk Populations</a:t>
            </a:r>
          </a:p>
        </p:txBody>
      </p:sp>
      <p:sp>
        <p:nvSpPr>
          <p:cNvPr id="6" name="Rectangle 5">
            <a:extLst>
              <a:ext uri="{FF2B5EF4-FFF2-40B4-BE49-F238E27FC236}">
                <a16:creationId xmlns:a16="http://schemas.microsoft.com/office/drawing/2014/main" id="{7F4DA778-0688-994C-B5FE-CDBA689B0E4F}"/>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7" name="Picture 6">
            <a:extLst>
              <a:ext uri="{FF2B5EF4-FFF2-40B4-BE49-F238E27FC236}">
                <a16:creationId xmlns:a16="http://schemas.microsoft.com/office/drawing/2014/main" id="{E88D2012-77A4-9D6B-9ED9-A5AEA596D5CE}"/>
              </a:ext>
            </a:extLst>
          </p:cNvPr>
          <p:cNvPicPr>
            <a:picLocks noChangeAspect="1"/>
          </p:cNvPicPr>
          <p:nvPr/>
        </p:nvPicPr>
        <p:blipFill>
          <a:blip r:embed="rId4"/>
          <a:stretch>
            <a:fillRect/>
          </a:stretch>
        </p:blipFill>
        <p:spPr>
          <a:xfrm>
            <a:off x="6625793" y="3477153"/>
            <a:ext cx="3731075" cy="2725148"/>
          </a:xfrm>
          <a:prstGeom prst="rect">
            <a:avLst/>
          </a:prstGeom>
        </p:spPr>
      </p:pic>
    </p:spTree>
    <p:extLst>
      <p:ext uri="{BB962C8B-B14F-4D97-AF65-F5344CB8AC3E}">
        <p14:creationId xmlns:p14="http://schemas.microsoft.com/office/powerpoint/2010/main" val="361214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D4119-8D9B-A4BE-B8F7-0203CCFCBFDE}"/>
              </a:ext>
              <a:ext uri="{C183D7F6-B498-43B3-948B-1728B52AA6E4}">
                <adec:decorative xmlns:adec="http://schemas.microsoft.com/office/drawing/2017/decorative" val="1"/>
              </a:ext>
            </a:extLst>
          </p:cNvPr>
          <p:cNvSpPr/>
          <p:nvPr/>
        </p:nvSpPr>
        <p:spPr>
          <a:xfrm>
            <a:off x="508000" y="234209"/>
            <a:ext cx="11176000" cy="6151457"/>
          </a:xfrm>
          <a:prstGeom prst="rect">
            <a:avLst/>
          </a:prstGeom>
          <a:solidFill>
            <a:schemeClr val="bg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4" name="Title 1">
            <a:extLst>
              <a:ext uri="{FF2B5EF4-FFF2-40B4-BE49-F238E27FC236}">
                <a16:creationId xmlns:a16="http://schemas.microsoft.com/office/drawing/2014/main" id="{7E028280-BFAB-9A5C-47A0-8F4073A7551F}"/>
              </a:ext>
            </a:extLst>
          </p:cNvPr>
          <p:cNvSpPr txBox="1">
            <a:spLocks noGrp="1"/>
          </p:cNvSpPr>
          <p:nvPr>
            <p:ph type="title"/>
          </p:nvPr>
        </p:nvSpPr>
        <p:spPr>
          <a:xfrm>
            <a:off x="0" y="515938"/>
            <a:ext cx="12192000" cy="515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3600" b="0" i="0" u="none" strike="noStrike" kern="1200" cap="none" spc="0" normalizeH="0" baseline="0" noProof="0" dirty="0">
                <a:ln>
                  <a:noFill/>
                </a:ln>
                <a:solidFill>
                  <a:schemeClr val="tx1"/>
                </a:solidFill>
                <a:effectLst/>
                <a:uLnTx/>
                <a:uFillTx/>
                <a:latin typeface="Arial Black" panose="020B0A04020102020204" pitchFamily="34" charset="0"/>
                <a:ea typeface="+mj-ea"/>
                <a:cs typeface="+mj-cs"/>
              </a:rPr>
              <a:t>Testing rates in Misso</a:t>
            </a:r>
            <a:r>
              <a:rPr lang="en-US" sz="3600" dirty="0" err="1">
                <a:latin typeface="Arial Black" panose="020B0A04020102020204" pitchFamily="34" charset="0"/>
              </a:rPr>
              <a:t>uri</a:t>
            </a:r>
            <a:endParaRPr kumimoji="0" lang="en-US" sz="3600" b="0" i="0" u="none" strike="noStrike" kern="1200" cap="none" spc="0" normalizeH="0" baseline="0" noProof="0" dirty="0">
              <a:ln>
                <a:noFill/>
              </a:ln>
              <a:solidFill>
                <a:schemeClr val="tx1"/>
              </a:solidFill>
              <a:effectLst/>
              <a:uLnTx/>
              <a:uFillTx/>
              <a:latin typeface="Arial Black" panose="020B0A04020102020204" pitchFamily="34" charset="0"/>
              <a:ea typeface="+mj-ea"/>
              <a:cs typeface="+mj-cs"/>
            </a:endParaRPr>
          </a:p>
        </p:txBody>
      </p:sp>
      <p:sp>
        <p:nvSpPr>
          <p:cNvPr id="5" name="Subtitle 2">
            <a:extLst>
              <a:ext uri="{FF2B5EF4-FFF2-40B4-BE49-F238E27FC236}">
                <a16:creationId xmlns:a16="http://schemas.microsoft.com/office/drawing/2014/main" id="{47F5BA42-1C9E-BBFE-2B4B-2F5895997526}"/>
              </a:ext>
            </a:extLst>
          </p:cNvPr>
          <p:cNvSpPr txBox="1">
            <a:spLocks/>
          </p:cNvSpPr>
          <p:nvPr/>
        </p:nvSpPr>
        <p:spPr>
          <a:xfrm>
            <a:off x="1524000" y="1051932"/>
            <a:ext cx="9144000" cy="319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MY" sz="1800" dirty="0">
                <a:latin typeface="Arial" panose="020B0604020202020204" pitchFamily="34" charset="0"/>
                <a:cs typeface="Arial" panose="020B0604020202020204" pitchFamily="34" charset="0"/>
              </a:rPr>
              <a:t>Percentage of children (under 72 months) tested </a:t>
            </a:r>
          </a:p>
        </p:txBody>
      </p:sp>
      <p:pic>
        <p:nvPicPr>
          <p:cNvPr id="15" name="Picture 14">
            <a:extLst>
              <a:ext uri="{FF2B5EF4-FFF2-40B4-BE49-F238E27FC236}">
                <a16:creationId xmlns:a16="http://schemas.microsoft.com/office/drawing/2014/main" id="{4210702D-7454-D0F2-BE6B-2290510399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081" y="629556"/>
            <a:ext cx="614390" cy="614390"/>
          </a:xfrm>
          <a:prstGeom prst="rect">
            <a:avLst/>
          </a:prstGeom>
        </p:spPr>
      </p:pic>
      <p:sp>
        <p:nvSpPr>
          <p:cNvPr id="6" name="Rectangle 5">
            <a:extLst>
              <a:ext uri="{FF2B5EF4-FFF2-40B4-BE49-F238E27FC236}">
                <a16:creationId xmlns:a16="http://schemas.microsoft.com/office/drawing/2014/main" id="{2E992686-0CA6-CAB8-366F-B289219D9349}"/>
              </a:ext>
              <a:ext uri="{C183D7F6-B498-43B3-948B-1728B52AA6E4}">
                <adec:decorative xmlns:adec="http://schemas.microsoft.com/office/drawing/2017/decorative" val="1"/>
              </a:ext>
            </a:extLst>
          </p:cNvPr>
          <p:cNvSpPr/>
          <p:nvPr/>
        </p:nvSpPr>
        <p:spPr>
          <a:xfrm>
            <a:off x="0" y="6547038"/>
            <a:ext cx="12192000" cy="319839"/>
          </a:xfrm>
          <a:prstGeom prst="rect">
            <a:avLst/>
          </a:prstGeom>
          <a:gradFill flip="none" rotWithShape="1">
            <a:gsLst>
              <a:gs pos="100000">
                <a:schemeClr val="tx1"/>
              </a:gs>
              <a:gs pos="0">
                <a:schemeClr val="accent2"/>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a:extLst>
              <a:ext uri="{FF2B5EF4-FFF2-40B4-BE49-F238E27FC236}">
                <a16:creationId xmlns:a16="http://schemas.microsoft.com/office/drawing/2014/main" id="{67BDFF81-2043-DDCA-1778-6D24241C9C50}"/>
              </a:ext>
              <a:ext uri="{C183D7F6-B498-43B3-948B-1728B52AA6E4}">
                <adec:decorative xmlns:adec="http://schemas.microsoft.com/office/drawing/2017/decorative" val="1"/>
              </a:ext>
            </a:extLst>
          </p:cNvPr>
          <p:cNvSpPr/>
          <p:nvPr/>
        </p:nvSpPr>
        <p:spPr>
          <a:xfrm>
            <a:off x="0" y="6495699"/>
            <a:ext cx="12192000" cy="59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aphicFrame>
        <p:nvGraphicFramePr>
          <p:cNvPr id="11" name="Chart 10">
            <a:extLst>
              <a:ext uri="{FF2B5EF4-FFF2-40B4-BE49-F238E27FC236}">
                <a16:creationId xmlns:a16="http://schemas.microsoft.com/office/drawing/2014/main" id="{3A9BE0EB-1D55-74AB-1E03-B8549F6A39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790785"/>
              </p:ext>
            </p:extLst>
          </p:nvPr>
        </p:nvGraphicFramePr>
        <p:xfrm>
          <a:off x="1948872" y="1423110"/>
          <a:ext cx="8128000" cy="49189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793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2049" y="759294"/>
            <a:ext cx="1024190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Basic Lead Care Management Principles</a:t>
            </a:r>
          </a:p>
        </p:txBody>
      </p:sp>
      <p:sp>
        <p:nvSpPr>
          <p:cNvPr id="28" name="Content Placeholder 2"/>
          <p:cNvSpPr txBox="1">
            <a:spLocks/>
          </p:cNvSpPr>
          <p:nvPr/>
        </p:nvSpPr>
        <p:spPr>
          <a:xfrm>
            <a:off x="692049" y="1639853"/>
            <a:ext cx="8179724" cy="435133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Eliminate the source of lead exposure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Pediatric care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Family education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Correct nutritional deficiencies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Chelation (if appropriate)</a:t>
            </a:r>
          </a:p>
        </p:txBody>
      </p:sp>
      <p:pic>
        <p:nvPicPr>
          <p:cNvPr id="29" name="Picture 28"/>
          <p:cNvPicPr>
            <a:picLocks noChangeAspect="1"/>
          </p:cNvPicPr>
          <p:nvPr/>
        </p:nvPicPr>
        <p:blipFill>
          <a:blip r:embed="rId3" cstate="hqprint">
            <a:extLst>
              <a:ext uri="{BEBA8EAE-BF5A-486C-A8C5-ECC9F3942E4B}">
                <a14:imgProps xmlns:a14="http://schemas.microsoft.com/office/drawing/2010/main">
                  <a14:imgLayer r:embed="rId4">
                    <a14:imgEffect>
                      <a14:backgroundRemoval t="888" b="99727" l="0" r="99959">
                        <a14:foregroundMark x1="80718" y1="77732" x2="80718" y2="77732"/>
                        <a14:foregroundMark x1="78984" y1="83265" x2="78984" y2="83265"/>
                        <a14:foregroundMark x1="87572" y1="75137" x2="87572" y2="75137"/>
                        <a14:foregroundMark x1="87490" y1="75546" x2="78076" y2="88525"/>
                        <a14:foregroundMark x1="78076" y1="89003" x2="78737" y2="99044"/>
                        <a14:foregroundMark x1="87655" y1="75410" x2="88728" y2="80874"/>
                        <a14:foregroundMark x1="88811" y1="80669" x2="99959" y2="69126"/>
                        <a14:foregroundMark x1="99546" y1="68784" x2="92031" y2="68306"/>
                        <a14:foregroundMark x1="92031" y1="68306" x2="92609" y2="56762"/>
                        <a14:foregroundMark x1="92609" y1="56762" x2="78159" y2="55806"/>
                        <a14:foregroundMark x1="66846" y1="56762" x2="66846" y2="56762"/>
                        <a14:foregroundMark x1="70396" y1="61817" x2="70974" y2="63251"/>
                        <a14:foregroundMark x1="70809" y1="62158" x2="62964" y2="42691"/>
                        <a14:foregroundMark x1="62799" y1="42008" x2="64286" y2="34426"/>
                        <a14:foregroundMark x1="61726" y1="52527" x2="61726" y2="52527"/>
                        <a14:foregroundMark x1="10322" y1="46653" x2="4500" y2="51776"/>
                        <a14:foregroundMark x1="56069" y1="12978" x2="51941" y2="12637"/>
                        <a14:foregroundMark x1="42857" y1="56557" x2="42857" y2="56557"/>
                      </a14:backgroundRemoval>
                    </a14:imgEffect>
                  </a14:imgLayer>
                </a14:imgProps>
              </a:ext>
              <a:ext uri="{28A0092B-C50C-407E-A947-70E740481C1C}">
                <a14:useLocalDpi xmlns:a14="http://schemas.microsoft.com/office/drawing/2010/main" val="0"/>
              </a:ext>
            </a:extLst>
          </a:blip>
          <a:stretch>
            <a:fillRect/>
          </a:stretch>
        </p:blipFill>
        <p:spPr>
          <a:xfrm flipH="1">
            <a:off x="4552122" y="1601846"/>
            <a:ext cx="7639878" cy="4941828"/>
          </a:xfrm>
          <a:prstGeom prst="rect">
            <a:avLst/>
          </a:prstGeom>
          <a:effectLst>
            <a:softEdge rad="12700"/>
          </a:effectLst>
        </p:spPr>
      </p:pic>
      <p:sp>
        <p:nvSpPr>
          <p:cNvPr id="2" name="Rectangle 1">
            <a:extLst>
              <a:ext uri="{FF2B5EF4-FFF2-40B4-BE49-F238E27FC236}">
                <a16:creationId xmlns:a16="http://schemas.microsoft.com/office/drawing/2014/main" id="{22D62B13-C639-52F2-0F98-85D09EA09527}"/>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2616870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EA75-723B-D10F-241A-879BDF300E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7CDCAE-6D20-AE19-95F0-27B3920898D9}"/>
              </a:ext>
            </a:extLst>
          </p:cNvPr>
          <p:cNvSpPr/>
          <p:nvPr/>
        </p:nvSpPr>
        <p:spPr>
          <a:xfrm>
            <a:off x="692049" y="759294"/>
            <a:ext cx="346921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Expectations</a:t>
            </a:r>
          </a:p>
        </p:txBody>
      </p:sp>
      <p:sp>
        <p:nvSpPr>
          <p:cNvPr id="28" name="Content Placeholder 2">
            <a:extLst>
              <a:ext uri="{FF2B5EF4-FFF2-40B4-BE49-F238E27FC236}">
                <a16:creationId xmlns:a16="http://schemas.microsoft.com/office/drawing/2014/main" id="{45746E4C-9F3B-B11E-3713-EFA41882D5CB}"/>
              </a:ext>
            </a:extLst>
          </p:cNvPr>
          <p:cNvSpPr txBox="1">
            <a:spLocks/>
          </p:cNvSpPr>
          <p:nvPr/>
        </p:nvSpPr>
        <p:spPr>
          <a:xfrm>
            <a:off x="335788" y="1532975"/>
            <a:ext cx="6706279" cy="435133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As of 3/31/2025, ALL lead case management shall begin at a level of 3.5 mcg/dL and above (</a:t>
            </a:r>
            <a:r>
              <a:rPr kumimoji="0" lang="en-US" b="0" i="0" u="none" strike="noStrike" kern="1200" cap="none" spc="0" normalizeH="0" baseline="0" noProof="0" dirty="0">
                <a:ln>
                  <a:noFill/>
                </a:ln>
                <a:solidFill>
                  <a:srgbClr val="012169"/>
                </a:solidFill>
                <a:effectLst/>
                <a:uLnTx/>
                <a:uFillTx/>
                <a:latin typeface="Montserrat"/>
                <a:ea typeface="+mn-ea"/>
                <a:cs typeface="+mn-cs"/>
                <a:hlinkClick r:id="rId3"/>
              </a:rPr>
              <a:t>19 CSR 20.8.030</a:t>
            </a:r>
            <a:r>
              <a:rPr kumimoji="0" lang="en-US" b="0" i="0" u="none" strike="noStrike" kern="1200" cap="none" spc="0" normalizeH="0" baseline="0" noProof="0" dirty="0">
                <a:ln>
                  <a:noFill/>
                </a:ln>
                <a:solidFill>
                  <a:srgbClr val="012169"/>
                </a:solidFill>
                <a:effectLst/>
                <a:uLnTx/>
                <a:uFillTx/>
                <a:latin typeface="Montserrat"/>
                <a:ea typeface="+mn-ea"/>
                <a:cs typeface="+mn-cs"/>
              </a:rPr>
              <a:t>). </a:t>
            </a:r>
            <a:endParaRPr lang="en-US" dirty="0">
              <a:solidFill>
                <a:srgbClr val="012169"/>
              </a:solidFill>
              <a:latin typeface="Montserrat"/>
            </a:endParaRPr>
          </a:p>
          <a:p>
            <a:pPr marR="0" lvl="0" algn="l" defTabSz="914400" rtl="0" eaLnBrk="1" fontAlgn="auto" latinLnBrk="0" hangingPunct="1">
              <a:lnSpc>
                <a:spcPct val="90000"/>
              </a:lnSpc>
              <a:spcBef>
                <a:spcPts val="1000"/>
              </a:spcBef>
              <a:spcAft>
                <a:spcPts val="0"/>
              </a:spcAft>
              <a:buClrTx/>
              <a:buSzTx/>
              <a:tabLst/>
              <a:defRPr/>
            </a:pPr>
            <a:endParaRPr lang="en-US" dirty="0">
              <a:solidFill>
                <a:srgbClr val="012169"/>
              </a:solidFill>
              <a:latin typeface="Montserrat"/>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chemeClr val="accent1"/>
                </a:solidFill>
                <a:effectLst/>
                <a:uLnTx/>
                <a:uFillTx/>
                <a:latin typeface="Montserrat"/>
                <a:ea typeface="+mn-ea"/>
                <a:cs typeface="+mn-cs"/>
              </a:rPr>
              <a:t>Identification of lead cases in your jurisdiction</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solidFill>
                  <a:schemeClr val="accent1"/>
                </a:solidFill>
                <a:latin typeface="Montserrat"/>
              </a:rPr>
              <a:t>Follow up with lead cases in your jurisdiction</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solidFill>
                  <a:schemeClr val="accent1"/>
                </a:solidFill>
                <a:latin typeface="Montserrat"/>
              </a:rPr>
              <a:t>Testing reminders or follow-up reminders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chemeClr val="accent1"/>
                </a:solidFill>
                <a:effectLst/>
                <a:uLnTx/>
                <a:uFillTx/>
                <a:latin typeface="Montserrat"/>
                <a:ea typeface="+mn-ea"/>
                <a:cs typeface="+mn-cs"/>
              </a:rPr>
              <a:t>Education on risks for lead poisoning, lead hazards, nutrition, cleaning measures, importance of follow-up with pediatrician, etc.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solidFill>
                  <a:schemeClr val="accent1"/>
                </a:solidFill>
                <a:latin typeface="Montserrat"/>
              </a:rPr>
              <a:t>Connect to needed resources (risk assessments, WIC, EBT, testing)</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solidFill>
                  <a:schemeClr val="accent1"/>
                </a:solidFill>
                <a:effectLst/>
                <a:uLnTx/>
                <a:uFillTx/>
                <a:latin typeface="Montserrat"/>
                <a:ea typeface="+mn-ea"/>
                <a:cs typeface="+mn-cs"/>
              </a:rPr>
              <a:t>Documentation of case man</a:t>
            </a:r>
            <a:r>
              <a:rPr lang="en-US" dirty="0" err="1">
                <a:solidFill>
                  <a:schemeClr val="accent1"/>
                </a:solidFill>
                <a:latin typeface="Montserrat"/>
              </a:rPr>
              <a:t>agement</a:t>
            </a:r>
            <a:r>
              <a:rPr lang="en-US" dirty="0">
                <a:solidFill>
                  <a:schemeClr val="accent1"/>
                </a:solidFill>
                <a:latin typeface="Montserrat"/>
              </a:rPr>
              <a:t> efforts within </a:t>
            </a:r>
            <a:r>
              <a:rPr lang="en-US" dirty="0" err="1">
                <a:solidFill>
                  <a:schemeClr val="accent1"/>
                </a:solidFill>
                <a:latin typeface="Montserrat"/>
              </a:rPr>
              <a:t>ShowMe</a:t>
            </a:r>
            <a:r>
              <a:rPr lang="en-US" dirty="0">
                <a:solidFill>
                  <a:schemeClr val="accent1"/>
                </a:solidFill>
                <a:latin typeface="Montserrat"/>
              </a:rPr>
              <a:t> </a:t>
            </a:r>
            <a:r>
              <a:rPr lang="en-US" dirty="0" err="1">
                <a:solidFill>
                  <a:schemeClr val="accent1"/>
                </a:solidFill>
                <a:latin typeface="Montserrat"/>
              </a:rPr>
              <a:t>WorldCare</a:t>
            </a:r>
            <a:r>
              <a:rPr lang="en-US" dirty="0">
                <a:solidFill>
                  <a:schemeClr val="accent1"/>
                </a:solidFill>
                <a:latin typeface="Montserrat"/>
              </a:rPr>
              <a:t> (SMWC) </a:t>
            </a:r>
            <a:endParaRPr kumimoji="0" lang="en-US" b="0" i="0" u="none" strike="noStrike" kern="1200" cap="none" spc="0" normalizeH="0" baseline="0" noProof="0" dirty="0">
              <a:ln>
                <a:noFill/>
              </a:ln>
              <a:solidFill>
                <a:schemeClr val="accent1"/>
              </a:solidFill>
              <a:effectLst/>
              <a:uLnTx/>
              <a:uFillTx/>
              <a:latin typeface="Montserrat"/>
              <a:ea typeface="+mn-ea"/>
              <a:cs typeface="+mn-cs"/>
            </a:endParaRPr>
          </a:p>
        </p:txBody>
      </p:sp>
      <p:sp>
        <p:nvSpPr>
          <p:cNvPr id="2" name="Rectangle 1">
            <a:extLst>
              <a:ext uri="{FF2B5EF4-FFF2-40B4-BE49-F238E27FC236}">
                <a16:creationId xmlns:a16="http://schemas.microsoft.com/office/drawing/2014/main" id="{A4D31394-24E1-7137-9A1C-62ABCBF18FB4}"/>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3" name="Content Placeholder 3">
            <a:extLst>
              <a:ext uri="{FF2B5EF4-FFF2-40B4-BE49-F238E27FC236}">
                <a16:creationId xmlns:a16="http://schemas.microsoft.com/office/drawing/2014/main" id="{1CC65A51-83B9-282B-6D06-FCD7CE019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696" y="2958760"/>
            <a:ext cx="4834409" cy="3418289"/>
          </a:xfrm>
          <a:prstGeom prst="rect">
            <a:avLst/>
          </a:prstGeom>
          <a:effectLst>
            <a:softEdge rad="127000"/>
          </a:effectLst>
        </p:spPr>
      </p:pic>
    </p:spTree>
    <p:extLst>
      <p:ext uri="{BB962C8B-B14F-4D97-AF65-F5344CB8AC3E}">
        <p14:creationId xmlns:p14="http://schemas.microsoft.com/office/powerpoint/2010/main" val="257880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nvSpPr>
        <p:spPr>
          <a:xfrm>
            <a:off x="928884"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ontserrat Black" panose="00000A00000000000000" pitchFamily="50" charset="0"/>
                <a:ea typeface="+mj-ea"/>
                <a:cs typeface="+mj-cs"/>
              </a:rPr>
              <a:t>Slide title</a:t>
            </a:r>
            <a:endParaRPr kumimoji="0" lang="en-US" sz="6000" b="0" i="0" u="none" strike="noStrike" kern="1200" cap="none" spc="0" normalizeH="0" baseline="0" noProof="0" dirty="0">
              <a:ln>
                <a:noFill/>
              </a:ln>
              <a:solidFill>
                <a:srgbClr val="FFFFFF"/>
              </a:solidFill>
              <a:effectLst/>
              <a:uLnTx/>
              <a:uFillTx/>
              <a:latin typeface="Montserrat Black" panose="00000A00000000000000" pitchFamily="50" charset="0"/>
              <a:ea typeface="+mj-ea"/>
              <a:cs typeface="+mj-cs"/>
            </a:endParaRPr>
          </a:p>
        </p:txBody>
      </p:sp>
      <p:sp>
        <p:nvSpPr>
          <p:cNvPr id="8" name="TextBox 3"/>
          <p:cNvSpPr txBox="1"/>
          <p:nvPr/>
        </p:nvSpPr>
        <p:spPr>
          <a:xfrm>
            <a:off x="621816" y="1635888"/>
            <a:ext cx="5635221" cy="35086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12169"/>
                </a:solidFill>
                <a:effectLst/>
                <a:uLnTx/>
                <a:uFillTx/>
                <a:latin typeface="Montserrat"/>
                <a:ea typeface="+mn-ea"/>
                <a:cs typeface="+mn-cs"/>
              </a:rPr>
              <a:t>Provide education on the following: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Sources of lead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Medical follow up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Nutritional needs for children exposed to lead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Developmental milestones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Prevention strategies (wet cleaning, HEPA vacuum, removal of hazards)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Lead Risk Assessment Process</a:t>
            </a:r>
          </a:p>
        </p:txBody>
      </p:sp>
      <p:sp>
        <p:nvSpPr>
          <p:cNvPr id="9" name="Title 1"/>
          <p:cNvSpPr>
            <a:spLocks noGrp="1"/>
          </p:cNvSpPr>
          <p:nvPr/>
        </p:nvSpPr>
        <p:spPr>
          <a:xfrm>
            <a:off x="621816" y="718336"/>
            <a:ext cx="10315575" cy="886732"/>
          </a:xfrm>
          <a:prstGeom prst="rect">
            <a:avLst/>
          </a:prstGeom>
        </p:spPr>
        <p:txBody>
          <a:bodyPr anchor="ct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12169"/>
                </a:solidFill>
                <a:effectLst/>
                <a:uLnTx/>
                <a:uFillTx/>
                <a:latin typeface="Montserrat Black" panose="00000A00000000000000" pitchFamily="50" charset="0"/>
                <a:ea typeface="+mj-ea"/>
                <a:cs typeface="+mj-cs"/>
              </a:rPr>
              <a:t>Family Education</a:t>
            </a:r>
          </a:p>
        </p:txBody>
      </p:sp>
      <p:sp>
        <p:nvSpPr>
          <p:cNvPr id="12" name="Rectangle 11">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9322" r="19322"/>
          <a:stretch>
            <a:fillRect/>
          </a:stretch>
        </p:blipFill>
        <p:spPr>
          <a:xfrm>
            <a:off x="6332779" y="549000"/>
            <a:ext cx="5605725" cy="5760000"/>
          </a:xfrm>
          <a:prstGeom prst="rect">
            <a:avLst/>
          </a:prstGeom>
        </p:spPr>
      </p:pic>
    </p:spTree>
    <p:extLst>
      <p:ext uri="{BB962C8B-B14F-4D97-AF65-F5344CB8AC3E}">
        <p14:creationId xmlns:p14="http://schemas.microsoft.com/office/powerpoint/2010/main" val="421204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6270" y="1504843"/>
            <a:ext cx="10538453" cy="4216539"/>
          </a:xfrm>
          <a:prstGeom prst="rect">
            <a:avLst/>
          </a:prstGeom>
          <a:noFill/>
        </p:spPr>
        <p:txBody>
          <a:bodyPr wrap="square" rtlCol="0">
            <a:spAutoFit/>
          </a:bodyPr>
          <a:lstStyle/>
          <a:p>
            <a:pPr marL="285750" indent="-285750">
              <a:spcBef>
                <a:spcPts val="1200"/>
              </a:spcBef>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Finding lead from the child’s environment by a licensed lead risk assessor </a:t>
            </a:r>
          </a:p>
          <a:p>
            <a:pPr marL="742950" lvl="1" indent="-285750">
              <a:spcBef>
                <a:spcPts val="1200"/>
              </a:spcBef>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Done with homeowner/landlord’s permission </a:t>
            </a:r>
            <a:r>
              <a:rPr kumimoji="0" lang="en-US" b="1" i="0" u="none" strike="noStrike" kern="1200" cap="none" spc="0" normalizeH="0" baseline="0" noProof="0" dirty="0">
                <a:ln>
                  <a:noFill/>
                </a:ln>
                <a:solidFill>
                  <a:srgbClr val="012169"/>
                </a:solidFill>
                <a:effectLst/>
                <a:uLnTx/>
                <a:uFillTx/>
                <a:latin typeface="Montserrat"/>
                <a:ea typeface="+mn-ea"/>
                <a:cs typeface="+mn-cs"/>
              </a:rPr>
              <a:t>OR</a:t>
            </a:r>
            <a:r>
              <a:rPr kumimoji="0" lang="en-US" b="0" i="0" u="none" strike="noStrike" kern="1200" cap="none" spc="0" normalizeH="0" baseline="0" noProof="0" dirty="0">
                <a:ln>
                  <a:noFill/>
                </a:ln>
                <a:solidFill>
                  <a:srgbClr val="012169"/>
                </a:solidFill>
                <a:effectLst/>
                <a:uLnTx/>
                <a:uFillTx/>
                <a:latin typeface="Montserrat"/>
                <a:ea typeface="+mn-ea"/>
                <a:cs typeface="+mn-cs"/>
              </a:rPr>
              <a:t> adult occupant’s permission</a:t>
            </a: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A lead risk assessment is required at a </a:t>
            </a:r>
            <a:r>
              <a:rPr kumimoji="0" lang="en-US" b="1" i="0" u="none" strike="noStrike" kern="1200" cap="none" spc="0" normalizeH="0" baseline="0" noProof="0" dirty="0">
                <a:ln>
                  <a:noFill/>
                </a:ln>
                <a:solidFill>
                  <a:srgbClr val="012169"/>
                </a:solidFill>
                <a:effectLst/>
                <a:uLnTx/>
                <a:uFillTx/>
                <a:latin typeface="Montserrat"/>
                <a:ea typeface="+mn-ea"/>
                <a:cs typeface="+mn-cs"/>
              </a:rPr>
              <a:t>venous</a:t>
            </a:r>
            <a:r>
              <a:rPr kumimoji="0" lang="en-US" b="0" i="0" u="none" strike="noStrike" kern="1200" cap="none" spc="0" normalizeH="0" baseline="0" noProof="0" dirty="0">
                <a:ln>
                  <a:noFill/>
                </a:ln>
                <a:solidFill>
                  <a:srgbClr val="012169"/>
                </a:solidFill>
                <a:effectLst/>
                <a:uLnTx/>
                <a:uFillTx/>
                <a:latin typeface="Montserrat"/>
                <a:ea typeface="+mn-ea"/>
                <a:cs typeface="+mn-cs"/>
              </a:rPr>
              <a:t> of 10 mcg/dL and above, by regulation. </a:t>
            </a:r>
          </a:p>
          <a:p>
            <a:pPr marL="742950" lvl="1" indent="-285750">
              <a:spcBef>
                <a:spcPts val="1200"/>
              </a:spcBef>
              <a:buFont typeface="Arial" panose="020B0604020202020204" pitchFamily="34" charset="0"/>
              <a:buChar char="•"/>
              <a:defRPr/>
            </a:pPr>
            <a:r>
              <a:rPr lang="en-US" u="sng" dirty="0">
                <a:solidFill>
                  <a:srgbClr val="012169"/>
                </a:solidFill>
                <a:latin typeface="Montserrat"/>
              </a:rPr>
              <a:t>3.5-9.9 mcg/dL</a:t>
            </a:r>
            <a:r>
              <a:rPr lang="en-US" dirty="0">
                <a:solidFill>
                  <a:srgbClr val="012169"/>
                </a:solidFill>
                <a:latin typeface="Montserrat"/>
              </a:rPr>
              <a:t>: DHSS will offer a risk assessment by a letter. The family will need to call the risk assessor to set one up. </a:t>
            </a:r>
          </a:p>
          <a:p>
            <a:pPr marL="742950" lvl="1" indent="-285750">
              <a:spcBef>
                <a:spcPts val="1200"/>
              </a:spcBef>
              <a:buFont typeface="Arial" panose="020B0604020202020204" pitchFamily="34" charset="0"/>
              <a:buChar char="•"/>
              <a:defRPr/>
            </a:pPr>
            <a:r>
              <a:rPr kumimoji="0" lang="en-US" b="0" i="0" u="sng" strike="noStrike" kern="1200" cap="none" spc="0" normalizeH="0" baseline="0" noProof="0" dirty="0">
                <a:ln>
                  <a:noFill/>
                </a:ln>
                <a:solidFill>
                  <a:srgbClr val="012169"/>
                </a:solidFill>
                <a:effectLst/>
                <a:uLnTx/>
                <a:uFillTx/>
                <a:latin typeface="Montserrat"/>
                <a:ea typeface="+mn-ea"/>
                <a:cs typeface="+mn-cs"/>
              </a:rPr>
              <a:t>10 mcg/dL and above</a:t>
            </a:r>
            <a:r>
              <a:rPr kumimoji="0" lang="en-US" b="0" i="0" u="none" strike="noStrike" kern="1200" cap="none" spc="0" normalizeH="0" baseline="0" noProof="0" dirty="0">
                <a:ln>
                  <a:noFill/>
                </a:ln>
                <a:solidFill>
                  <a:srgbClr val="012169"/>
                </a:solidFill>
                <a:effectLst/>
                <a:uLnTx/>
                <a:uFillTx/>
                <a:latin typeface="Montserrat"/>
                <a:ea typeface="+mn-ea"/>
                <a:cs typeface="+mn-cs"/>
              </a:rPr>
              <a:t>: DHSS will call the family to set up a risk assessment. </a:t>
            </a: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solidFill>
                  <a:srgbClr val="012169"/>
                </a:solidFill>
                <a:latin typeface="Montserrat"/>
              </a:rPr>
              <a:t>A risk assessment record is called an “outbreak” in SMWC. </a:t>
            </a:r>
          </a:p>
          <a:p>
            <a:pPr marL="742950" lvl="1" indent="-285750">
              <a:spcBef>
                <a:spcPts val="1200"/>
              </a:spcBef>
              <a:buFont typeface="Arial" panose="020B0604020202020204" pitchFamily="34" charset="0"/>
              <a:buChar char="•"/>
              <a:defRPr/>
            </a:pPr>
            <a:r>
              <a:rPr lang="en-US" dirty="0">
                <a:solidFill>
                  <a:srgbClr val="012169"/>
                </a:solidFill>
                <a:latin typeface="Montserrat"/>
              </a:rPr>
              <a:t>Outbreaks (OBs) are opened MANUALLY by DHSS risk assessors when a child has an elevated venous lead level.</a:t>
            </a:r>
          </a:p>
          <a:p>
            <a:pPr marL="742950" lvl="1" indent="-285750">
              <a:spcBef>
                <a:spcPts val="1200"/>
              </a:spcBef>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Once that outbreak is opened, that means the risk assessor has sent a letter </a:t>
            </a:r>
            <a:r>
              <a:rPr lang="en-US" dirty="0">
                <a:solidFill>
                  <a:srgbClr val="012169"/>
                </a:solidFill>
                <a:latin typeface="Montserrat"/>
              </a:rPr>
              <a:t>to the address on file for that case, offering a home assessment. </a:t>
            </a:r>
            <a:endParaRPr kumimoji="0" lang="en-US"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9" name="Rectangle 18"/>
          <p:cNvSpPr/>
          <p:nvPr/>
        </p:nvSpPr>
        <p:spPr>
          <a:xfrm>
            <a:off x="716449" y="722325"/>
            <a:ext cx="578876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Lead Risk </a:t>
            </a:r>
            <a:r>
              <a:rPr lang="en-US" sz="3600" b="1" dirty="0">
                <a:solidFill>
                  <a:srgbClr val="012169"/>
                </a:solidFill>
                <a:latin typeface="Montserrat Black" panose="00000A00000000000000" pitchFamily="50" charset="0"/>
              </a:rPr>
              <a:t>A</a:t>
            </a:r>
            <a:r>
              <a:rPr kumimoji="0" lang="en-US" sz="3600" b="1" i="0" u="none" strike="noStrike" kern="1200" cap="none" spc="0" normalizeH="0" baseline="0" noProof="0" dirty="0" err="1">
                <a:ln>
                  <a:noFill/>
                </a:ln>
                <a:solidFill>
                  <a:srgbClr val="012169"/>
                </a:solidFill>
                <a:effectLst/>
                <a:uLnTx/>
                <a:uFillTx/>
                <a:latin typeface="Montserrat Black" panose="00000A00000000000000" pitchFamily="50" charset="0"/>
                <a:ea typeface="+mn-ea"/>
                <a:cs typeface="+mn-cs"/>
              </a:rPr>
              <a:t>ssessment</a:t>
            </a:r>
            <a:endPar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endParaRPr>
          </a:p>
        </p:txBody>
      </p:sp>
      <p:sp>
        <p:nvSpPr>
          <p:cNvPr id="2" name="Rectangle 1">
            <a:extLst>
              <a:ext uri="{FF2B5EF4-FFF2-40B4-BE49-F238E27FC236}">
                <a16:creationId xmlns:a16="http://schemas.microsoft.com/office/drawing/2014/main" id="{DE139EAB-0B88-75DF-980B-A6A0ABA8B7DC}"/>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Tree>
    <p:extLst>
      <p:ext uri="{BB962C8B-B14F-4D97-AF65-F5344CB8AC3E}">
        <p14:creationId xmlns:p14="http://schemas.microsoft.com/office/powerpoint/2010/main" val="362989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D2C537-D605-4AF6-B56A-2CB2EC87E5D1}"/>
              </a:ext>
            </a:extLst>
          </p:cNvPr>
          <p:cNvSpPr/>
          <p:nvPr/>
        </p:nvSpPr>
        <p:spPr>
          <a:xfrm rot="16200000">
            <a:off x="5938837" y="604837"/>
            <a:ext cx="314325" cy="12192000"/>
          </a:xfrm>
          <a:prstGeom prst="rect">
            <a:avLst/>
          </a:prstGeom>
          <a:gradFill flip="none" rotWithShape="1">
            <a:gsLst>
              <a:gs pos="0">
                <a:schemeClr val="tx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Arial"/>
              <a:ea typeface="+mn-ea"/>
              <a:cs typeface="+mn-cs"/>
            </a:endParaRPr>
          </a:p>
        </p:txBody>
      </p:sp>
      <p:sp>
        <p:nvSpPr>
          <p:cNvPr id="6" name="Rectangle 5">
            <a:extLst>
              <a:ext uri="{FF2B5EF4-FFF2-40B4-BE49-F238E27FC236}">
                <a16:creationId xmlns:a16="http://schemas.microsoft.com/office/drawing/2014/main" id="{C511D975-6219-4F6A-B3C3-92BE447511C0}"/>
              </a:ext>
            </a:extLst>
          </p:cNvPr>
          <p:cNvSpPr/>
          <p:nvPr/>
        </p:nvSpPr>
        <p:spPr>
          <a:xfrm>
            <a:off x="518831" y="476656"/>
            <a:ext cx="48216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Lead Risk </a:t>
            </a:r>
            <a:r>
              <a:rPr lang="en-US" sz="3600" b="1" dirty="0">
                <a:solidFill>
                  <a:srgbClr val="012169"/>
                </a:solidFill>
                <a:latin typeface="Montserrat Black" panose="00000A00000000000000" pitchFamily="50" charset="0"/>
              </a:rPr>
              <a:t>A</a:t>
            </a:r>
            <a:r>
              <a:rPr kumimoji="0" lang="en-US" sz="3600" b="1" i="0" u="none" strike="noStrike" kern="1200" cap="none" spc="0" normalizeH="0" baseline="0" noProof="0" dirty="0" err="1">
                <a:ln>
                  <a:noFill/>
                </a:ln>
                <a:solidFill>
                  <a:srgbClr val="012169"/>
                </a:solidFill>
                <a:effectLst/>
                <a:uLnTx/>
                <a:uFillTx/>
                <a:latin typeface="Montserrat Black" panose="00000A00000000000000" pitchFamily="50" charset="0"/>
                <a:ea typeface="+mn-ea"/>
                <a:cs typeface="+mn-cs"/>
              </a:rPr>
              <a:t>ssessor</a:t>
            </a: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 </a:t>
            </a:r>
            <a:r>
              <a:rPr lang="en-US" sz="3600" b="1" dirty="0">
                <a:solidFill>
                  <a:srgbClr val="012169"/>
                </a:solidFill>
                <a:latin typeface="Montserrat Black" panose="00000A00000000000000" pitchFamily="50" charset="0"/>
              </a:rPr>
              <a:t>M</a:t>
            </a:r>
            <a:r>
              <a:rPr kumimoji="0" lang="en-US" sz="3600" b="1" i="0" u="none" strike="noStrike" kern="1200" cap="none" spc="0" normalizeH="0" baseline="0" noProof="0" dirty="0">
                <a:ln>
                  <a:noFill/>
                </a:ln>
                <a:solidFill>
                  <a:srgbClr val="012169"/>
                </a:solidFill>
                <a:effectLst/>
                <a:uLnTx/>
                <a:uFillTx/>
                <a:latin typeface="Montserrat Black" panose="00000A00000000000000" pitchFamily="50" charset="0"/>
                <a:ea typeface="+mn-ea"/>
                <a:cs typeface="+mn-cs"/>
              </a:rPr>
              <a:t>ap</a:t>
            </a:r>
          </a:p>
        </p:txBody>
      </p:sp>
      <p:sp>
        <p:nvSpPr>
          <p:cNvPr id="7" name="Content Placeholder 2">
            <a:extLst>
              <a:ext uri="{FF2B5EF4-FFF2-40B4-BE49-F238E27FC236}">
                <a16:creationId xmlns:a16="http://schemas.microsoft.com/office/drawing/2014/main" id="{3ECC935B-9BB9-8100-7A0B-FC849C00EF34}"/>
              </a:ext>
            </a:extLst>
          </p:cNvPr>
          <p:cNvSpPr txBox="1">
            <a:spLocks/>
          </p:cNvSpPr>
          <p:nvPr/>
        </p:nvSpPr>
        <p:spPr>
          <a:xfrm>
            <a:off x="683261" y="1833415"/>
            <a:ext cx="4492794" cy="4314206"/>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tabLst/>
              <a:defRPr/>
            </a:pPr>
            <a:r>
              <a:rPr lang="en-US" dirty="0">
                <a:solidFill>
                  <a:srgbClr val="012169"/>
                </a:solidFill>
                <a:latin typeface="Montserrat"/>
              </a:rPr>
              <a:t>Northwest: Rick Campbell</a:t>
            </a:r>
            <a:r>
              <a:rPr kumimoji="0" lang="en-US" b="0" i="0" u="none" strike="noStrike" kern="1200" cap="none" spc="0" normalizeH="0" baseline="0" noProof="0" dirty="0">
                <a:ln>
                  <a:noFill/>
                </a:ln>
                <a:solidFill>
                  <a:srgbClr val="012169"/>
                </a:solidFill>
                <a:effectLst/>
                <a:uLnTx/>
                <a:uFillTx/>
                <a:latin typeface="Montserrat"/>
                <a:ea typeface="+mn-ea"/>
                <a:cs typeface="+mn-cs"/>
              </a:rPr>
              <a:t> </a:t>
            </a:r>
            <a:r>
              <a:rPr kumimoji="0" lang="en-US" b="0" i="0" u="none" strike="noStrike" kern="1200" cap="none" spc="0" normalizeH="0" baseline="0" noProof="0" dirty="0">
                <a:ln>
                  <a:noFill/>
                </a:ln>
                <a:solidFill>
                  <a:srgbClr val="012169"/>
                </a:solidFill>
                <a:effectLst/>
                <a:uLnTx/>
                <a:uFillTx/>
                <a:latin typeface="Montserrat"/>
                <a:hlinkClick r:id="rId3"/>
              </a:rPr>
              <a:t>rick.</a:t>
            </a:r>
            <a:r>
              <a:rPr lang="en-US" dirty="0">
                <a:solidFill>
                  <a:srgbClr val="012169"/>
                </a:solidFill>
                <a:latin typeface="Montserrat"/>
                <a:hlinkClick r:id="rId3"/>
              </a:rPr>
              <a:t>campbell@health.mo.gov</a:t>
            </a:r>
            <a:r>
              <a:rPr lang="en-US" dirty="0">
                <a:solidFill>
                  <a:srgbClr val="012169"/>
                </a:solidFill>
                <a:latin typeface="Montserrat"/>
              </a:rPr>
              <a:t> </a:t>
            </a:r>
          </a:p>
          <a:p>
            <a:pPr marR="0" lvl="0" algn="l" defTabSz="914400" rtl="0" eaLnBrk="1" fontAlgn="auto" latinLnBrk="0" hangingPunct="1">
              <a:lnSpc>
                <a:spcPct val="90000"/>
              </a:lnSpc>
              <a:spcBef>
                <a:spcPts val="1000"/>
              </a:spcBef>
              <a:spcAft>
                <a:spcPts val="0"/>
              </a:spcAft>
              <a:buClrTx/>
              <a:buSzTx/>
              <a:tabLst/>
              <a:defRPr/>
            </a:pPr>
            <a:endParaRPr kumimoji="0" lang="en-US" b="0" i="0" u="none" strike="noStrike" kern="1200" cap="none" spc="0" normalizeH="0" baseline="0" noProof="0" dirty="0">
              <a:ln>
                <a:noFill/>
              </a:ln>
              <a:solidFill>
                <a:srgbClr val="012169"/>
              </a:solidFill>
              <a:effectLst/>
              <a:uLnTx/>
              <a:uFillTx/>
              <a:latin typeface="Montserrat"/>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North Central: James Christian </a:t>
            </a:r>
          </a:p>
          <a:p>
            <a:pPr marR="0" lvl="0" algn="l" defTabSz="914400" rtl="0" eaLnBrk="1" fontAlgn="auto" latinLnBrk="0" hangingPunct="1">
              <a:lnSpc>
                <a:spcPct val="90000"/>
              </a:lnSpc>
              <a:spcBef>
                <a:spcPts val="1000"/>
              </a:spcBef>
              <a:spcAft>
                <a:spcPts val="0"/>
              </a:spcAft>
              <a:buClrTx/>
              <a:buSzTx/>
              <a:tabLst/>
              <a:defRPr/>
            </a:pPr>
            <a:r>
              <a:rPr lang="en-US" dirty="0">
                <a:solidFill>
                  <a:srgbClr val="012169"/>
                </a:solidFill>
                <a:latin typeface="Montserrat"/>
                <a:hlinkClick r:id="rId4"/>
              </a:rPr>
              <a:t>James.Christian@health.mo.gov</a:t>
            </a:r>
            <a:r>
              <a:rPr lang="en-US" dirty="0">
                <a:solidFill>
                  <a:srgbClr val="012169"/>
                </a:solidFill>
                <a:latin typeface="Montserrat"/>
              </a:rPr>
              <a:t> </a:t>
            </a:r>
          </a:p>
          <a:p>
            <a:pPr marR="0" lvl="0" algn="l" defTabSz="914400" rtl="0" eaLnBrk="1" fontAlgn="auto" latinLnBrk="0" hangingPunct="1">
              <a:lnSpc>
                <a:spcPct val="90000"/>
              </a:lnSpc>
              <a:spcBef>
                <a:spcPts val="1000"/>
              </a:spcBef>
              <a:spcAft>
                <a:spcPts val="0"/>
              </a:spcAft>
              <a:buClrTx/>
              <a:buSzTx/>
              <a:tabLst/>
              <a:defRPr/>
            </a:pPr>
            <a:endParaRPr kumimoji="0" lang="en-US" b="0" i="0" u="none" strike="noStrike" kern="1200" cap="none" spc="0" normalizeH="0" baseline="0" noProof="0" dirty="0">
              <a:ln>
                <a:noFill/>
              </a:ln>
              <a:solidFill>
                <a:srgbClr val="012169"/>
              </a:solidFill>
              <a:effectLst/>
              <a:uLnTx/>
              <a:uFillTx/>
              <a:latin typeface="Montserrat"/>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dirty="0">
                <a:solidFill>
                  <a:srgbClr val="012169"/>
                </a:solidFill>
                <a:latin typeface="Montserrat"/>
              </a:rPr>
              <a:t>Central: Nicholas Rustemeyer </a:t>
            </a:r>
          </a:p>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hlinkClick r:id="rId5"/>
              </a:rPr>
              <a:t>Nicholas.Rustemeyer@health.mo.gov</a:t>
            </a:r>
            <a:endParaRPr kumimoji="0" lang="en-US" b="0" i="0" u="none" strike="noStrike" kern="1200" cap="none" spc="0" normalizeH="0" baseline="0" noProof="0" dirty="0">
              <a:ln>
                <a:noFill/>
              </a:ln>
              <a:solidFill>
                <a:srgbClr val="012169"/>
              </a:solidFill>
              <a:effectLst/>
              <a:uLnTx/>
              <a:uFillTx/>
              <a:latin typeface="Montserrat"/>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US" dirty="0">
              <a:solidFill>
                <a:srgbClr val="012169"/>
              </a:solidFill>
              <a:latin typeface="Montserrat"/>
            </a:endParaRPr>
          </a:p>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rPr>
              <a:t>Southwest: </a:t>
            </a:r>
            <a:r>
              <a:rPr lang="en-US" dirty="0">
                <a:latin typeface="Montserrat"/>
              </a:rPr>
              <a:t>Jeff Wenzel</a:t>
            </a:r>
            <a:endParaRPr kumimoji="0" lang="en-US" b="0" i="0" u="none" strike="noStrike" kern="1200" cap="none" spc="0" normalizeH="0" baseline="0" noProof="0" dirty="0">
              <a:ln>
                <a:noFill/>
              </a:ln>
              <a:effectLst/>
              <a:uLnTx/>
              <a:uFillTx/>
              <a:latin typeface="Montserrat"/>
              <a:ea typeface="+mn-ea"/>
              <a:cs typeface="+mn-cs"/>
            </a:endParaRPr>
          </a:p>
          <a:p>
            <a:pPr lvl="0" algn="l">
              <a:defRPr/>
            </a:pPr>
            <a:r>
              <a:rPr lang="de-DE" dirty="0">
                <a:solidFill>
                  <a:srgbClr val="012169"/>
                </a:solidFill>
                <a:hlinkClick r:id="rId6"/>
              </a:rPr>
              <a:t>Jeff.Wenzel@health.mo.gov</a:t>
            </a:r>
            <a:r>
              <a:rPr lang="de-DE" dirty="0">
                <a:solidFill>
                  <a:srgbClr val="012169"/>
                </a:solidFill>
              </a:rPr>
              <a:t> </a:t>
            </a:r>
            <a:endParaRPr lang="en-US" dirty="0">
              <a:solidFill>
                <a:srgbClr val="012169"/>
              </a:solidFill>
              <a:latin typeface="Montserrat"/>
            </a:endParaRPr>
          </a:p>
          <a:p>
            <a:pPr marR="0" lvl="0" algn="l" defTabSz="914400" rtl="0" eaLnBrk="1" fontAlgn="auto" latinLnBrk="0" hangingPunct="1">
              <a:lnSpc>
                <a:spcPct val="90000"/>
              </a:lnSpc>
              <a:spcBef>
                <a:spcPts val="1000"/>
              </a:spcBef>
              <a:spcAft>
                <a:spcPts val="0"/>
              </a:spcAft>
              <a:buClrTx/>
              <a:buSzTx/>
              <a:tabLst/>
              <a:defRPr/>
            </a:pPr>
            <a:endParaRPr kumimoji="0" lang="en-US" b="0" i="0" u="none" strike="noStrike" kern="1200" cap="none" spc="0" normalizeH="0" baseline="0" noProof="0" dirty="0">
              <a:ln>
                <a:noFill/>
              </a:ln>
              <a:solidFill>
                <a:srgbClr val="012169"/>
              </a:solidFill>
              <a:effectLst/>
              <a:uLnTx/>
              <a:uFillTx/>
              <a:latin typeface="Montserrat"/>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dirty="0">
                <a:solidFill>
                  <a:srgbClr val="012169"/>
                </a:solidFill>
                <a:latin typeface="Montserrat"/>
              </a:rPr>
              <a:t>Southeast: Shawn Bond </a:t>
            </a:r>
          </a:p>
          <a:p>
            <a:pPr marR="0" lvl="0" algn="l" defTabSz="914400" rtl="0" eaLnBrk="1" fontAlgn="auto" latinLnBrk="0" hangingPunct="1">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012169"/>
                </a:solidFill>
                <a:effectLst/>
                <a:uLnTx/>
                <a:uFillTx/>
                <a:latin typeface="Montserrat"/>
                <a:ea typeface="+mn-ea"/>
                <a:cs typeface="+mn-cs"/>
                <a:hlinkClick r:id="rId7"/>
              </a:rPr>
              <a:t>Shawn.bond@health.mo.gov</a:t>
            </a:r>
            <a:r>
              <a:rPr kumimoji="0" lang="en-US" b="0" i="0" u="none" strike="noStrike" kern="1200" cap="none" spc="0" normalizeH="0" baseline="0" noProof="0" dirty="0">
                <a:ln>
                  <a:noFill/>
                </a:ln>
                <a:solidFill>
                  <a:srgbClr val="012169"/>
                </a:solidFill>
                <a:effectLst/>
                <a:uLnTx/>
                <a:uFillTx/>
                <a:latin typeface="Montserrat"/>
                <a:ea typeface="+mn-ea"/>
                <a:cs typeface="+mn-cs"/>
              </a:rPr>
              <a:t> </a:t>
            </a:r>
          </a:p>
        </p:txBody>
      </p:sp>
      <p:pic>
        <p:nvPicPr>
          <p:cNvPr id="3" name="Picture 2" descr="Map&#10;&#10;AI-generated content may be incorrect.">
            <a:extLst>
              <a:ext uri="{FF2B5EF4-FFF2-40B4-BE49-F238E27FC236}">
                <a16:creationId xmlns:a16="http://schemas.microsoft.com/office/drawing/2014/main" id="{F9720C9D-41B4-AE3B-54F1-473DC00D09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3654" y="114802"/>
            <a:ext cx="4821654" cy="6428872"/>
          </a:xfrm>
          <a:prstGeom prst="rect">
            <a:avLst/>
          </a:prstGeom>
        </p:spPr>
      </p:pic>
    </p:spTree>
    <p:extLst>
      <p:ext uri="{BB962C8B-B14F-4D97-AF65-F5344CB8AC3E}">
        <p14:creationId xmlns:p14="http://schemas.microsoft.com/office/powerpoint/2010/main" val="813952280"/>
      </p:ext>
    </p:extLst>
  </p:cSld>
  <p:clrMapOvr>
    <a:masterClrMapping/>
  </p:clrMapOvr>
</p:sld>
</file>

<file path=ppt/theme/theme1.xml><?xml version="1.0" encoding="utf-8"?>
<a:theme xmlns:a="http://schemas.openxmlformats.org/drawingml/2006/main" name="No Footer Pages">
  <a:themeElements>
    <a:clrScheme name="Custom 2">
      <a:dk1>
        <a:srgbClr val="FFFFFF"/>
      </a:dk1>
      <a:lt1>
        <a:srgbClr val="012169"/>
      </a:lt1>
      <a:dk2>
        <a:srgbClr val="FFFFFF"/>
      </a:dk2>
      <a:lt2>
        <a:srgbClr val="012169"/>
      </a:lt2>
      <a:accent1>
        <a:srgbClr val="E35205"/>
      </a:accent1>
      <a:accent2>
        <a:srgbClr val="008C95"/>
      </a:accent2>
      <a:accent3>
        <a:srgbClr val="F2A900"/>
      </a:accent3>
      <a:accent4>
        <a:srgbClr val="E35205"/>
      </a:accent4>
      <a:accent5>
        <a:srgbClr val="008C95"/>
      </a:accent5>
      <a:accent6>
        <a:srgbClr val="F2A900"/>
      </a:accent6>
      <a:hlink>
        <a:srgbClr val="64CCC9"/>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911</TotalTime>
  <Words>1101</Words>
  <Application>Microsoft Office PowerPoint</Application>
  <PresentationFormat>Widescreen</PresentationFormat>
  <Paragraphs>133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Arial Black</vt:lpstr>
      <vt:lpstr>Calibri</vt:lpstr>
      <vt:lpstr>Montserrat</vt:lpstr>
      <vt:lpstr>Montserrat Black</vt:lpstr>
      <vt:lpstr>Montserrat ExtraBold</vt:lpstr>
      <vt:lpstr>Open Sans Light</vt:lpstr>
      <vt:lpstr>No Footer Pages</vt:lpstr>
      <vt:lpstr>PowerPoint Presentation</vt:lpstr>
      <vt:lpstr>PowerPoint Presentation</vt:lpstr>
      <vt:lpstr>PowerPoint Presentation</vt:lpstr>
      <vt:lpstr>Testing rates in Missouri</vt:lpstr>
      <vt:lpstr>PowerPoint Presentation</vt:lpstr>
      <vt:lpstr>PowerPoint Presentation</vt:lpstr>
      <vt:lpstr>PowerPoint Presentation</vt:lpstr>
      <vt:lpstr>PowerPoint Presentation</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Maggie</dc:creator>
  <cp:lastModifiedBy>Wehmeyer, Shelly</cp:lastModifiedBy>
  <cp:revision>42</cp:revision>
  <cp:lastPrinted>2025-04-28T13:16:42Z</cp:lastPrinted>
  <dcterms:created xsi:type="dcterms:W3CDTF">2024-03-14T13:44:55Z</dcterms:created>
  <dcterms:modified xsi:type="dcterms:W3CDTF">2026-04-08T14:53:54Z</dcterms:modified>
</cp:coreProperties>
</file>