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2"/>
  </p:notesMasterIdLst>
  <p:handoutMasterIdLst>
    <p:handoutMasterId r:id="rId13"/>
  </p:handoutMasterIdLst>
  <p:sldIdLst>
    <p:sldId id="1730" r:id="rId2"/>
    <p:sldId id="1732" r:id="rId3"/>
    <p:sldId id="1860" r:id="rId4"/>
    <p:sldId id="1862" r:id="rId5"/>
    <p:sldId id="1869" r:id="rId6"/>
    <p:sldId id="1865" r:id="rId7"/>
    <p:sldId id="1866" r:id="rId8"/>
    <p:sldId id="1867" r:id="rId9"/>
    <p:sldId id="1868" r:id="rId10"/>
    <p:sldId id="187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pos="2026" userDrawn="1">
          <p15:clr>
            <a:srgbClr val="A4A3A4"/>
          </p15:clr>
        </p15:guide>
        <p15:guide id="7" pos="5654" userDrawn="1">
          <p15:clr>
            <a:srgbClr val="A4A3A4"/>
          </p15:clr>
        </p15:guide>
        <p15:guide id="8" orient="horz" pos="3974" userDrawn="1">
          <p15:clr>
            <a:srgbClr val="A4A3A4"/>
          </p15:clr>
        </p15:guide>
        <p15:guide id="9" pos="7287" userDrawn="1">
          <p15:clr>
            <a:srgbClr val="A4A3A4"/>
          </p15:clr>
        </p15:guide>
        <p15:guide id="10" pos="211" userDrawn="1">
          <p15:clr>
            <a:srgbClr val="A4A3A4"/>
          </p15:clr>
        </p15:guide>
        <p15:guide id="12" orient="horz" pos="346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  <p15:guide id="16" orient="horz" pos="3521" userDrawn="1">
          <p15:clr>
            <a:srgbClr val="A4A3A4"/>
          </p15:clr>
        </p15:guide>
        <p15:guide id="17" pos="4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ruballan Chelvam" initials="GC" lastIdx="3" clrIdx="0">
    <p:extLst>
      <p:ext uri="{19B8F6BF-5375-455C-9EA6-DF929625EA0E}">
        <p15:presenceInfo xmlns:p15="http://schemas.microsoft.com/office/powerpoint/2012/main" userId="5cbefa91e3fa670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18A"/>
    <a:srgbClr val="012169"/>
    <a:srgbClr val="CD4A04"/>
    <a:srgbClr val="008C95"/>
    <a:srgbClr val="A7C2DE"/>
    <a:srgbClr val="6AA8D9"/>
    <a:srgbClr val="1D8FCA"/>
    <a:srgbClr val="4A91B6"/>
    <a:srgbClr val="F2F2F2"/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7D69D7-947C-4FEA-AAB2-04C6D3E9538C}" v="19" dt="2026-04-16T14:39:54.118"/>
  </p1510:revLst>
</p1510:revInfo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19" autoAdjust="0"/>
    <p:restoredTop sz="86441" autoAdjust="0"/>
  </p:normalViewPr>
  <p:slideViewPr>
    <p:cSldViewPr snapToGrid="0" showGuides="1">
      <p:cViewPr varScale="1">
        <p:scale>
          <a:sx n="95" d="100"/>
          <a:sy n="95" d="100"/>
        </p:scale>
        <p:origin x="1068" y="120"/>
      </p:cViewPr>
      <p:guideLst>
        <p:guide pos="2026"/>
        <p:guide pos="5654"/>
        <p:guide orient="horz" pos="3974"/>
        <p:guide pos="7287"/>
        <p:guide pos="211"/>
        <p:guide orient="horz" pos="346"/>
        <p:guide orient="horz" pos="2160"/>
        <p:guide orient="horz" pos="3521"/>
        <p:guide pos="4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 snapToGrid="0" showGuides="1">
      <p:cViewPr varScale="1">
        <p:scale>
          <a:sx n="81" d="100"/>
          <a:sy n="81" d="100"/>
        </p:scale>
        <p:origin x="302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237CCBA-3ED1-4B7D-8F3E-DE824A6F180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215979-DF4C-464D-9380-D6E2EDC757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40E462-7474-470E-8024-30E0E0F9D9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065BEC-157F-4808-81DE-1656B731729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80691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B66FCF-8223-49A0-8AD4-07836B35FAE5}" type="datetimeFigureOut">
              <a:rPr lang="en-MY" smtClean="0"/>
              <a:t>16/4/2026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F6CAA8-8B9F-4696-96C3-CF58CA8A462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94821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3A211E-E4B1-9B56-B0AD-9B0A58715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45F940-6D41-AE28-70AD-F24DCFD715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E30D0B-C9BF-409F-330F-3C8E02B6CF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22482F-8BE5-D5CD-45B8-1F859461FB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33531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2976B-DAA4-61C4-22BD-C9FF2F6BD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8ADA69-D4CA-B193-B90B-48E69ABDE9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0A0226-C478-9BF0-C845-6BAFEC9F89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B2CC82-5AA7-14C7-23D5-C867B09FE2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09210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9890D1-2779-6AE4-59F6-838679960C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4574E4-A6A6-AD07-F0C5-01C4915F5E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A3B2A2-77CA-E050-6283-AC823DB6F2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B37C0B-B0D2-7784-A593-1EB465FBF6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898438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44B61B-3D35-3AF9-FFBD-6C989D72F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A26EFC-5EC1-950F-20F3-4A5A672E39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5A6EFB-782A-25CE-A2A3-7D1DF09371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9099DB-B24C-8EB6-DACA-E825ABC058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70039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EA3B8C-B6DF-8E27-1A30-B903CC5028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C21F91-ED5F-E270-C8DD-F490AB40FC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CF9257-FD8B-3C30-837A-3AEAA57BA5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F0E1D8-F755-C674-337B-0C1FCFDE4F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388708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21B382-583C-FFFF-CE48-330C3072A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093F56-D72C-2202-7CB4-4F1F63317C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E99B84-1E83-F5B4-9D88-D2BDC1F97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57CDDF-F38E-2DD3-CC9B-1082D4C7B2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F6CAA8-8B9F-4696-96C3-CF58CA8A4623}" type="slidenum">
              <a:rPr lang="en-MY" smtClean="0"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73132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D55A3-F49B-875D-FA1B-19EAA8C76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09344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-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0857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6670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5779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A0481B-B5EB-4979-350B-106C12EBC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D8D0A1-791C-CCDC-279F-AC642EBAA3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171198-6C96-B2C9-D54F-E9E33C7C94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/>
                </a:solidFill>
              </a:defRPr>
            </a:lvl1pPr>
          </a:lstStyle>
          <a:p>
            <a:fld id="{ED87E6D5-2426-4671-A614-56611DB0E4DC}" type="datetime4">
              <a:rPr lang="en-US" smtClean="0"/>
              <a:pPr/>
              <a:t>April 16,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8F0CA1-A065-C941-F93D-F16F6833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>
                <a:solidFill>
                  <a:schemeClr val="tx2"/>
                </a:solidFill>
              </a:defRPr>
            </a:lvl1pPr>
          </a:lstStyle>
          <a:p>
            <a:r>
              <a:rPr lang="en-US"/>
              <a:t>Missouri Department of Health and Senior Services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630452-3BF7-0530-DE4B-FEFDCA9A68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</a:defRPr>
            </a:lvl1pPr>
          </a:lstStyle>
          <a:p>
            <a:fld id="{BE9CBE42-0246-464E-AB9A-22696FF3B3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717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6" r:id="rId1"/>
    <p:sldLayoutId id="2147483663" r:id="rId2"/>
    <p:sldLayoutId id="2147483664" r:id="rId3"/>
    <p:sldLayoutId id="2147483669" r:id="rId4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346" userDrawn="1">
          <p15:clr>
            <a:srgbClr val="000000"/>
          </p15:clr>
        </p15:guide>
        <p15:guide id="8" orient="horz" pos="3974" userDrawn="1">
          <p15:clr>
            <a:srgbClr val="000000"/>
          </p15:clr>
        </p15:guide>
        <p15:guide id="9" orient="horz" pos="2160" userDrawn="1">
          <p15:clr>
            <a:srgbClr val="000000"/>
          </p15:clr>
        </p15:guide>
        <p15:guide id="10" pos="3840" userDrawn="1">
          <p15:clr>
            <a:srgbClr val="000000"/>
          </p15:clr>
        </p15:guide>
        <p15:guide id="11" pos="211" userDrawn="1">
          <p15:clr>
            <a:srgbClr val="000000"/>
          </p15:clr>
        </p15:guide>
        <p15:guide id="12" pos="7469" userDrawn="1">
          <p15:clr>
            <a:srgbClr val="00000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atMod val="150000"/>
                <a:shade val="98000"/>
                <a:lumMod val="102000"/>
              </a:schemeClr>
            </a:gs>
            <a:gs pos="100000">
              <a:schemeClr val="bg1">
                <a:lumMod val="9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C02ED-B67B-A056-9A68-4D2758E00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Title Slide</a:t>
            </a:r>
          </a:p>
        </p:txBody>
      </p:sp>
      <p:pic>
        <p:nvPicPr>
          <p:cNvPr id="3" name="Picture 2" descr="Missouri Department of Health and Senior Services Logo">
            <a:extLst>
              <a:ext uri="{FF2B5EF4-FFF2-40B4-BE49-F238E27FC236}">
                <a16:creationId xmlns:a16="http://schemas.microsoft.com/office/drawing/2014/main" id="{1C1143F1-D386-8572-99C3-24B969DE58E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170" y="1671286"/>
            <a:ext cx="8602461" cy="344114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57A0C80-0671-FDC7-5A54-B7862FB2A9E0}"/>
              </a:ext>
            </a:extLst>
          </p:cNvPr>
          <p:cNvSpPr/>
          <p:nvPr/>
        </p:nvSpPr>
        <p:spPr>
          <a:xfrm>
            <a:off x="3192779" y="5112435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MY" sz="2800" dirty="0" err="1">
                <a:solidFill>
                  <a:schemeClr val="tx2"/>
                </a:solidFill>
                <a:latin typeface="Arial Black" panose="020B0A04020102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Health.Mo.Gov</a:t>
            </a:r>
            <a:endParaRPr lang="en-MY" sz="2800" dirty="0">
              <a:solidFill>
                <a:schemeClr val="tx2"/>
              </a:solidFill>
              <a:latin typeface="Arial Black" panose="020B0A04020102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754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0FD4A-3704-4A3C-3D5C-6377B7657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3F4813FE-6F10-AE0C-BDD4-65BB833B25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515938"/>
            <a:ext cx="12192000" cy="67786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We Are Interested In Hearing:</a:t>
            </a: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2B65277E-980F-9B06-7C7C-DF9F0BAF9C17}"/>
              </a:ext>
            </a:extLst>
          </p:cNvPr>
          <p:cNvSpPr txBox="1"/>
          <p:nvPr/>
        </p:nvSpPr>
        <p:spPr>
          <a:xfrm>
            <a:off x="838201" y="1396889"/>
            <a:ext cx="105155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/>
          </a:p>
          <a:p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What is your agency already doing that shares resources?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What concerns do you have about SRS?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What obstacles does your agency experience in implementing SRS?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If you were to be given funding to implement SRS in your jurisdiction, what would you do with it?</a:t>
            </a:r>
          </a:p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B763A7C-140E-9A0D-74E1-88DDDD7D96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605" y="371728"/>
            <a:ext cx="614390" cy="61439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F67D0D2-4727-6639-43B5-04D3B48B2D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95699"/>
            <a:ext cx="12192000" cy="596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27715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6C9E730-F964-4C4B-A1EF-AD7B3E38A30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6"/>
              </a:gs>
              <a:gs pos="0">
                <a:schemeClr val="accent1"/>
              </a:gs>
            </a:gsLst>
            <a:lin ang="16200000" scaled="1"/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6+++++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C8796EE-A06B-460B-AA0C-C8B6C686AB27}"/>
              </a:ext>
            </a:extLst>
          </p:cNvPr>
          <p:cNvSpPr/>
          <p:nvPr/>
        </p:nvSpPr>
        <p:spPr>
          <a:xfrm>
            <a:off x="609601" y="861134"/>
            <a:ext cx="10972798" cy="54308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2D7909-738A-44C9-BC28-8609EFD38B0A}"/>
              </a:ext>
            </a:extLst>
          </p:cNvPr>
          <p:cNvSpPr txBox="1"/>
          <p:nvPr/>
        </p:nvSpPr>
        <p:spPr>
          <a:xfrm>
            <a:off x="2553279" y="3584592"/>
            <a:ext cx="71072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MY" sz="3200" dirty="0">
                <a:latin typeface="+mj-lt"/>
              </a:rPr>
              <a:t>LPHA Collaborative Workgroup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AC7DBD-DCDC-4B04-B1F4-83DB71F72AAA}"/>
              </a:ext>
            </a:extLst>
          </p:cNvPr>
          <p:cNvSpPr txBox="1"/>
          <p:nvPr/>
        </p:nvSpPr>
        <p:spPr>
          <a:xfrm>
            <a:off x="2259108" y="4442606"/>
            <a:ext cx="7673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/>
              <a:t>Local Perspectives on Services and Resource Sharing (SRS)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259AB7-BDCA-4A6C-A18A-B9F81CDC0816}"/>
              </a:ext>
            </a:extLst>
          </p:cNvPr>
          <p:cNvSpPr txBox="1"/>
          <p:nvPr/>
        </p:nvSpPr>
        <p:spPr>
          <a:xfrm>
            <a:off x="5214031" y="5168383"/>
            <a:ext cx="17748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Patrick Schmitz</a:t>
            </a:r>
          </a:p>
          <a:p>
            <a:pPr algn="ctr"/>
            <a:r>
              <a:rPr lang="en-US" dirty="0"/>
              <a:t>DHSS/DCPH</a:t>
            </a:r>
            <a:endParaRPr lang="en-MY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908" y="-153211"/>
            <a:ext cx="3587965" cy="3587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009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7052B-8C81-71E8-8494-D1104924A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FCFC24A-A01E-3F29-4CC6-40E4B97F4DB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515938"/>
            <a:ext cx="12192000" cy="67786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Why a Collaborative Approach</a:t>
            </a: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77DCCDC9-0927-C4E3-41DB-FDA24398299C}"/>
              </a:ext>
            </a:extLst>
          </p:cNvPr>
          <p:cNvSpPr txBox="1"/>
          <p:nvPr/>
        </p:nvSpPr>
        <p:spPr>
          <a:xfrm>
            <a:off x="838201" y="1396889"/>
            <a:ext cx="105155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Following increased discussion of Foundational Public Health Services (FPHS), DHSS invited LPHA leaders to participate in a Collaborative Work Group.</a:t>
            </a:r>
          </a:p>
          <a:p>
            <a:endParaRPr lang="en-US" sz="2400" dirty="0"/>
          </a:p>
          <a:p>
            <a:r>
              <a:rPr lang="en-US" sz="2400" dirty="0"/>
              <a:t>Purpose:</a:t>
            </a:r>
          </a:p>
          <a:p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Gather local perspectives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Identify practical considerations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Learn from collaboration already occurring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Support locally informed dialogue</a:t>
            </a:r>
          </a:p>
          <a:p>
            <a:endParaRPr lang="en-US" sz="2400" dirty="0"/>
          </a:p>
          <a:p>
            <a:r>
              <a:rPr lang="en-US" sz="2400" dirty="0"/>
              <a:t>The goal was not to propose a single model.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36C1BFB-CFC0-A3A5-36FE-3D99DD24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605" y="371728"/>
            <a:ext cx="614390" cy="6143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531F123B-F873-30C8-6D34-A22592E1E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547038"/>
            <a:ext cx="12192000" cy="319839"/>
          </a:xfrm>
          <a:prstGeom prst="rect">
            <a:avLst/>
          </a:prstGeom>
          <a:gradFill flip="none" rotWithShape="1">
            <a:gsLst>
              <a:gs pos="100000">
                <a:schemeClr val="tx1"/>
              </a:gs>
              <a:gs pos="0">
                <a:schemeClr val="accent2"/>
              </a:gs>
            </a:gsLst>
            <a:lin ang="6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4E20B26-33C4-A1D9-F8B1-919512F2C5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95699"/>
            <a:ext cx="12192000" cy="596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67777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441CF-0942-41CD-5CC8-AE3A52777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9ABA9746-E71D-432F-6876-D63B822E3C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515938"/>
            <a:ext cx="12192000" cy="67786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/>
              <a:t>Collaborative Structure</a:t>
            </a: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53E13CCF-C6F8-3267-132C-CB55DD1F31D3}"/>
              </a:ext>
            </a:extLst>
          </p:cNvPr>
          <p:cNvSpPr txBox="1"/>
          <p:nvPr/>
        </p:nvSpPr>
        <p:spPr>
          <a:xfrm>
            <a:off x="838201" y="1396889"/>
            <a:ext cx="1051559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LPHA leaders representing diverse regions and agency structures participated in three in-person working sessions.</a:t>
            </a:r>
          </a:p>
          <a:p>
            <a:endParaRPr lang="en-US" sz="2400" dirty="0"/>
          </a:p>
          <a:p>
            <a:r>
              <a:rPr lang="en-US" sz="2400" dirty="0"/>
              <a:t>Discussion topics included:</a:t>
            </a:r>
          </a:p>
          <a:p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Barriers and past negative experiences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Current collaboration already occurring across Missouri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Opportunities where shared approaches may be helpful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Considerations affecting feasibility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What supports may be helpful</a:t>
            </a:r>
          </a:p>
          <a:p>
            <a:endParaRPr lang="en-US" sz="2400" dirty="0"/>
          </a:p>
          <a:p>
            <a:r>
              <a:rPr lang="en-US" sz="2400" dirty="0"/>
              <a:t>Participants brought practical operational perspectives.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9A5686D-ABAB-01FE-5642-092CB60B6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605" y="371728"/>
            <a:ext cx="614390" cy="6143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9867EC7-D965-F2A6-2954-D515E7B827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547038"/>
            <a:ext cx="12192000" cy="319839"/>
          </a:xfrm>
          <a:prstGeom prst="rect">
            <a:avLst/>
          </a:prstGeom>
          <a:gradFill flip="none" rotWithShape="1">
            <a:gsLst>
              <a:gs pos="100000">
                <a:schemeClr val="tx1"/>
              </a:gs>
              <a:gs pos="0">
                <a:schemeClr val="accent2"/>
              </a:gs>
            </a:gsLst>
            <a:lin ang="6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E17513-2CED-916E-63AD-37128B5B4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95699"/>
            <a:ext cx="12192000" cy="596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69372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A78E5C-A0CF-0FA5-26B0-BF3C47250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20BE586-BF4E-1A6B-6078-D93702EBDC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515938"/>
            <a:ext cx="12192000" cy="67786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lang="en-US" b="1" dirty="0"/>
              <a:t>Participants and Meeting Dates</a:t>
            </a:r>
            <a:endParaRPr kumimoji="0" lang="en-US" sz="36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1FF1D0BB-4BC9-87C1-B29A-8D9BB2145134}"/>
              </a:ext>
            </a:extLst>
          </p:cNvPr>
          <p:cNvSpPr txBox="1"/>
          <p:nvPr/>
        </p:nvSpPr>
        <p:spPr>
          <a:xfrm>
            <a:off x="838201" y="1396889"/>
            <a:ext cx="1051559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LPHA Collaborative Work Group Participants:</a:t>
            </a:r>
          </a:p>
          <a:p>
            <a:endParaRPr lang="en-US" sz="2400" dirty="0"/>
          </a:p>
          <a:p>
            <a:r>
              <a:rPr lang="en-US" sz="2400" dirty="0"/>
              <a:t>Scott Allen (Webster) 		Tiffany Bayer (DHSS) </a:t>
            </a:r>
          </a:p>
          <a:p>
            <a:r>
              <a:rPr lang="en-US" sz="2400" dirty="0"/>
              <a:t>Lori Brenneke (DHSS) 		Daniel Bogle (DHSS) </a:t>
            </a:r>
          </a:p>
          <a:p>
            <a:r>
              <a:rPr lang="en-US" sz="2400" dirty="0"/>
              <a:t>Tara Brewer (Saline) 		Kristi Campbell (Cole) </a:t>
            </a:r>
          </a:p>
          <a:p>
            <a:r>
              <a:rPr lang="en-US" sz="2400" dirty="0"/>
              <a:t>Tracy Carman (Caldwell) 		Melissa Cone (St. Clair) </a:t>
            </a:r>
          </a:p>
          <a:p>
            <a:r>
              <a:rPr lang="en-US" sz="2400" dirty="0"/>
              <a:t>Kenna Fricke (Gasconade) 	Liz House (MOPHI) </a:t>
            </a:r>
          </a:p>
          <a:p>
            <a:r>
              <a:rPr lang="en-US" sz="2400" dirty="0"/>
              <a:t>Lisa McClaren (Linn) 		Jaci McReynolds (OPHI) </a:t>
            </a:r>
          </a:p>
          <a:p>
            <a:r>
              <a:rPr lang="en-US" sz="2400" dirty="0"/>
              <a:t>Patrick Schmitz (DHSS) 		Katie Stephens (Livingston) </a:t>
            </a:r>
          </a:p>
          <a:p>
            <a:r>
              <a:rPr lang="en-US" sz="2400" dirty="0"/>
              <a:t>Michelle Walker (Carter) 		Andrew </a:t>
            </a:r>
            <a:r>
              <a:rPr lang="en-US" sz="2400" dirty="0" err="1"/>
              <a:t>Warlen</a:t>
            </a:r>
            <a:r>
              <a:rPr lang="en-US" sz="2400" dirty="0"/>
              <a:t> (Platte) </a:t>
            </a:r>
          </a:p>
          <a:p>
            <a:r>
              <a:rPr lang="en-US" sz="2400" dirty="0"/>
              <a:t>Sharon Whisenand (Randolph)</a:t>
            </a:r>
          </a:p>
          <a:p>
            <a:endParaRPr lang="en-US" sz="2400" dirty="0"/>
          </a:p>
          <a:p>
            <a:r>
              <a:rPr lang="en-US" sz="2400" dirty="0"/>
              <a:t>Meeting Dates: March 26; April 2; April 9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ABA4876-F2DB-684B-57E6-0BF347324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605" y="371728"/>
            <a:ext cx="614390" cy="6143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F4BDF56F-B3D4-40DB-24A8-0A40BADAF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547038"/>
            <a:ext cx="12192000" cy="319839"/>
          </a:xfrm>
          <a:prstGeom prst="rect">
            <a:avLst/>
          </a:prstGeom>
          <a:gradFill flip="none" rotWithShape="1">
            <a:gsLst>
              <a:gs pos="100000">
                <a:schemeClr val="tx1"/>
              </a:gs>
              <a:gs pos="0">
                <a:schemeClr val="accent2"/>
              </a:gs>
            </a:gsLst>
            <a:lin ang="6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AB94589-7491-C4F2-FDCD-240DA3F0B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95699"/>
            <a:ext cx="12192000" cy="596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54613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61647-7060-F9FA-AEAD-13B75DDFF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D2A1743-4743-D077-A25D-8EEC0A7838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515938"/>
            <a:ext cx="12192000" cy="67786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What Participants Shared</a:t>
            </a: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0EA432AB-B616-8B06-131E-C1E50D5B9824}"/>
              </a:ext>
            </a:extLst>
          </p:cNvPr>
          <p:cNvSpPr txBox="1"/>
          <p:nvPr/>
        </p:nvSpPr>
        <p:spPr>
          <a:xfrm>
            <a:off x="838200" y="1130328"/>
            <a:ext cx="1051559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Participants noted:</a:t>
            </a:r>
          </a:p>
          <a:p>
            <a:endParaRPr lang="en-US" sz="28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Collaboration is already occurring across Missouri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Relationships and trust are critical factors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Workforce capacity challenges exist across the system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Access to specialized expertise can be difficult to sustain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Administrative complexity continues to increase</a:t>
            </a:r>
          </a:p>
          <a:p>
            <a:endParaRPr lang="en-US" sz="2800" dirty="0"/>
          </a:p>
          <a:p>
            <a:r>
              <a:rPr lang="en-US" sz="2800" dirty="0"/>
              <a:t>Flexibility is important</a:t>
            </a:r>
          </a:p>
          <a:p>
            <a:br>
              <a:rPr lang="en-US" sz="2800" dirty="0"/>
            </a:br>
            <a:r>
              <a:rPr lang="en-US" sz="2800" dirty="0"/>
              <a:t>One size will not fit all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38DEA99-681F-B418-1016-626DE738F2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605" y="371728"/>
            <a:ext cx="614390" cy="6143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34E36A6-30E5-8A0F-A5DB-06EE088BC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547038"/>
            <a:ext cx="12192000" cy="319839"/>
          </a:xfrm>
          <a:prstGeom prst="rect">
            <a:avLst/>
          </a:prstGeom>
          <a:gradFill flip="none" rotWithShape="1">
            <a:gsLst>
              <a:gs pos="100000">
                <a:schemeClr val="tx1"/>
              </a:gs>
              <a:gs pos="0">
                <a:schemeClr val="accent2"/>
              </a:gs>
            </a:gsLst>
            <a:lin ang="6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FA6B468-C162-D84C-221B-EDC0454A7E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95699"/>
            <a:ext cx="12192000" cy="596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44191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C28D4-4608-AB3E-D1B4-F2C6A7DE2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CD0DBB2-12AE-04F6-4A05-0998FFF9718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515938"/>
            <a:ext cx="12192000" cy="67786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latin typeface="Arial Black" panose="020B0A04020102020204" pitchFamily="34" charset="0"/>
              </a:rPr>
              <a:t>Themes Emerging from the Discussions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028A6276-A62B-7FDE-4AC2-EFD8B5C1A1F3}"/>
              </a:ext>
            </a:extLst>
          </p:cNvPr>
          <p:cNvSpPr txBox="1"/>
          <p:nvPr/>
        </p:nvSpPr>
        <p:spPr>
          <a:xfrm>
            <a:off x="838201" y="1396889"/>
            <a:ext cx="1051559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Participants expressed interest in:</a:t>
            </a:r>
          </a:p>
          <a:p>
            <a:endParaRPr lang="en-US" sz="28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Learning from examples across Missouri and </a:t>
            </a:r>
            <a:r>
              <a:rPr lang="en-US" sz="2800"/>
              <a:t>the nation</a:t>
            </a:r>
            <a:endParaRPr lang="en-US" sz="28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Identifying practical opportunities for collaboration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Continuing peer dialogue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Maintaining local decision-making authority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Incremental approaches that allow learning over time</a:t>
            </a:r>
          </a:p>
          <a:p>
            <a:endParaRPr lang="en-US" sz="2800" dirty="0"/>
          </a:p>
          <a:p>
            <a:r>
              <a:rPr lang="en-US" sz="2800" dirty="0"/>
              <a:t>SRS was viewed as one potential tool available among many.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584710F-30B4-A142-2167-872C26DD5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605" y="371728"/>
            <a:ext cx="614390" cy="6143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283C6D2-F126-599E-6248-6CBA7EB16F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547038"/>
            <a:ext cx="12192000" cy="319839"/>
          </a:xfrm>
          <a:prstGeom prst="rect">
            <a:avLst/>
          </a:prstGeom>
          <a:gradFill flip="none" rotWithShape="1">
            <a:gsLst>
              <a:gs pos="100000">
                <a:schemeClr val="tx1"/>
              </a:gs>
              <a:gs pos="0">
                <a:schemeClr val="accent2"/>
              </a:gs>
            </a:gsLst>
            <a:lin ang="6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A91E409-F790-52A3-06A3-19F8BAF83D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95699"/>
            <a:ext cx="12192000" cy="596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12603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2015E-FA18-D8BF-7291-4E60D199D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F39A969-F3E3-FFF1-7F9B-13A61D2A935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515938"/>
            <a:ext cx="12192000" cy="67786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latin typeface="Arial Black" panose="020B0A04020102020204" pitchFamily="34" charset="0"/>
              </a:rPr>
              <a:t>What Participants Suggest </a:t>
            </a:r>
            <a:br>
              <a:rPr lang="en-US" sz="3600" dirty="0">
                <a:latin typeface="Arial Black" panose="020B0A04020102020204" pitchFamily="34" charset="0"/>
              </a:rPr>
            </a:br>
            <a:r>
              <a:rPr lang="en-US" sz="3600" dirty="0">
                <a:latin typeface="Arial Black" panose="020B0A04020102020204" pitchFamily="34" charset="0"/>
              </a:rPr>
              <a:t>May Be Helpful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4A25AFF9-CA2D-80B0-D5F1-8AA87EB008A2}"/>
              </a:ext>
            </a:extLst>
          </p:cNvPr>
          <p:cNvSpPr txBox="1"/>
          <p:nvPr/>
        </p:nvSpPr>
        <p:spPr>
          <a:xfrm>
            <a:off x="838201" y="1396889"/>
            <a:ext cx="1051559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/>
          </a:p>
          <a:p>
            <a:r>
              <a:rPr lang="en-US" sz="2400" dirty="0"/>
              <a:t>Participants discussed potential areas where shared approaches could be explored, such as:</a:t>
            </a:r>
          </a:p>
          <a:p>
            <a:endParaRPr lang="en-US" sz="2400" dirty="0"/>
          </a:p>
          <a:p>
            <a:r>
              <a:rPr lang="en-US" sz="2400" dirty="0"/>
              <a:t>Specialized expertise		Training Resources</a:t>
            </a:r>
          </a:p>
          <a:p>
            <a:r>
              <a:rPr lang="en-US" sz="2400" dirty="0"/>
              <a:t>Administrative capacity		Data and analytic support</a:t>
            </a:r>
          </a:p>
          <a:p>
            <a:r>
              <a:rPr lang="en-US" sz="2400" dirty="0"/>
              <a:t>Preparedness coordination</a:t>
            </a:r>
          </a:p>
          <a:p>
            <a:endParaRPr lang="en-US" sz="2400" dirty="0"/>
          </a:p>
          <a:p>
            <a:r>
              <a:rPr lang="en-US" sz="2400" dirty="0"/>
              <a:t>Participants also discussed:</a:t>
            </a:r>
          </a:p>
          <a:p>
            <a:endParaRPr lang="en-US" sz="2400" dirty="0"/>
          </a:p>
          <a:p>
            <a:r>
              <a:rPr lang="en-US" sz="2400" dirty="0"/>
              <a:t>Technical assistance		 Sharing examples</a:t>
            </a:r>
            <a:br>
              <a:rPr lang="en-US" sz="2400" dirty="0"/>
            </a:br>
            <a:r>
              <a:rPr lang="en-US" sz="2400" dirty="0"/>
              <a:t>Peer learning opportunities		 Optional tools or templates</a:t>
            </a:r>
            <a:br>
              <a:rPr lang="en-US" sz="2400" dirty="0"/>
            </a:br>
            <a:br>
              <a:rPr lang="en-US" sz="2400" dirty="0"/>
            </a:b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E19AAFF-413B-7DDB-1EF4-E0D7B8AE6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605" y="371728"/>
            <a:ext cx="614390" cy="6143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5D2AA9B-026D-D98D-90CE-28ED69B848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547038"/>
            <a:ext cx="12192000" cy="319839"/>
          </a:xfrm>
          <a:prstGeom prst="rect">
            <a:avLst/>
          </a:prstGeom>
          <a:gradFill flip="none" rotWithShape="1">
            <a:gsLst>
              <a:gs pos="100000">
                <a:schemeClr val="tx1"/>
              </a:gs>
              <a:gs pos="0">
                <a:schemeClr val="accent2"/>
              </a:gs>
            </a:gsLst>
            <a:lin ang="6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D76CE85-E423-51DF-E9DF-88E607060B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95699"/>
            <a:ext cx="12192000" cy="596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44535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9CC794-6786-221C-681B-EB9753C24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7A29BA0-8BB5-FA76-A7BC-E31C0D339F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515938"/>
            <a:ext cx="12192000" cy="67786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Continuing the Conversation</a:t>
            </a: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ACA9EBC1-CE95-F955-FB35-27325BF04A68}"/>
              </a:ext>
            </a:extLst>
          </p:cNvPr>
          <p:cNvSpPr txBox="1"/>
          <p:nvPr/>
        </p:nvSpPr>
        <p:spPr>
          <a:xfrm>
            <a:off x="838201" y="1396889"/>
            <a:ext cx="105155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Collaborative participants emphasized:</a:t>
            </a:r>
          </a:p>
          <a:p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Importance of continued dialogue across LPHAs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Importance of sharing perspectives and experiences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Importance of maintaining flexibility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Share what was learned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Hear broader perspectives and remain open to opportunity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/>
              <a:t>Continue discussion</a:t>
            </a:r>
            <a:endParaRPr lang="en-US" sz="2400" dirty="0"/>
          </a:p>
          <a:p>
            <a:endParaRPr lang="en-US" sz="24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D9662AB-10F7-71BB-81AE-8651DC19B4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605" y="371728"/>
            <a:ext cx="614390" cy="61439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3F3BAC4B-8721-09D0-1103-A6F0CE81E7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95699"/>
            <a:ext cx="12192000" cy="596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87846210"/>
      </p:ext>
    </p:extLst>
  </p:cSld>
  <p:clrMapOvr>
    <a:masterClrMapping/>
  </p:clrMapOvr>
</p:sld>
</file>

<file path=ppt/theme/theme1.xml><?xml version="1.0" encoding="utf-8"?>
<a:theme xmlns:a="http://schemas.openxmlformats.org/drawingml/2006/main" name="DHSS Theme">
  <a:themeElements>
    <a:clrScheme name="Custom 7">
      <a:dk1>
        <a:srgbClr val="FFFFFF"/>
      </a:dk1>
      <a:lt1>
        <a:srgbClr val="012169"/>
      </a:lt1>
      <a:dk2>
        <a:srgbClr val="FFFFFF"/>
      </a:dk2>
      <a:lt2>
        <a:srgbClr val="012169"/>
      </a:lt2>
      <a:accent1>
        <a:srgbClr val="E35205"/>
      </a:accent1>
      <a:accent2>
        <a:srgbClr val="008C95"/>
      </a:accent2>
      <a:accent3>
        <a:srgbClr val="F2A900"/>
      </a:accent3>
      <a:accent4>
        <a:srgbClr val="E35205"/>
      </a:accent4>
      <a:accent5>
        <a:srgbClr val="008C95"/>
      </a:accent5>
      <a:accent6>
        <a:srgbClr val="F2A900"/>
      </a:accent6>
      <a:hlink>
        <a:srgbClr val="64CCC9"/>
      </a:hlink>
      <a:folHlink>
        <a:srgbClr val="9EA2A2"/>
      </a:folHlink>
    </a:clrScheme>
    <a:fontScheme name="DHSS - Arial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>
        <a:spAutoFit/>
      </a:bodyPr>
      <a:lstStyle>
        <a:defPPr algn="l">
          <a:defRPr sz="1600" b="1" dirty="0">
            <a:latin typeface="Arial" panose="020B0604020202020204" pitchFamily="34" charset="0"/>
            <a:ea typeface="Open Sans SemiBold" panose="020B0706030804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HSS Theme" id="{A660AE28-A27B-4D8D-BC69-3E0F74D28358}" vid="{6C68BCD6-4752-4D80-9052-5239886605E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DHSS Theme</Template>
  <TotalTime>158670</TotalTime>
  <Words>513</Words>
  <Application>Microsoft Office PowerPoint</Application>
  <PresentationFormat>Widescreen</PresentationFormat>
  <Paragraphs>101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Wingdings</vt:lpstr>
      <vt:lpstr>DHSS Theme</vt:lpstr>
      <vt:lpstr>Title Slide</vt:lpstr>
      <vt:lpstr>PowerPoint Presentation</vt:lpstr>
      <vt:lpstr>Why a Collaborative Approach</vt:lpstr>
      <vt:lpstr>Collaborative Structure</vt:lpstr>
      <vt:lpstr>Participants and Meeting Dates</vt:lpstr>
      <vt:lpstr>What Participants Shared</vt:lpstr>
      <vt:lpstr>Themes Emerging from the Discussions</vt:lpstr>
      <vt:lpstr>What Participants Suggest  May Be Helpful</vt:lpstr>
      <vt:lpstr>Continuing the Conversation</vt:lpstr>
      <vt:lpstr>We Are Interested In Hearing: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 Picks (Light) (ADA)</dc:title>
  <dc:creator>DHSS Office of Public Information</dc:creator>
  <cp:lastModifiedBy>Schmitz, Patrick</cp:lastModifiedBy>
  <cp:revision>1314</cp:revision>
  <dcterms:created xsi:type="dcterms:W3CDTF">2019-07-08T12:17:13Z</dcterms:created>
  <dcterms:modified xsi:type="dcterms:W3CDTF">2026-04-16T17:18:00Z</dcterms:modified>
</cp:coreProperties>
</file>