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84" r:id="rId6"/>
    <p:sldId id="293" r:id="rId7"/>
    <p:sldId id="292" r:id="rId8"/>
    <p:sldId id="294" r:id="rId9"/>
    <p:sldId id="285" r:id="rId10"/>
    <p:sldId id="295" r:id="rId11"/>
    <p:sldId id="259" r:id="rId12"/>
    <p:sldId id="281" r:id="rId13"/>
  </p:sldIdLst>
  <p:sldSz cx="12192000" cy="6858000"/>
  <p:notesSz cx="6858000" cy="9144000"/>
  <p:embeddedFontLst>
    <p:embeddedFont>
      <p:font typeface="Mulish" pitchFamily="2" charset="0"/>
      <p:regular r:id="rId15"/>
      <p:bold r:id="rId16"/>
      <p:italic r:id="rId17"/>
      <p:boldItalic r:id="rId18"/>
    </p:embeddedFont>
    <p:embeddedFont>
      <p:font typeface="Mulish ExtraBold" pitchFamily="2" charset="0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B693A-7293-E12B-D33E-622C041111CA}" name="Stephen Votaw" initials="SV" userId="S::svotaw@mophi.org::934e4730-2c6c-4468-9798-579f92616e12" providerId="AD"/>
  <p188:author id="{92593981-9B98-A109-4F0E-5C74FDB71F29}" name="Liz House" initials="LH" userId="S::lhouse@mophi.org::df8b4c64-0c66-4744-97fd-7d20c6d9e1cb" providerId="AD"/>
  <p188:author id="{29DFD9A0-DD35-0138-B4A4-5F1E00206DFB}" name="Guest User" initials="GU" userId="S::urn:spo:tenantanon#09115e61-ed9c-47aa-9603-6e048707aad6::" providerId="AD"/>
  <p188:author id="{87A8CFEA-7382-6BCF-D52D-AD5570D29019}" name="Sarah Crosley" initials="SC" userId="S::scrosley@mophi.org::fc70de6e-12df-4ce2-9d99-bc578d51ea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40BB1-D4D3-3E5A-7078-1F07AF3BE971}" v="127" dt="2025-07-29T14:44:14.300"/>
    <p1510:client id="{4A45AB35-807D-6F8F-5C17-C0455F87FEF9}" v="4" dt="2025-07-29T16:16:42.104"/>
    <p1510:client id="{4DAFB5F8-72B6-FAF3-D7A9-E90B943C2CFA}" v="5" dt="2025-07-29T14:22:08.666"/>
    <p1510:client id="{942CB60A-8056-2E39-CF7D-BEFD9CE11836}" v="27" dt="2025-07-29T19:34:48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7" autoAdjust="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6EACF-23C5-4A60-8E87-9405BE6DC84A}" type="datetimeFigureOut"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C090C-6DAE-4837-BFF2-46D586384F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090C-6DAE-4837-BFF2-46D586384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090C-6DAE-4837-BFF2-46D586384F6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9EA0C-03DA-3AD3-B580-EC87F3AD5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FD4B42-8C1F-C280-5929-EE7095A8F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856BA-3888-A085-57ED-4C6A75E9D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0D10E-DC7F-C666-7FD4-7EDACDD38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090C-6DAE-4837-BFF2-46D586384F6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7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45EC2-4D43-43C0-0504-5AA3DE3A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23065-E377-5B27-A8BE-B40480FA4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F1A39-9790-D207-7E3D-E8C2F3B7E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A6456-FF8A-C7E4-AB58-42396E8E3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090C-6DAE-4837-BFF2-46D586384F6A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090C-6DAE-4837-BFF2-46D586384F6A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3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090C-6DAE-4837-BFF2-46D586384F6A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090C-6DAE-4837-BFF2-46D586384F6A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bg>
      <p:bgPr>
        <a:gradFill flip="none" rotWithShape="1">
          <a:gsLst>
            <a:gs pos="30000">
              <a:srgbClr val="295495"/>
            </a:gs>
            <a:gs pos="0">
              <a:schemeClr val="tx2"/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861A-E9D6-F36B-B404-B3FA32613E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81491"/>
            <a:ext cx="6393874" cy="255195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F45E-FBA7-3E04-D2ED-19222147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676F-CE28-7F9A-6F76-175CBFE2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586D6-6BEA-BFF1-B87D-5869B49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AC1A4-07FD-EEA1-C0B6-EEB7302D88AA}"/>
              </a:ext>
            </a:extLst>
          </p:cNvPr>
          <p:cNvSpPr/>
          <p:nvPr userDrawn="1"/>
        </p:nvSpPr>
        <p:spPr>
          <a:xfrm>
            <a:off x="0" y="4963886"/>
            <a:ext cx="12180124" cy="1894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A5EC-452E-CDE2-C813-39F44A8D4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229681"/>
            <a:ext cx="6393874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706C16C-877B-2556-11C5-19448A4A3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6481" y="5403080"/>
            <a:ext cx="2842594" cy="100627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6EF5840-A4A0-69EC-E974-BE19FC009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AFC88-390B-9D52-792E-A661AB75C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8BAC6E63-82C5-C26B-9CF9-12C04E2F76C1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A8D1F7B-763D-065A-30C8-538B856C4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ACE385-78A1-B0F5-AEFA-EC17B45DE290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1A6D3-B2C4-2A99-14B9-D49119D81B0F}"/>
              </a:ext>
            </a:extLst>
          </p:cNvPr>
          <p:cNvSpPr/>
          <p:nvPr userDrawn="1"/>
        </p:nvSpPr>
        <p:spPr>
          <a:xfrm>
            <a:off x="0" y="1794830"/>
            <a:ext cx="12192000" cy="5063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08886"/>
            <a:ext cx="6078415" cy="3894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8BAC6E63-82C5-C26B-9CF9-12C04E2F76C1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FBC947-3DB0-C06E-489C-600ED0221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54847" y="2444650"/>
            <a:ext cx="3698953" cy="3658313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D24E2C0-238C-133F-6D2E-B0F4B8592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7438742" y="2228545"/>
            <a:ext cx="502549" cy="50254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B02DB66-C66A-7039-9D2E-D70FA89E7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6DD699-3494-CA55-01CA-89C5454056F4}"/>
              </a:ext>
            </a:extLst>
          </p:cNvPr>
          <p:cNvSpPr/>
          <p:nvPr userDrawn="1"/>
        </p:nvSpPr>
        <p:spPr>
          <a:xfrm>
            <a:off x="2895600" y="0"/>
            <a:ext cx="9296400" cy="27310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1A6D3-B2C4-2A99-14B9-D49119D81B0F}"/>
              </a:ext>
            </a:extLst>
          </p:cNvPr>
          <p:cNvSpPr/>
          <p:nvPr userDrawn="1"/>
        </p:nvSpPr>
        <p:spPr>
          <a:xfrm>
            <a:off x="0" y="2731094"/>
            <a:ext cx="12192000" cy="4126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61" y="527537"/>
            <a:ext cx="8217877" cy="189913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02DB66-C66A-7039-9D2E-D70FA89E7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B95C1F3-DA18-F266-56BD-042DEFD0D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69" y="295816"/>
            <a:ext cx="2139462" cy="213946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A577EB-8C4A-FC4E-79FE-0064DACCCBEB}"/>
              </a:ext>
            </a:extLst>
          </p:cNvPr>
          <p:cNvCxnSpPr/>
          <p:nvPr userDrawn="1"/>
        </p:nvCxnSpPr>
        <p:spPr>
          <a:xfrm>
            <a:off x="4044461" y="3024554"/>
            <a:ext cx="0" cy="3322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E1FEB6-8BF4-8313-3760-8CF8D78B8C2C}"/>
              </a:ext>
            </a:extLst>
          </p:cNvPr>
          <p:cNvCxnSpPr/>
          <p:nvPr userDrawn="1"/>
        </p:nvCxnSpPr>
        <p:spPr>
          <a:xfrm>
            <a:off x="8053754" y="3024554"/>
            <a:ext cx="0" cy="3322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4E5D4B-84C8-7B59-FB9C-C793AE4D33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69" y="3063429"/>
            <a:ext cx="3443649" cy="39040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156087-4980-641D-F3AF-E780C4774F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825" y="3563938"/>
            <a:ext cx="3443288" cy="27828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7742A73-E6DD-03A6-6507-849B5F2683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8746" y="3063429"/>
            <a:ext cx="3443649" cy="39040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F4F0EB4-E503-64A5-238E-7F57195B5C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8502" y="3563938"/>
            <a:ext cx="3443288" cy="27828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4117173-3BC0-D3A2-D26F-820B5D1FD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9423" y="3063429"/>
            <a:ext cx="3443649" cy="39040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5BAD0C0-99CA-87F3-AE73-198D6A896B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9179" y="3563938"/>
            <a:ext cx="3443288" cy="27828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55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5C32DF-CC74-68ED-BA65-BC6550D9CDBE}"/>
              </a:ext>
            </a:extLst>
          </p:cNvPr>
          <p:cNvSpPr/>
          <p:nvPr userDrawn="1"/>
        </p:nvSpPr>
        <p:spPr>
          <a:xfrm>
            <a:off x="445477" y="2208885"/>
            <a:ext cx="6846277" cy="4402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12938"/>
            <a:ext cx="6078415" cy="36900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02943"/>
            <a:ext cx="6078414" cy="120391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338494-FEC8-5896-BD4D-6AE1F5E7665C}"/>
              </a:ext>
            </a:extLst>
          </p:cNvPr>
          <p:cNvSpPr/>
          <p:nvPr userDrawn="1"/>
        </p:nvSpPr>
        <p:spPr>
          <a:xfrm>
            <a:off x="7291754" y="1794830"/>
            <a:ext cx="4910767" cy="4816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FBC947-3DB0-C06E-489C-600ED0221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40161" y="2208886"/>
            <a:ext cx="4451839" cy="4402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raphic 6">
            <a:extLst>
              <a:ext uri="{FF2B5EF4-FFF2-40B4-BE49-F238E27FC236}">
                <a16:creationId xmlns:a16="http://schemas.microsoft.com/office/drawing/2014/main" id="{4DB7A2E2-1C5C-9AB4-619F-08622207BDC4}"/>
              </a:ext>
            </a:extLst>
          </p:cNvPr>
          <p:cNvSpPr/>
          <p:nvPr userDrawn="1"/>
        </p:nvSpPr>
        <p:spPr>
          <a:xfrm rot="2700000">
            <a:off x="244983" y="2497354"/>
            <a:ext cx="321476" cy="321460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1A6D3-B2C4-2A99-14B9-D49119D81B0F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0923" y="3837547"/>
            <a:ext cx="6435969" cy="2393404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Highlighted quote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923" y="1989787"/>
            <a:ext cx="6506630" cy="69109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FBC947-3DB0-C06E-489C-600ED0221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447" y="651008"/>
            <a:ext cx="3698953" cy="3658313"/>
          </a:xfrm>
          <a:solidFill>
            <a:schemeClr val="bg1"/>
          </a:solidFill>
          <a:ln w="79375">
            <a:solidFill>
              <a:schemeClr val="accent3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D24E2C0-238C-133F-6D2E-B0F4B8592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404895" y="411455"/>
            <a:ext cx="502549" cy="502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783F6-4846-F16B-904A-24F4EBEF3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313" y="2732211"/>
            <a:ext cx="6507162" cy="39040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6" name="Graphic 5" descr="Open quotation mark with solid fill">
            <a:extLst>
              <a:ext uri="{FF2B5EF4-FFF2-40B4-BE49-F238E27FC236}">
                <a16:creationId xmlns:a16="http://schemas.microsoft.com/office/drawing/2014/main" id="{EAB7887E-ED32-7370-42DE-90EA9366C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1677" y="3353996"/>
            <a:ext cx="914400" cy="914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55FFA31-A5BC-F5DD-4649-7F43840B9E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7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41DC-7261-8D8D-85EF-8EB4D536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4AA20-773D-F0D6-1F5A-CEE706DEB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EBEBE-7E01-2041-BE55-4A67D5E3C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EFF71-C469-705B-E56A-1DDF0120E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FD479-2712-33B4-FC5F-0C726D29A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FEF7D-941F-2F30-AE42-B9EFBBCA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2EDE1-B01D-5563-C75A-4CD1E54C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A14EE-C9AD-1EE5-F850-8A65C7F4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8E1E0A2-8807-90EE-4368-ADDB64E98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8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 Header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17" name="Graphic 15">
            <a:extLst>
              <a:ext uri="{FF2B5EF4-FFF2-40B4-BE49-F238E27FC236}">
                <a16:creationId xmlns:a16="http://schemas.microsoft.com/office/drawing/2014/main" id="{5581143A-3AB9-C723-7112-863DBAFC9817}"/>
              </a:ext>
            </a:extLst>
          </p:cNvPr>
          <p:cNvSpPr/>
          <p:nvPr/>
        </p:nvSpPr>
        <p:spPr>
          <a:xfrm>
            <a:off x="370246" y="178904"/>
            <a:ext cx="7289705" cy="6432910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gradFill>
            <a:gsLst>
              <a:gs pos="0">
                <a:srgbClr val="00C5A1"/>
              </a:gs>
              <a:gs pos="50000">
                <a:srgbClr val="1D7396"/>
              </a:gs>
              <a:gs pos="100000">
                <a:srgbClr val="3B228C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95" y="1885785"/>
            <a:ext cx="3627527" cy="293800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5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 Accen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C1BB31C2-D87D-BED6-2437-B346527D9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285090" y="0"/>
            <a:ext cx="6481399" cy="68437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02" y="1620741"/>
            <a:ext cx="4995814" cy="237478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AF3655-41B6-04F2-2F58-1E914DD76719}"/>
              </a:ext>
            </a:extLst>
          </p:cNvPr>
          <p:cNvCxnSpPr/>
          <p:nvPr userDrawn="1"/>
        </p:nvCxnSpPr>
        <p:spPr>
          <a:xfrm>
            <a:off x="914400" y="4260574"/>
            <a:ext cx="64803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raphic 15">
            <a:extLst>
              <a:ext uri="{FF2B5EF4-FFF2-40B4-BE49-F238E27FC236}">
                <a16:creationId xmlns:a16="http://schemas.microsoft.com/office/drawing/2014/main" id="{5581143A-3AB9-C723-7112-863DBAFC9817}"/>
              </a:ext>
            </a:extLst>
          </p:cNvPr>
          <p:cNvSpPr/>
          <p:nvPr/>
        </p:nvSpPr>
        <p:spPr>
          <a:xfrm>
            <a:off x="6488456" y="1192696"/>
            <a:ext cx="4789337" cy="4226423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gradFill>
            <a:gsLst>
              <a:gs pos="0">
                <a:srgbClr val="00C5A1"/>
              </a:gs>
              <a:gs pos="50000">
                <a:srgbClr val="1D7396"/>
              </a:gs>
              <a:gs pos="100000">
                <a:srgbClr val="3B228C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763444-A1BF-090F-A0A4-42D06A8F5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3313" y="2120348"/>
            <a:ext cx="2140226" cy="21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4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 Accen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97" y="958132"/>
            <a:ext cx="6456711" cy="20368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FEC328-FF7A-CEAF-8B21-9E6BF4A58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276" y="2544418"/>
            <a:ext cx="4150732" cy="4150732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ED401104-82CF-909E-1006-BE68884F26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6297" y="3193776"/>
            <a:ext cx="6456710" cy="23853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Paragraph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EBA230-CEA3-A433-11D1-BCAF723CE98F}"/>
              </a:ext>
            </a:extLst>
          </p:cNvPr>
          <p:cNvCxnSpPr>
            <a:cxnSpLocks/>
          </p:cNvCxnSpPr>
          <p:nvPr userDrawn="1"/>
        </p:nvCxnSpPr>
        <p:spPr>
          <a:xfrm>
            <a:off x="0" y="3101009"/>
            <a:ext cx="767300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861A-E9D6-F36B-B404-B3FA32613E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81491"/>
            <a:ext cx="7788966" cy="2551958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AC1A4-07FD-EEA1-C0B6-EEB7302D88AA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A5EC-452E-CDE2-C813-39F44A8D4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7" y="4773881"/>
            <a:ext cx="6927273" cy="843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9FB71A7-688A-E954-A2A1-AB417CAF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838199" y="4618513"/>
            <a:ext cx="369123" cy="3691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B5F1641-41BB-0A70-86A4-14B9F8A4F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7" y="611851"/>
            <a:ext cx="2866903" cy="96190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BD191DC-51CE-5BF0-739C-9FD1EDA8C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2985"/>
          <a:stretch/>
        </p:blipFill>
        <p:spPr>
          <a:xfrm>
            <a:off x="8045669" y="3429001"/>
            <a:ext cx="4146331" cy="3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1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_Text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5">
            <a:extLst>
              <a:ext uri="{FF2B5EF4-FFF2-40B4-BE49-F238E27FC236}">
                <a16:creationId xmlns:a16="http://schemas.microsoft.com/office/drawing/2014/main" id="{5581143A-3AB9-C723-7112-863DBAFC9817}"/>
              </a:ext>
            </a:extLst>
          </p:cNvPr>
          <p:cNvSpPr/>
          <p:nvPr/>
        </p:nvSpPr>
        <p:spPr>
          <a:xfrm>
            <a:off x="241854" y="178904"/>
            <a:ext cx="7668919" cy="6679096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5D4137-3725-85F3-6341-461859867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7573" y="2650435"/>
            <a:ext cx="4546738" cy="316726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7232ED9B-4649-DFF0-83D9-9E995FEBC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573" y="1656522"/>
            <a:ext cx="3628949" cy="926689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584BA1-CCBA-19F0-9355-DBCD3C5E5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5153" y="128049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78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_Data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5">
            <a:extLst>
              <a:ext uri="{FF2B5EF4-FFF2-40B4-BE49-F238E27FC236}">
                <a16:creationId xmlns:a16="http://schemas.microsoft.com/office/drawing/2014/main" id="{C14DEB84-2BF7-1071-837E-A3A90E39E6DF}"/>
              </a:ext>
            </a:extLst>
          </p:cNvPr>
          <p:cNvSpPr/>
          <p:nvPr userDrawn="1"/>
        </p:nvSpPr>
        <p:spPr>
          <a:xfrm>
            <a:off x="241854" y="178904"/>
            <a:ext cx="7668919" cy="6679096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5D4137-3725-85F3-6341-46185986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8427" y="3140767"/>
            <a:ext cx="4546738" cy="25709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Data point or fact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7232ED9B-4649-DFF0-83D9-9E995FEBC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8427" y="1656522"/>
            <a:ext cx="3814477" cy="1457739"/>
          </a:xfrm>
        </p:spPr>
        <p:txBody>
          <a:bodyPr anchor="b">
            <a:normAutofit/>
          </a:bodyPr>
          <a:lstStyle>
            <a:lvl1pPr marL="0" indent="0">
              <a:buNone/>
              <a:defRPr sz="8800" b="1" i="0">
                <a:solidFill>
                  <a:schemeClr val="tx2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3DB0DF96-635B-5553-51B0-BF90C070C6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1331" y="1422373"/>
            <a:ext cx="4384321" cy="25930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898CE3-19DC-CE45-B492-61A913216029}"/>
              </a:ext>
            </a:extLst>
          </p:cNvPr>
          <p:cNvCxnSpPr/>
          <p:nvPr userDrawn="1"/>
        </p:nvCxnSpPr>
        <p:spPr>
          <a:xfrm>
            <a:off x="1698427" y="1656522"/>
            <a:ext cx="52192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21C6FDF0-BEDE-4112-D821-17455BEF0B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757" y="6312426"/>
            <a:ext cx="5580408" cy="353418"/>
          </a:xfrm>
        </p:spPr>
        <p:txBody>
          <a:bodyPr>
            <a:normAutofit/>
          </a:bodyPr>
          <a:lstStyle>
            <a:lvl1pPr marL="0" indent="0" algn="r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Source: Organization </a:t>
            </a:r>
          </a:p>
        </p:txBody>
      </p:sp>
    </p:spTree>
    <p:extLst>
      <p:ext uri="{BB962C8B-B14F-4D97-AF65-F5344CB8AC3E}">
        <p14:creationId xmlns:p14="http://schemas.microsoft.com/office/powerpoint/2010/main" val="305143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FA1C406-21C3-5987-1BE7-F0627B61D0B3}"/>
              </a:ext>
            </a:extLst>
          </p:cNvPr>
          <p:cNvSpPr/>
          <p:nvPr userDrawn="1"/>
        </p:nvSpPr>
        <p:spPr>
          <a:xfrm rot="2700000">
            <a:off x="2410882" y="2791388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CF048-BEE6-CFE5-7644-73F5DEF7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63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4ECA-D96C-FD71-C009-9D20998CA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338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C33367-8BC6-ED93-3013-58584F6AA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38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6B1E275-175B-7229-99D2-79AC2307DE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1790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9D4F650-4F88-8B3B-90D8-AD6DA31A9A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5965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204996-0169-1968-B83E-25B2B4C84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5965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425C38A-2910-5D62-2E9D-3F913C8B0C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94416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12EC0AE-36BB-D6F5-C8C0-DF6DB7E72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8591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423A429-F1F8-B189-125B-66BB4017D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8591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2273D0E-652E-9AAD-5D0F-1B4542DA48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87042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81B19C1-15F7-B3AB-E908-2EDAD074F1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1217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BE1A5D3-B17E-24A4-5A89-2C9BE5AD6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21217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34474D04-EC07-1CC6-6EA6-61F583918F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79668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0F66266-8443-678A-89C4-54E2AC6DC5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13843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B098C5A-CCB5-9D81-9401-EB2C3FA7BA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3843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8CF55-B976-FA65-338D-90D73D8175CB}"/>
              </a:ext>
            </a:extLst>
          </p:cNvPr>
          <p:cNvSpPr/>
          <p:nvPr userDrawn="1"/>
        </p:nvSpPr>
        <p:spPr>
          <a:xfrm rot="2700000">
            <a:off x="4703508" y="2791389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22B9D0-CCAA-50B7-2C00-EA5B33E2B74E}"/>
              </a:ext>
            </a:extLst>
          </p:cNvPr>
          <p:cNvSpPr/>
          <p:nvPr userDrawn="1"/>
        </p:nvSpPr>
        <p:spPr>
          <a:xfrm rot="2700000">
            <a:off x="6996134" y="2791390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0C4D2B-400C-FBB0-5C29-D9DBEA0812F4}"/>
              </a:ext>
            </a:extLst>
          </p:cNvPr>
          <p:cNvSpPr/>
          <p:nvPr userDrawn="1"/>
        </p:nvSpPr>
        <p:spPr>
          <a:xfrm rot="2700000">
            <a:off x="9288759" y="2791390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FA1C406-21C3-5987-1BE7-F0627B61D0B3}"/>
              </a:ext>
            </a:extLst>
          </p:cNvPr>
          <p:cNvSpPr/>
          <p:nvPr userDrawn="1"/>
        </p:nvSpPr>
        <p:spPr>
          <a:xfrm rot="2700000">
            <a:off x="3524065" y="2791388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CF048-BEE6-CFE5-7644-73F5DEF7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22346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4ECA-D96C-FD71-C009-9D20998CA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6521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C33367-8BC6-ED93-3013-58584F6AA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6521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6B1E275-175B-7229-99D2-79AC2307DE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4973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9D4F650-4F88-8B3B-90D8-AD6DA31A9A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9148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204996-0169-1968-B83E-25B2B4C84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148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425C38A-2910-5D62-2E9D-3F913C8B0C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07599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12EC0AE-36BB-D6F5-C8C0-DF6DB7E72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1774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423A429-F1F8-B189-125B-66BB4017D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1774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2273D0E-652E-9AAD-5D0F-1B4542DA48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700225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81B19C1-15F7-B3AB-E908-2EDAD074F1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4400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BE1A5D3-B17E-24A4-5A89-2C9BE5AD6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34400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8CF55-B976-FA65-338D-90D73D8175CB}"/>
              </a:ext>
            </a:extLst>
          </p:cNvPr>
          <p:cNvSpPr/>
          <p:nvPr userDrawn="1"/>
        </p:nvSpPr>
        <p:spPr>
          <a:xfrm rot="2700000">
            <a:off x="5816691" y="2791389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22B9D0-CCAA-50B7-2C00-EA5B33E2B74E}"/>
              </a:ext>
            </a:extLst>
          </p:cNvPr>
          <p:cNvSpPr/>
          <p:nvPr userDrawn="1"/>
        </p:nvSpPr>
        <p:spPr>
          <a:xfrm rot="2700000">
            <a:off x="8109317" y="2791390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03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FA1C406-21C3-5987-1BE7-F0627B61D0B3}"/>
              </a:ext>
            </a:extLst>
          </p:cNvPr>
          <p:cNvSpPr/>
          <p:nvPr userDrawn="1"/>
        </p:nvSpPr>
        <p:spPr>
          <a:xfrm rot="2700000">
            <a:off x="4597490" y="2791388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CF048-BEE6-CFE5-7644-73F5DEF7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95771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4ECA-D96C-FD71-C009-9D20998CA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9946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C33367-8BC6-ED93-3013-58584F6AA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9946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6B1E275-175B-7229-99D2-79AC2307DE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8398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9D4F650-4F88-8B3B-90D8-AD6DA31A9A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2573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204996-0169-1968-B83E-25B2B4C84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2573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425C38A-2910-5D62-2E9D-3F913C8B0C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81024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12EC0AE-36BB-D6F5-C8C0-DF6DB7E72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5199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423A429-F1F8-B189-125B-66BB4017D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5199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8CF55-B976-FA65-338D-90D73D8175CB}"/>
              </a:ext>
            </a:extLst>
          </p:cNvPr>
          <p:cNvSpPr/>
          <p:nvPr userDrawn="1"/>
        </p:nvSpPr>
        <p:spPr>
          <a:xfrm rot="2700000">
            <a:off x="6890116" y="2791389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1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_1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179434A-A889-54C7-E92E-5289B5918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328" y="1874318"/>
            <a:ext cx="6038232" cy="213753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ED2AD-7766-0F38-C128-50DA5D53AF4E}"/>
              </a:ext>
            </a:extLst>
          </p:cNvPr>
          <p:cNvCxnSpPr>
            <a:cxnSpLocks/>
          </p:cNvCxnSpPr>
          <p:nvPr userDrawn="1"/>
        </p:nvCxnSpPr>
        <p:spPr>
          <a:xfrm>
            <a:off x="0" y="526111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878D012-FE29-EC37-5044-A680B990C8D4}"/>
              </a:ext>
            </a:extLst>
          </p:cNvPr>
          <p:cNvSpPr/>
          <p:nvPr userDrawn="1"/>
        </p:nvSpPr>
        <p:spPr>
          <a:xfrm>
            <a:off x="4592097" y="4996070"/>
            <a:ext cx="2668493" cy="569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62FEE-A27B-74C5-E5BA-6FF5BC86D306}"/>
              </a:ext>
            </a:extLst>
          </p:cNvPr>
          <p:cNvSpPr txBox="1"/>
          <p:nvPr userDrawn="1"/>
        </p:nvSpPr>
        <p:spPr>
          <a:xfrm>
            <a:off x="4592097" y="5069821"/>
            <a:ext cx="266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err="1">
                <a:latin typeface="Mulish ExtraBold" pitchFamily="2" charset="77"/>
              </a:rPr>
              <a:t>mophi.org</a:t>
            </a:r>
            <a:endParaRPr lang="en-US" sz="2000" b="1" i="0">
              <a:latin typeface="Mulish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2640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ED2AD-7766-0F38-C128-50DA5D53AF4E}"/>
              </a:ext>
            </a:extLst>
          </p:cNvPr>
          <p:cNvCxnSpPr>
            <a:cxnSpLocks/>
          </p:cNvCxnSpPr>
          <p:nvPr userDrawn="1"/>
        </p:nvCxnSpPr>
        <p:spPr>
          <a:xfrm>
            <a:off x="0" y="4267201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878D012-FE29-EC37-5044-A680B990C8D4}"/>
              </a:ext>
            </a:extLst>
          </p:cNvPr>
          <p:cNvSpPr/>
          <p:nvPr userDrawn="1"/>
        </p:nvSpPr>
        <p:spPr>
          <a:xfrm>
            <a:off x="9395209" y="5393635"/>
            <a:ext cx="2796792" cy="569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62FEE-A27B-74C5-E5BA-6FF5BC86D306}"/>
              </a:ext>
            </a:extLst>
          </p:cNvPr>
          <p:cNvSpPr txBox="1"/>
          <p:nvPr userDrawn="1"/>
        </p:nvSpPr>
        <p:spPr>
          <a:xfrm>
            <a:off x="8932985" y="5467386"/>
            <a:ext cx="359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err="1">
                <a:latin typeface="Mulish ExtraBold" pitchFamily="2" charset="77"/>
              </a:rPr>
              <a:t>mophi.org</a:t>
            </a:r>
            <a:endParaRPr lang="en-US" sz="2000" b="1" i="0">
              <a:latin typeface="Mulish Extra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FFC7995-DCEB-198E-4136-E07F89DB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79434A-A889-54C7-E92E-5289B5918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598" y="4750043"/>
            <a:ext cx="4052786" cy="14346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8694E-9450-67AB-7BF0-72152A22D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7" y="1812941"/>
            <a:ext cx="8455025" cy="1555716"/>
          </a:xfrm>
        </p:spPr>
        <p:txBody>
          <a:bodyPr>
            <a:normAutofit/>
          </a:bodyPr>
          <a:lstStyle>
            <a:lvl1pPr marL="0" indent="0" algn="ctr">
              <a:buNone/>
              <a:defRPr sz="8800" b="1" i="0">
                <a:solidFill>
                  <a:schemeClr val="bg1"/>
                </a:solidFill>
                <a:latin typeface="Mulish ExtraBold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700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5989-9DAC-0DB7-3CCB-B1576EFC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486B-E2A4-F4DF-4F31-AFA9D1F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6E56E-AB99-73E6-D8EF-4A6257CEB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75B63-0AE2-1757-C3B1-F908BF87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B6974-2CDE-A88A-8842-3CD346FA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F0C5D-ADBD-53BC-0C3F-C632E61B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6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1452-7179-B1BD-5EC6-1B801716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40A55-1D4E-1D15-5987-D80BAB563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A20AD-B45D-389B-C30C-694143BDB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A2090-6AE8-CCB7-4D29-943F10C5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F528E-8C16-F23A-A59F-3160740F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BE021-12AA-A4FE-ED1D-CD0D124A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1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04C3-E384-4455-9A34-AEA9D9B2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8BBBD-E230-E615-5941-6B5311BE3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5C322-A533-6ECC-457B-863F1312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500DA-8A2C-E376-3454-C42722AB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42C41-683E-0037-A0D0-8717C95B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5AC1A4-07FD-EEA1-C0B6-EEB7302D88AA}"/>
              </a:ext>
            </a:extLst>
          </p:cNvPr>
          <p:cNvSpPr/>
          <p:nvPr userDrawn="1"/>
        </p:nvSpPr>
        <p:spPr>
          <a:xfrm rot="10800000">
            <a:off x="4717774" y="-2"/>
            <a:ext cx="7474226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6861A-E9D6-F36B-B404-B3FA32613E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7678" y="2149790"/>
            <a:ext cx="6393874" cy="2551958"/>
          </a:xfrm>
        </p:spPr>
        <p:txBody>
          <a:bodyPr anchor="b"/>
          <a:lstStyle>
            <a:lvl1pPr algn="l">
              <a:defRPr sz="6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A5EC-452E-CDE2-C813-39F44A8D4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676" y="4796406"/>
            <a:ext cx="6393874" cy="843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260CEF-2281-A56F-A226-9A5B6D6AA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359" y="952602"/>
            <a:ext cx="3777056" cy="37770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4851FC-3DC9-A45A-02F0-E665C11E7429}"/>
              </a:ext>
            </a:extLst>
          </p:cNvPr>
          <p:cNvSpPr/>
          <p:nvPr userDrawn="1"/>
        </p:nvSpPr>
        <p:spPr>
          <a:xfrm>
            <a:off x="0" y="6625066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E205F-BC9E-BC3A-B0D7-620D9FF82D91}"/>
              </a:ext>
            </a:extLst>
          </p:cNvPr>
          <p:cNvSpPr/>
          <p:nvPr userDrawn="1"/>
        </p:nvSpPr>
        <p:spPr>
          <a:xfrm>
            <a:off x="0" y="5533538"/>
            <a:ext cx="4717774" cy="1091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F0EA4A-31F5-13CA-596E-9EF206354C55}"/>
              </a:ext>
            </a:extLst>
          </p:cNvPr>
          <p:cNvSpPr txBox="1">
            <a:spLocks/>
          </p:cNvSpPr>
          <p:nvPr userDrawn="1"/>
        </p:nvSpPr>
        <p:spPr>
          <a:xfrm>
            <a:off x="364529" y="5748067"/>
            <a:ext cx="3988716" cy="64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60503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1CE8D-5038-74C9-5DC1-9D716E078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9C7A3-E4D3-EF54-60B3-1F25888F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3EC6-1130-C056-35BF-94FDB29D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96954-F588-6226-E952-8E6C815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D27F-4931-3F95-ACDC-02ABD01F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9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D7D5-36F6-69B1-7D4B-D3780EBA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9D46-BAF5-029B-A925-76BAE968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03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F4EF5E1-7F4C-D067-D9B2-0C51E99493C9}"/>
              </a:ext>
            </a:extLst>
          </p:cNvPr>
          <p:cNvSpPr/>
          <p:nvPr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CEA84-A7E4-EDC6-02E0-53083974B2BB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A23A46D-0E0A-67A0-FF95-99ECD554E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D7D5-36F6-69B1-7D4B-D3780EBA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F4EF5E1-7F4C-D067-D9B2-0C51E99493C9}"/>
              </a:ext>
            </a:extLst>
          </p:cNvPr>
          <p:cNvSpPr/>
          <p:nvPr/>
        </p:nvSpPr>
        <p:spPr>
          <a:xfrm rot="2700000">
            <a:off x="394412" y="619582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CEA84-A7E4-EDC6-02E0-53083974B2BB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A23A46D-0E0A-67A0-FF95-99ECD554E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B7DF412-E812-7327-25F3-2BD46159D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7D7D5-36F6-69B1-7D4B-D3780EBA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9D46-BAF5-029B-A925-76BAE968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03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F4EF5E1-7F4C-D067-D9B2-0C51E99493C9}"/>
              </a:ext>
            </a:extLst>
          </p:cNvPr>
          <p:cNvSpPr/>
          <p:nvPr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CEA84-A7E4-EDC6-02E0-53083974B2BB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A23A46D-0E0A-67A0-FF95-99ECD554EA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dient">
    <p:bg>
      <p:bgPr>
        <a:gradFill>
          <a:gsLst>
            <a:gs pos="46000">
              <a:srgbClr val="246397"/>
            </a:gs>
            <a:gs pos="0">
              <a:schemeClr val="tx2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BD8043-500A-ED4F-46B8-783E4387B3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81491"/>
            <a:ext cx="6393874" cy="255195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7D94E3-8BE6-5F84-0C37-36112A452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C18B0C7-B3E9-FC2E-C523-F3F0ED5B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547574"/>
            <a:ext cx="6393874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92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BD8043-500A-ED4F-46B8-783E4387B3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1981491"/>
            <a:ext cx="7097111" cy="255195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18B0C7-B3E9-FC2E-C523-F3F0ED5B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47574"/>
            <a:ext cx="7097111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145CC-6DCB-2FBB-BBA3-D45DA7E95345}"/>
              </a:ext>
            </a:extLst>
          </p:cNvPr>
          <p:cNvSpPr/>
          <p:nvPr userDrawn="1"/>
        </p:nvSpPr>
        <p:spPr>
          <a:xfrm>
            <a:off x="0" y="662232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5FB6-4E19-60B1-771B-76EA5F9F7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985"/>
          <a:stretch/>
        </p:blipFill>
        <p:spPr>
          <a:xfrm>
            <a:off x="8045669" y="3429001"/>
            <a:ext cx="4146331" cy="3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0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een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BD8043-500A-ED4F-46B8-783E4387B3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1981491"/>
            <a:ext cx="7097111" cy="2551958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18B0C7-B3E9-FC2E-C523-F3F0ED5B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47574"/>
            <a:ext cx="7097111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145CC-6DCB-2FBB-BBA3-D45DA7E95345}"/>
              </a:ext>
            </a:extLst>
          </p:cNvPr>
          <p:cNvSpPr/>
          <p:nvPr userDrawn="1"/>
        </p:nvSpPr>
        <p:spPr>
          <a:xfrm>
            <a:off x="0" y="662232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5FB6-4E19-60B1-771B-76EA5F9F7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985"/>
          <a:stretch/>
        </p:blipFill>
        <p:spPr>
          <a:xfrm>
            <a:off x="8045669" y="3429001"/>
            <a:ext cx="4146331" cy="3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85083-1F4E-E934-7783-BEEEE805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F9184-23D9-BEED-33C5-111C5FA9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81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4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  <p:sldLayoutId id="2147483668" r:id="rId4"/>
    <p:sldLayoutId id="2147483678" r:id="rId5"/>
    <p:sldLayoutId id="2147483650" r:id="rId6"/>
    <p:sldLayoutId id="2147483651" r:id="rId7"/>
    <p:sldLayoutId id="2147483664" r:id="rId8"/>
    <p:sldLayoutId id="2147483669" r:id="rId9"/>
    <p:sldLayoutId id="2147483652" r:id="rId10"/>
    <p:sldLayoutId id="2147483661" r:id="rId11"/>
    <p:sldLayoutId id="2147483665" r:id="rId12"/>
    <p:sldLayoutId id="2147483662" r:id="rId13"/>
    <p:sldLayoutId id="2147483663" r:id="rId14"/>
    <p:sldLayoutId id="2147483653" r:id="rId15"/>
    <p:sldLayoutId id="2147483654" r:id="rId16"/>
    <p:sldLayoutId id="2147483673" r:id="rId17"/>
    <p:sldLayoutId id="2147483676" r:id="rId18"/>
    <p:sldLayoutId id="2147483677" r:id="rId19"/>
    <p:sldLayoutId id="2147483674" r:id="rId20"/>
    <p:sldLayoutId id="2147483675" r:id="rId21"/>
    <p:sldLayoutId id="2147483670" r:id="rId22"/>
    <p:sldLayoutId id="2147483671" r:id="rId23"/>
    <p:sldLayoutId id="2147483672" r:id="rId24"/>
    <p:sldLayoutId id="2147483655" r:id="rId25"/>
    <p:sldLayoutId id="2147483679" r:id="rId26"/>
    <p:sldLayoutId id="2147483656" r:id="rId27"/>
    <p:sldLayoutId id="2147483657" r:id="rId28"/>
    <p:sldLayoutId id="2147483658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lish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Mulish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Mulish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mophi.org/member-orientation-hub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phi.org/librar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9435-3D46-A351-E8EE-153AE2496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81491"/>
            <a:ext cx="9648762" cy="18416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ulish ExtraBold"/>
              </a:rPr>
              <a:t>Institute Updates &amp; </a:t>
            </a:r>
            <a:br>
              <a:rPr lang="en-US" dirty="0">
                <a:latin typeface="Mulish ExtraBold"/>
              </a:rPr>
            </a:br>
            <a:r>
              <a:rPr lang="en-US">
                <a:latin typeface="Mulish ExtraBold"/>
              </a:rPr>
              <a:t>Grant Management </a:t>
            </a:r>
            <a:r>
              <a:rPr lang="en-US" dirty="0">
                <a:latin typeface="Mulish ExtraBold"/>
              </a:rPr>
              <a:t>Training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DE0CF-53A9-4CB0-1AAE-A564269BA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03" y="4890118"/>
            <a:ext cx="6862697" cy="7269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Mulish"/>
              </a:rPr>
              <a:t>Liz House, MPH – Program Director</a:t>
            </a:r>
          </a:p>
          <a:p>
            <a:r>
              <a:rPr lang="en-US" dirty="0">
                <a:latin typeface="Mulish"/>
              </a:rPr>
              <a:t>LPHA All-In Meeting 07.31.25</a:t>
            </a:r>
          </a:p>
        </p:txBody>
      </p:sp>
    </p:spTree>
    <p:extLst>
      <p:ext uri="{BB962C8B-B14F-4D97-AF65-F5344CB8AC3E}">
        <p14:creationId xmlns:p14="http://schemas.microsoft.com/office/powerpoint/2010/main" val="182825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0A2A67-D0D5-A622-7F21-89F2810C07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044" y="1107117"/>
            <a:ext cx="3838210" cy="20209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har char="•"/>
            </a:pPr>
            <a:r>
              <a:rPr lang="en-US" sz="2500">
                <a:latin typeface="Mulish"/>
              </a:rPr>
              <a:t>Non-profit 501(c)(3) and member of the National Network of Public Health Institutes.</a:t>
            </a:r>
            <a:endParaRPr lang="en-US" sz="25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0503A-B7B5-4D25-B75A-E76FF2E592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0153" y="447001"/>
            <a:ext cx="3628949" cy="655979"/>
          </a:xfrm>
        </p:spPr>
        <p:txBody>
          <a:bodyPr/>
          <a:lstStyle/>
          <a:p>
            <a:r>
              <a:rPr lang="en-US">
                <a:latin typeface="Mulish ExtraBold"/>
              </a:rPr>
              <a:t>Who We Are</a:t>
            </a:r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591D7EE-76A3-8270-44BF-0A292F2D49A1}"/>
              </a:ext>
            </a:extLst>
          </p:cNvPr>
          <p:cNvSpPr txBox="1">
            <a:spLocks/>
          </p:cNvSpPr>
          <p:nvPr/>
        </p:nvSpPr>
        <p:spPr>
          <a:xfrm>
            <a:off x="1656953" y="2943205"/>
            <a:ext cx="4840841" cy="3114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24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>
                <a:latin typeface="Mulish"/>
              </a:rPr>
              <a:t>Dedicated to transforming Missouri’s public health system. </a:t>
            </a:r>
            <a:endParaRPr lang="en-US" sz="25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>
                <a:latin typeface="Mulish"/>
              </a:rPr>
              <a:t>Collaborator with stakeholders and communities to create the conditions for improved health outcomes statewide.</a:t>
            </a:r>
            <a:r>
              <a:rPr lang="en-US" sz="2600">
                <a:latin typeface="Mulish"/>
              </a:rPr>
              <a:t> 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99716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9970E-8013-DD94-B10E-0771E19DA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9055-E78A-F766-FBE0-CF871A8C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sh ExtraBold"/>
              </a:rPr>
              <a:t>MOCPHE vs. Institute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0DF50-F7D3-EF41-F549-36ACA1653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ulish"/>
              </a:rPr>
              <a:t>MOCPHE – membership association within Institute</a:t>
            </a:r>
            <a:endParaRPr lang="en-US" i="1" dirty="0"/>
          </a:p>
          <a:p>
            <a:r>
              <a:rPr lang="en-US" dirty="0">
                <a:latin typeface="Mulish"/>
              </a:rPr>
              <a:t>Each have their own board</a:t>
            </a:r>
            <a:endParaRPr lang="en-US" i="1" dirty="0"/>
          </a:p>
          <a:p>
            <a:pPr lvl="1"/>
            <a:r>
              <a:rPr lang="en-US" dirty="0">
                <a:latin typeface="Mulish"/>
              </a:rPr>
              <a:t>MOCPHE board considered an advisory board to Institute </a:t>
            </a:r>
          </a:p>
          <a:p>
            <a:r>
              <a:rPr lang="en-US" dirty="0">
                <a:latin typeface="Mulish"/>
              </a:rPr>
              <a:t>Non-Member Access</a:t>
            </a:r>
          </a:p>
          <a:p>
            <a:pPr lvl="1"/>
            <a:r>
              <a:rPr lang="en-US" dirty="0">
                <a:latin typeface="Mulish"/>
              </a:rPr>
              <a:t>Resources we create and share on website</a:t>
            </a:r>
          </a:p>
          <a:p>
            <a:pPr lvl="1"/>
            <a:r>
              <a:rPr lang="en-US" dirty="0">
                <a:latin typeface="Mulish"/>
              </a:rPr>
              <a:t>Accreditation tools and resources  </a:t>
            </a:r>
          </a:p>
          <a:p>
            <a:pPr lvl="1"/>
            <a:r>
              <a:rPr lang="en-US" dirty="0">
                <a:latin typeface="Mulish"/>
              </a:rPr>
              <a:t>Contracted services</a:t>
            </a:r>
            <a:endParaRPr lang="en-US" dirty="0"/>
          </a:p>
          <a:p>
            <a:pPr lvl="1"/>
            <a:r>
              <a:rPr lang="en-US" dirty="0">
                <a:latin typeface="Mulish"/>
              </a:rPr>
              <a:t>Cohorts and Collaboratives</a:t>
            </a:r>
          </a:p>
          <a:p>
            <a:pPr lvl="1"/>
            <a:r>
              <a:rPr lang="en-US" dirty="0">
                <a:latin typeface="Mulish"/>
              </a:rPr>
              <a:t>Chatting about Public Health</a:t>
            </a:r>
          </a:p>
          <a:p>
            <a:pPr lvl="1"/>
            <a:r>
              <a:rPr lang="en-US" dirty="0">
                <a:latin typeface="Mulish"/>
              </a:rPr>
              <a:t>Come and check us out!</a:t>
            </a:r>
          </a:p>
        </p:txBody>
      </p:sp>
    </p:spTree>
    <p:extLst>
      <p:ext uri="{BB962C8B-B14F-4D97-AF65-F5344CB8AC3E}">
        <p14:creationId xmlns:p14="http://schemas.microsoft.com/office/powerpoint/2010/main" val="27362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87E3C-DB27-403F-14BF-AF145C573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339E-A322-D6A3-58CC-2E648AE9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sh Extra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MOCPHE Membership</a:t>
            </a:r>
            <a:endParaRPr lang="en-US">
              <a:latin typeface="Mulish Extra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E750-B617-0C74-7D42-26695813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94" y="1615786"/>
            <a:ext cx="7773462" cy="461938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latin typeface="Mulish"/>
              </a:rPr>
              <a:t>Offer multiple tiers of membership, with two levels based on population</a:t>
            </a:r>
            <a:endParaRPr lang="en-US" dirty="0"/>
          </a:p>
          <a:p>
            <a:r>
              <a:rPr lang="en-US" dirty="0">
                <a:latin typeface="Mulish"/>
              </a:rPr>
              <a:t>More than 45 members</a:t>
            </a:r>
          </a:p>
          <a:p>
            <a:r>
              <a:rPr lang="en-US" dirty="0">
                <a:latin typeface="Mulish"/>
              </a:rPr>
              <a:t>Benefits </a:t>
            </a:r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 dirty="0">
                <a:latin typeface="Mulish"/>
              </a:rPr>
              <a:t>Learning and development opportunities</a:t>
            </a:r>
          </a:p>
          <a:p>
            <a:pPr marL="1257300" lvl="2" indent="-342900">
              <a:buClr>
                <a:srgbClr val="619DF0"/>
              </a:buClr>
              <a:buFont typeface="Arial,Sans-Serif" panose="02070309020205020404" pitchFamily="49" charset="0"/>
              <a:buChar char="•"/>
            </a:pPr>
            <a:r>
              <a:rPr lang="en-US" sz="2800" dirty="0">
                <a:latin typeface="Mulish"/>
              </a:rPr>
              <a:t>Monthly Meetings</a:t>
            </a:r>
          </a:p>
          <a:p>
            <a:pPr marL="1257300" lvl="2" indent="-342900">
              <a:buClr>
                <a:srgbClr val="619DF0"/>
              </a:buClr>
              <a:buFont typeface="Arial,Sans-Serif" panose="02070309020205020404" pitchFamily="49" charset="0"/>
              <a:buChar char="•"/>
            </a:pPr>
            <a:r>
              <a:rPr lang="en-US" sz="2800" dirty="0">
                <a:latin typeface="Mulish"/>
              </a:rPr>
              <a:t>Learning Collaboratives</a:t>
            </a:r>
          </a:p>
          <a:p>
            <a:pPr marL="1257300" lvl="2" indent="-342900">
              <a:buClr>
                <a:srgbClr val="619DF0"/>
              </a:buClr>
              <a:buFont typeface="Arial,Sans-Serif" panose="02070309020205020404" pitchFamily="49" charset="0"/>
              <a:buChar char="•"/>
            </a:pPr>
            <a:r>
              <a:rPr lang="en-US" sz="2800" dirty="0">
                <a:latin typeface="Mulish"/>
              </a:rPr>
              <a:t>Trainings </a:t>
            </a:r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 dirty="0">
                <a:latin typeface="Mulish"/>
              </a:rPr>
              <a:t>Advocacy and Partnership Support</a:t>
            </a:r>
            <a:endParaRPr lang="en-US" dirty="0"/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 dirty="0">
                <a:latin typeface="Mulish"/>
              </a:rPr>
              <a:t>Capital Day</a:t>
            </a:r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 dirty="0">
                <a:latin typeface="Mulish"/>
              </a:rPr>
              <a:t>Resources and Tools</a:t>
            </a:r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 dirty="0">
                <a:latin typeface="Mulish"/>
              </a:rPr>
              <a:t>Discounted Contracted Services</a:t>
            </a:r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 dirty="0">
                <a:latin typeface="Mulish"/>
              </a:rPr>
              <a:t>More</a:t>
            </a:r>
          </a:p>
          <a:p>
            <a:r>
              <a:rPr lang="en-US" dirty="0">
                <a:latin typeface="Mulish"/>
              </a:rPr>
              <a:t>Meet Monthly – First Wednesday</a:t>
            </a:r>
            <a:endParaRPr lang="en-US" dirty="0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6B6AD-65A0-1B12-795B-7104767165D1}"/>
              </a:ext>
            </a:extLst>
          </p:cNvPr>
          <p:cNvSpPr txBox="1"/>
          <p:nvPr/>
        </p:nvSpPr>
        <p:spPr>
          <a:xfrm>
            <a:off x="4043168" y="5984656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23469"/>
                </a:solidFill>
              </a:rPr>
              <a:t>kmcgowan@mophi.org</a:t>
            </a:r>
          </a:p>
        </p:txBody>
      </p:sp>
      <p:pic>
        <p:nvPicPr>
          <p:cNvPr id="7" name="Content Placeholder 5" descr="A qr code and a sign&#10;&#10;AI-generated content may be incorrect.">
            <a:extLst>
              <a:ext uri="{FF2B5EF4-FFF2-40B4-BE49-F238E27FC236}">
                <a16:creationId xmlns:a16="http://schemas.microsoft.com/office/drawing/2014/main" id="{ABDDE848-15A8-E085-22FB-7EA3FAAD34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282" b="368"/>
          <a:stretch>
            <a:fillRect/>
          </a:stretch>
        </p:blipFill>
        <p:spPr>
          <a:xfrm>
            <a:off x="8431440" y="1363254"/>
            <a:ext cx="3285793" cy="2671657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qr code in a green frame&#10;&#10;AI-generated content may be incorrect.">
            <a:extLst>
              <a:ext uri="{FF2B5EF4-FFF2-40B4-BE49-F238E27FC236}">
                <a16:creationId xmlns:a16="http://schemas.microsoft.com/office/drawing/2014/main" id="{94F08FD2-2A0B-098F-3754-ED31D3DDBA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86"/>
          <a:stretch>
            <a:fillRect/>
          </a:stretch>
        </p:blipFill>
        <p:spPr>
          <a:xfrm>
            <a:off x="9447503" y="2930843"/>
            <a:ext cx="2244398" cy="21968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10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E5255-36AC-EF89-CE11-00A611868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C174-91DB-AFAA-92EE-A5926C04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sh ExtraBold"/>
              </a:rPr>
              <a:t>Collaboratives and Cohorts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79CD4-3D3A-3B8F-ACD6-940512511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70309020205020404" pitchFamily="49" charset="0"/>
            </a:pPr>
            <a:r>
              <a:rPr lang="en-US">
                <a:latin typeface="Mulish"/>
              </a:rPr>
              <a:t>Data Collaborative</a:t>
            </a:r>
            <a:endParaRPr lang="en-US"/>
          </a:p>
          <a:p>
            <a:pPr>
              <a:buFont typeface="Arial" panose="02070309020205020404" pitchFamily="49" charset="0"/>
              <a:buChar char="•"/>
            </a:pPr>
            <a:r>
              <a:rPr lang="en-US">
                <a:latin typeface="Mulish"/>
              </a:rPr>
              <a:t>Public Health Nursing Collaborative</a:t>
            </a:r>
          </a:p>
          <a:p>
            <a:r>
              <a:rPr lang="en-US">
                <a:latin typeface="Mulish"/>
              </a:rPr>
              <a:t>Accreditation Related</a:t>
            </a:r>
          </a:p>
          <a:p>
            <a:pPr lvl="1"/>
            <a:r>
              <a:rPr lang="en-US">
                <a:latin typeface="Mulish"/>
              </a:rPr>
              <a:t>PHAB Collaborative</a:t>
            </a:r>
          </a:p>
          <a:p>
            <a:pPr lvl="1"/>
            <a:r>
              <a:rPr lang="en-US">
                <a:latin typeface="Mulish"/>
              </a:rPr>
              <a:t>MICH Collaborative</a:t>
            </a:r>
          </a:p>
          <a:p>
            <a:pPr lvl="1"/>
            <a:r>
              <a:rPr lang="en-US">
                <a:latin typeface="Mulish"/>
              </a:rPr>
              <a:t>Reaccreditation Cohort</a:t>
            </a:r>
          </a:p>
          <a:p>
            <a:pPr lvl="1"/>
            <a:r>
              <a:rPr lang="en-US">
                <a:latin typeface="Mulish"/>
              </a:rPr>
              <a:t>CHA/CHIP Cohort</a:t>
            </a:r>
          </a:p>
          <a:p>
            <a:pPr lvl="1"/>
            <a:r>
              <a:rPr lang="en-US">
                <a:latin typeface="Mulish"/>
              </a:rPr>
              <a:t>Strategic Planning Cohort</a:t>
            </a:r>
          </a:p>
        </p:txBody>
      </p:sp>
    </p:spTree>
    <p:extLst>
      <p:ext uri="{BB962C8B-B14F-4D97-AF65-F5344CB8AC3E}">
        <p14:creationId xmlns:p14="http://schemas.microsoft.com/office/powerpoint/2010/main" val="245575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BAC83-917E-EB4E-6269-F5D89BB0C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8552-947B-AD3C-811A-F9E720AC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sh ExtraBold"/>
              </a:rPr>
              <a:t>Governmental Public Health Summit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BFE87-67D7-9F91-0D08-23C084283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Mulish"/>
              </a:rPr>
              <a:t>Date:</a:t>
            </a:r>
            <a:r>
              <a:rPr lang="en-US" dirty="0">
                <a:latin typeface="Mulish"/>
              </a:rPr>
              <a:t> December 9th and 10th </a:t>
            </a:r>
            <a:endParaRPr lang="en-US" dirty="0"/>
          </a:p>
          <a:p>
            <a:r>
              <a:rPr lang="en-US" b="1" dirty="0">
                <a:latin typeface="Mulish"/>
              </a:rPr>
              <a:t>Location:</a:t>
            </a:r>
            <a:r>
              <a:rPr lang="en-US" dirty="0">
                <a:latin typeface="Mulish"/>
              </a:rPr>
              <a:t> Old Kinderhook in Camdenton, Missouri </a:t>
            </a:r>
          </a:p>
          <a:p>
            <a:r>
              <a:rPr lang="en-US" dirty="0">
                <a:latin typeface="Mulish"/>
              </a:rPr>
              <a:t>Curated content designed by LPHAs and other leaders</a:t>
            </a:r>
            <a:endParaRPr lang="en-US" dirty="0"/>
          </a:p>
          <a:p>
            <a:r>
              <a:rPr lang="en-US" dirty="0">
                <a:latin typeface="Mulish"/>
              </a:rPr>
              <a:t>Participants will learn, collaborate, and engage in strategic conversations that will shape the future of public health in Missouri</a:t>
            </a:r>
            <a:endParaRPr lang="en-US"/>
          </a:p>
          <a:p>
            <a:r>
              <a:rPr lang="en-US" i="1" dirty="0">
                <a:latin typeface="Mulish"/>
              </a:rPr>
              <a:t>Registration details and agenda highlights will be shared in the coming weeks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8841B-4011-3E13-99AB-623DF19855D5}"/>
              </a:ext>
            </a:extLst>
          </p:cNvPr>
          <p:cNvSpPr txBox="1"/>
          <p:nvPr/>
        </p:nvSpPr>
        <p:spPr>
          <a:xfrm>
            <a:off x="4043168" y="5911588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23469"/>
                </a:solidFill>
              </a:rPr>
              <a:t>kmcgowan@mophi.org</a:t>
            </a:r>
          </a:p>
        </p:txBody>
      </p:sp>
    </p:spTree>
    <p:extLst>
      <p:ext uri="{BB962C8B-B14F-4D97-AF65-F5344CB8AC3E}">
        <p14:creationId xmlns:p14="http://schemas.microsoft.com/office/powerpoint/2010/main" val="225786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9840B-7235-F055-D071-BE8F9789B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E162-BEC3-3D12-B34A-D4CCF161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sh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Institute Resource Library</a:t>
            </a:r>
            <a:endParaRPr lang="en-US">
              <a:latin typeface="Mulish Extra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FDC4-921A-A133-CEC5-C01E03A74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472"/>
            <a:ext cx="7457161" cy="41321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ulish"/>
              </a:rPr>
              <a:t>Public Health Trust Poll</a:t>
            </a:r>
            <a:endParaRPr lang="en-US" sz="2800"/>
          </a:p>
          <a:p>
            <a:r>
              <a:rPr lang="en-US">
                <a:latin typeface="Mulish"/>
              </a:rPr>
              <a:t>Accreditation </a:t>
            </a:r>
            <a:endParaRPr lang="en-US"/>
          </a:p>
          <a:p>
            <a:r>
              <a:rPr lang="en-US">
                <a:latin typeface="Mulish"/>
              </a:rPr>
              <a:t>Measles</a:t>
            </a:r>
            <a:endParaRPr lang="en-US"/>
          </a:p>
          <a:p>
            <a:r>
              <a:rPr lang="en-US">
                <a:latin typeface="Mulish"/>
              </a:rPr>
              <a:t>Advocacy </a:t>
            </a:r>
            <a:endParaRPr lang="en-US"/>
          </a:p>
          <a:p>
            <a:r>
              <a:rPr lang="en-US">
                <a:latin typeface="Mulish"/>
              </a:rPr>
              <a:t>Statewide Syphilis Initiative</a:t>
            </a:r>
            <a:endParaRPr lang="en-US"/>
          </a:p>
          <a:p>
            <a:r>
              <a:rPr lang="en-US">
                <a:latin typeface="Mulish"/>
              </a:rPr>
              <a:t>More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" name="Content Placeholder 5" descr="A qr code and a sign&#10;&#10;AI-generated content may be incorrect.">
            <a:extLst>
              <a:ext uri="{FF2B5EF4-FFF2-40B4-BE49-F238E27FC236}">
                <a16:creationId xmlns:a16="http://schemas.microsoft.com/office/drawing/2014/main" id="{5E3B5474-1951-060A-F9AA-A74227A4A5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2282" b="368"/>
          <a:stretch>
            <a:fillRect/>
          </a:stretch>
        </p:blipFill>
        <p:spPr>
          <a:xfrm>
            <a:off x="7993029" y="1352816"/>
            <a:ext cx="3285793" cy="2671657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qr code in a green frame&#10;&#10;AI-generated content may be incorrect.">
            <a:extLst>
              <a:ext uri="{FF2B5EF4-FFF2-40B4-BE49-F238E27FC236}">
                <a16:creationId xmlns:a16="http://schemas.microsoft.com/office/drawing/2014/main" id="{8BC69D96-667F-CFAA-F88F-E73C519F5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069" y="3021499"/>
            <a:ext cx="2414023" cy="2292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38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34BF-42E7-027E-CE20-416B280C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sh ExtraBold"/>
              </a:rPr>
              <a:t>Grant Management Training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3578C-83D0-506B-5FDD-54EB190E5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123469"/>
                </a:solidFill>
                <a:latin typeface="Mulish"/>
                <a:cs typeface="Segoe UI"/>
              </a:rPr>
              <a:t>Informed by both DHSS and LPHAs</a:t>
            </a:r>
          </a:p>
          <a:p>
            <a:r>
              <a:rPr lang="en-US" dirty="0">
                <a:latin typeface="Mulish"/>
              </a:rPr>
              <a:t>Two educational sessions – each with two opportunities to attend</a:t>
            </a:r>
            <a:endParaRPr lang="en-US"/>
          </a:p>
          <a:p>
            <a:r>
              <a:rPr lang="en-US" dirty="0">
                <a:latin typeface="Mulish"/>
              </a:rPr>
              <a:t>Opportunity to apply content between sessions</a:t>
            </a:r>
            <a:endParaRPr lang="en-US" dirty="0"/>
          </a:p>
          <a:p>
            <a:r>
              <a:rPr lang="en-US" dirty="0">
                <a:latin typeface="Mulish"/>
              </a:rPr>
              <a:t>First opportunity at Governmental Public Health Summit </a:t>
            </a:r>
          </a:p>
          <a:p>
            <a:pPr>
              <a:buFont typeface="Arial" panose="02070309020205020404" pitchFamily="49" charset="0"/>
            </a:pPr>
            <a:r>
              <a:rPr lang="en-US" dirty="0">
                <a:latin typeface="Mulish"/>
              </a:rPr>
              <a:t>Second training to occur virtually in March, with repeat in April</a:t>
            </a:r>
          </a:p>
          <a:p>
            <a:r>
              <a:rPr lang="en-US" dirty="0">
                <a:latin typeface="Mulish"/>
              </a:rPr>
              <a:t>Institute to provide documentation </a:t>
            </a:r>
            <a:endParaRPr lang="en-US" i="1" dirty="0"/>
          </a:p>
          <a:p>
            <a:r>
              <a:rPr lang="en-US" i="1" dirty="0">
                <a:latin typeface="Mulish"/>
              </a:rPr>
              <a:t>Registration and other information will be shared with Tiffany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5308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4DC1C-B789-6588-C118-688591861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8487" y="1201336"/>
            <a:ext cx="8455025" cy="1555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ulish ExtraBold"/>
              </a:rPr>
              <a:t>Thank You!</a:t>
            </a:r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2FE054-FE83-8629-9E16-B509BA02F72B}"/>
              </a:ext>
            </a:extLst>
          </p:cNvPr>
          <p:cNvSpPr txBox="1">
            <a:spLocks/>
          </p:cNvSpPr>
          <p:nvPr/>
        </p:nvSpPr>
        <p:spPr>
          <a:xfrm>
            <a:off x="1868487" y="3026125"/>
            <a:ext cx="8455025" cy="10443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800" b="1" i="0" kern="1200">
                <a:solidFill>
                  <a:schemeClr val="bg1"/>
                </a:solidFill>
                <a:latin typeface="Mulish ExtraBold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24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Mulish ExtraBold"/>
              </a:rPr>
              <a:t>Questions? Contact Liz House at </a:t>
            </a:r>
            <a:r>
              <a:rPr lang="en-US" sz="4400">
                <a:latin typeface="Mulish ExtraBold"/>
              </a:rPr>
              <a:t>lhouse@mophi.org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13614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ssouri Public Health Institute">
      <a:dk1>
        <a:srgbClr val="123469"/>
      </a:dk1>
      <a:lt1>
        <a:srgbClr val="FFFFFF"/>
      </a:lt1>
      <a:dk2>
        <a:srgbClr val="3B228F"/>
      </a:dk2>
      <a:lt2>
        <a:srgbClr val="E8E8E8"/>
      </a:lt2>
      <a:accent1>
        <a:srgbClr val="619DF0"/>
      </a:accent1>
      <a:accent2>
        <a:srgbClr val="00C8A3"/>
      </a:accent2>
      <a:accent3>
        <a:srgbClr val="ABD05D"/>
      </a:accent3>
      <a:accent4>
        <a:srgbClr val="016966"/>
      </a:accent4>
      <a:accent5>
        <a:srgbClr val="795CF5"/>
      </a:accent5>
      <a:accent6>
        <a:srgbClr val="CBF2A0"/>
      </a:accent6>
      <a:hlink>
        <a:srgbClr val="3B228F"/>
      </a:hlink>
      <a:folHlink>
        <a:srgbClr val="12346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ba1ed3-e8bd-4a2a-9478-1024ed1b8fbb">
      <Terms xmlns="http://schemas.microsoft.com/office/infopath/2007/PartnerControls"/>
    </lcf76f155ced4ddcb4097134ff3c332f>
    <TaxCatchAll xmlns="f3e77a7b-10ca-4425-abc3-fd18a5033be3" xsi:nil="true"/>
    <Notes xmlns="35ba1ed3-e8bd-4a2a-9478-1024ed1b8fb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19885CD013447808AE297710D5B81" ma:contentTypeVersion="16" ma:contentTypeDescription="Create a new document." ma:contentTypeScope="" ma:versionID="2c467a38c7cd110acc042028eed4e079">
  <xsd:schema xmlns:xsd="http://www.w3.org/2001/XMLSchema" xmlns:xs="http://www.w3.org/2001/XMLSchema" xmlns:p="http://schemas.microsoft.com/office/2006/metadata/properties" xmlns:ns2="35ba1ed3-e8bd-4a2a-9478-1024ed1b8fbb" xmlns:ns3="f3e77a7b-10ca-4425-abc3-fd18a5033be3" targetNamespace="http://schemas.microsoft.com/office/2006/metadata/properties" ma:root="true" ma:fieldsID="7387f6e1847e9e9c783c57e678f47972" ns2:_="" ns3:_="">
    <xsd:import namespace="35ba1ed3-e8bd-4a2a-9478-1024ed1b8fbb"/>
    <xsd:import namespace="f3e77a7b-10ca-4425-abc3-fd18a5033b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a1ed3-e8bd-4a2a-9478-1024ed1b8f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90995e2-38ad-4d59-97a3-64e5d068c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3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77a7b-10ca-4425-abc3-fd18a5033be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fe55907-9bd5-4706-9cea-66ddb072ff16}" ma:internalName="TaxCatchAll" ma:showField="CatchAllData" ma:web="f3e77a7b-10ca-4425-abc3-fd18a5033b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EFF0F9-733D-4DB4-BF48-AB0501456DFE}">
  <ds:schemaRefs>
    <ds:schemaRef ds:uri="35ba1ed3-e8bd-4a2a-9478-1024ed1b8fbb"/>
    <ds:schemaRef ds:uri="f3e77a7b-10ca-4425-abc3-fd18a5033be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145D8D-48F4-453F-8598-558972A5B719}">
  <ds:schemaRefs>
    <ds:schemaRef ds:uri="35ba1ed3-e8bd-4a2a-9478-1024ed1b8fbb"/>
    <ds:schemaRef ds:uri="f3e77a7b-10ca-4425-abc3-fd18a5033b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CC00AA-9BB5-41F0-B4CE-FCE278929D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73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Wingdings</vt:lpstr>
      <vt:lpstr>Mulish ExtraBold</vt:lpstr>
      <vt:lpstr>Arial</vt:lpstr>
      <vt:lpstr>Arial,Sans-Serif</vt:lpstr>
      <vt:lpstr>Calibri</vt:lpstr>
      <vt:lpstr>Courier New</vt:lpstr>
      <vt:lpstr>Mulish</vt:lpstr>
      <vt:lpstr>Office Theme</vt:lpstr>
      <vt:lpstr>Institute Updates &amp;  Grant Management Training </vt:lpstr>
      <vt:lpstr>PowerPoint Presentation</vt:lpstr>
      <vt:lpstr>MOCPHE vs. Institute</vt:lpstr>
      <vt:lpstr>MOCPHE Membership</vt:lpstr>
      <vt:lpstr>Collaboratives and Cohorts</vt:lpstr>
      <vt:lpstr>Governmental Public Health Summit</vt:lpstr>
      <vt:lpstr>Institute Resource Library</vt:lpstr>
      <vt:lpstr>Grant Management 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Katy Veldhorst</dc:creator>
  <cp:lastModifiedBy>Liz House</cp:lastModifiedBy>
  <cp:revision>77</cp:revision>
  <dcterms:created xsi:type="dcterms:W3CDTF">2024-07-23T15:44:24Z</dcterms:created>
  <dcterms:modified xsi:type="dcterms:W3CDTF">2025-07-29T19:59:47Z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0x01010061E19885CD013447808AE297710D5B81</vt:lpwstr>
  </property>
  <property fmtid="{D5CDD505-2E9C-101B-9397-08002B2CF9AE}" pid="3" name="MediaServiceImageTags">
    <vt:lpwstr/>
  </property>
</Properties>
</file>